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x="18288000" cy="10287000"/>
  <p:notesSz cx="6858000" cy="9144000"/>
  <p:embeddedFontLst>
    <p:embeddedFont>
      <p:font typeface="Glacial Indifference Bold" charset="1" panose="00000800000000000000"/>
      <p:regular r:id="rId83"/>
    </p:embeddedFont>
    <p:embeddedFont>
      <p:font typeface="League Spartan" charset="1" panose="00000800000000000000"/>
      <p:regular r:id="rId84"/>
    </p:embeddedFont>
    <p:embeddedFont>
      <p:font typeface="Nickainley" charset="1" panose="00000500000000000000"/>
      <p:regular r:id="rId85"/>
    </p:embeddedFont>
    <p:embeddedFont>
      <p:font typeface="Glacial Indifference" charset="1" panose="00000000000000000000"/>
      <p:regular r:id="rId86"/>
    </p:embeddedFont>
    <p:embeddedFont>
      <p:font typeface="Playwrite US Modern" charset="1" panose="00000000000000000000"/>
      <p:regular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people.eecs.berkeley.edu/~jrs/papers/partnotes.pdf" TargetMode="External" Type="http://schemas.openxmlformats.org/officeDocument/2006/relationships/hyperlink"/><Relationship Id="rId5" Target="../media/image40.png" Type="http://schemas.openxmlformats.org/officeDocument/2006/relationships/image"/><Relationship Id="rId6" Target="../media/image4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6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65.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66.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67.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68.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69.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70.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https://people.eecs.berkeley.edu/~jrs/papers/partnotes.pdf" TargetMode="External" Type="http://schemas.openxmlformats.org/officeDocument/2006/relationships/hyperlink"/><Relationship Id="rId3" Target="https://jshun.csail.mit.edu/6886-s18/lectures/lecture13-1.pdf" TargetMode="External" Type="http://schemas.openxmlformats.org/officeDocument/2006/relationships/hyperlink"/></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Freeform 2" id="2"/>
          <p:cNvSpPr/>
          <p:nvPr/>
        </p:nvSpPr>
        <p:spPr>
          <a:xfrm flipH="false" flipV="false" rot="0">
            <a:off x="1805067" y="3135477"/>
            <a:ext cx="4129503" cy="2803795"/>
          </a:xfrm>
          <a:custGeom>
            <a:avLst/>
            <a:gdLst/>
            <a:ahLst/>
            <a:cxnLst/>
            <a:rect r="r" b="b" t="t" l="l"/>
            <a:pathLst>
              <a:path h="2803795" w="4129503">
                <a:moveTo>
                  <a:pt x="0" y="0"/>
                </a:moveTo>
                <a:lnTo>
                  <a:pt x="4129503" y="0"/>
                </a:lnTo>
                <a:lnTo>
                  <a:pt x="4129503" y="2803794"/>
                </a:lnTo>
                <a:lnTo>
                  <a:pt x="0" y="2803794"/>
                </a:lnTo>
                <a:lnTo>
                  <a:pt x="0" y="0"/>
                </a:lnTo>
                <a:close/>
              </a:path>
            </a:pathLst>
          </a:custGeom>
          <a:blipFill>
            <a:blip r:embed="rId2">
              <a:alphaModFix amt="9999"/>
              <a:extLst>
                <a:ext uri="{96DAC541-7B7A-43D3-8B79-37D633B846F1}">
                  <asvg:svgBlip xmlns:asvg="http://schemas.microsoft.com/office/drawing/2016/SVG/main" r:embed="rId3"/>
                </a:ext>
              </a:extLst>
            </a:blip>
            <a:stretch>
              <a:fillRect l="-43711" t="-111662" r="0" b="0"/>
            </a:stretch>
          </a:blipFill>
        </p:spPr>
      </p:sp>
      <p:sp>
        <p:nvSpPr>
          <p:cNvPr name="Freeform 3" id="3"/>
          <p:cNvSpPr/>
          <p:nvPr/>
        </p:nvSpPr>
        <p:spPr>
          <a:xfrm flipH="false" flipV="false" rot="0">
            <a:off x="5934570" y="2989429"/>
            <a:ext cx="5934570" cy="2945141"/>
          </a:xfrm>
          <a:custGeom>
            <a:avLst/>
            <a:gdLst/>
            <a:ahLst/>
            <a:cxnLst/>
            <a:rect r="r" b="b" t="t" l="l"/>
            <a:pathLst>
              <a:path h="2945141" w="5934570">
                <a:moveTo>
                  <a:pt x="0" y="0"/>
                </a:moveTo>
                <a:lnTo>
                  <a:pt x="5934570" y="0"/>
                </a:lnTo>
                <a:lnTo>
                  <a:pt x="5934570" y="2945141"/>
                </a:lnTo>
                <a:lnTo>
                  <a:pt x="0" y="294514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101503" r="0" b="0"/>
            </a:stretch>
          </a:blipFill>
        </p:spPr>
      </p:sp>
      <p:sp>
        <p:nvSpPr>
          <p:cNvPr name="TextBox 4" id="4"/>
          <p:cNvSpPr txBox="true"/>
          <p:nvPr/>
        </p:nvSpPr>
        <p:spPr>
          <a:xfrm rot="0">
            <a:off x="8357051" y="6879372"/>
            <a:ext cx="6461424" cy="2378928"/>
          </a:xfrm>
          <a:prstGeom prst="rect">
            <a:avLst/>
          </a:prstGeom>
        </p:spPr>
        <p:txBody>
          <a:bodyPr anchor="t" rtlCol="false" tIns="0" lIns="0" bIns="0" rIns="0">
            <a:spAutoFit/>
          </a:bodyPr>
          <a:lstStyle/>
          <a:p>
            <a:pPr algn="r">
              <a:lnSpc>
                <a:spcPts val="3802"/>
              </a:lnSpc>
            </a:pPr>
            <a:r>
              <a:rPr lang="en-US" sz="2716" b="true">
                <a:solidFill>
                  <a:srgbClr val="202020"/>
                </a:solidFill>
                <a:latin typeface="Glacial Indifference Bold"/>
                <a:ea typeface="Glacial Indifference Bold"/>
                <a:cs typeface="Glacial Indifference Bold"/>
                <a:sym typeface="Glacial Indifference Bold"/>
              </a:rPr>
              <a:t>1905064 - SAYEM SHAHAD</a:t>
            </a:r>
          </a:p>
          <a:p>
            <a:pPr algn="r">
              <a:lnSpc>
                <a:spcPts val="3802"/>
              </a:lnSpc>
            </a:pPr>
            <a:r>
              <a:rPr lang="en-US" sz="2716" b="true">
                <a:solidFill>
                  <a:srgbClr val="202020"/>
                </a:solidFill>
                <a:latin typeface="Glacial Indifference Bold"/>
                <a:ea typeface="Glacial Indifference Bold"/>
                <a:cs typeface="Glacial Indifference Bold"/>
                <a:sym typeface="Glacial Indifference Bold"/>
              </a:rPr>
              <a:t>1905065 - ARNAB BHATTACHARJEE</a:t>
            </a:r>
          </a:p>
          <a:p>
            <a:pPr algn="r">
              <a:lnSpc>
                <a:spcPts val="3802"/>
              </a:lnSpc>
            </a:pPr>
            <a:r>
              <a:rPr lang="en-US" sz="2716" b="true">
                <a:solidFill>
                  <a:srgbClr val="202020"/>
                </a:solidFill>
                <a:latin typeface="Glacial Indifference Bold"/>
                <a:ea typeface="Glacial Indifference Bold"/>
                <a:cs typeface="Glacial Indifference Bold"/>
                <a:sym typeface="Glacial Indifference Bold"/>
              </a:rPr>
              <a:t>1905079 - SALMAN SAYEED</a:t>
            </a:r>
          </a:p>
          <a:p>
            <a:pPr algn="r">
              <a:lnSpc>
                <a:spcPts val="3802"/>
              </a:lnSpc>
            </a:pPr>
            <a:r>
              <a:rPr lang="en-US" sz="2716" b="true">
                <a:solidFill>
                  <a:srgbClr val="202020"/>
                </a:solidFill>
                <a:latin typeface="Glacial Indifference Bold"/>
                <a:ea typeface="Glacial Indifference Bold"/>
                <a:cs typeface="Glacial Indifference Bold"/>
                <a:sym typeface="Glacial Indifference Bold"/>
              </a:rPr>
              <a:t>1905089 - MAJISHA JAHAN DISHA </a:t>
            </a:r>
          </a:p>
          <a:p>
            <a:pPr algn="r">
              <a:lnSpc>
                <a:spcPts val="3802"/>
              </a:lnSpc>
            </a:pPr>
            <a:r>
              <a:rPr lang="en-US" sz="2716" b="true">
                <a:solidFill>
                  <a:srgbClr val="202020"/>
                </a:solidFill>
                <a:latin typeface="Glacial Indifference Bold"/>
                <a:ea typeface="Glacial Indifference Bold"/>
                <a:cs typeface="Glacial Indifference Bold"/>
                <a:sym typeface="Glacial Indifference Bold"/>
              </a:rPr>
              <a:t>1905109 - ARKO SIKDER</a:t>
            </a:r>
          </a:p>
        </p:txBody>
      </p:sp>
      <p:sp>
        <p:nvSpPr>
          <p:cNvPr name="Freeform 5" id="5"/>
          <p:cNvSpPr/>
          <p:nvPr/>
        </p:nvSpPr>
        <p:spPr>
          <a:xfrm flipH="false" flipV="false" rot="0">
            <a:off x="1585995" y="5943973"/>
            <a:ext cx="4339601" cy="1865053"/>
          </a:xfrm>
          <a:custGeom>
            <a:avLst/>
            <a:gdLst/>
            <a:ahLst/>
            <a:cxnLst/>
            <a:rect r="r" b="b" t="t" l="l"/>
            <a:pathLst>
              <a:path h="1865053" w="4339601">
                <a:moveTo>
                  <a:pt x="0" y="0"/>
                </a:moveTo>
                <a:lnTo>
                  <a:pt x="4339600" y="0"/>
                </a:lnTo>
                <a:lnTo>
                  <a:pt x="4339600" y="1865053"/>
                </a:lnTo>
                <a:lnTo>
                  <a:pt x="0" y="1865053"/>
                </a:lnTo>
                <a:lnTo>
                  <a:pt x="0" y="0"/>
                </a:lnTo>
                <a:close/>
              </a:path>
            </a:pathLst>
          </a:custGeom>
          <a:blipFill>
            <a:blip r:embed="rId2">
              <a:alphaModFix amt="9999"/>
              <a:extLst>
                <a:ext uri="{96DAC541-7B7A-43D3-8B79-37D633B846F1}">
                  <asvg:svgBlip xmlns:asvg="http://schemas.microsoft.com/office/drawing/2016/SVG/main" r:embed="rId3"/>
                </a:ext>
              </a:extLst>
            </a:blip>
            <a:stretch>
              <a:fillRect l="-36753" t="0" r="0" b="-218198"/>
            </a:stretch>
          </a:blipFill>
        </p:spPr>
      </p:sp>
      <p:sp>
        <p:nvSpPr>
          <p:cNvPr name="Freeform 6" id="6"/>
          <p:cNvSpPr/>
          <p:nvPr/>
        </p:nvSpPr>
        <p:spPr>
          <a:xfrm flipH="false" flipV="false" rot="0">
            <a:off x="11842216" y="5939271"/>
            <a:ext cx="5297935" cy="1796730"/>
          </a:xfrm>
          <a:custGeom>
            <a:avLst/>
            <a:gdLst/>
            <a:ahLst/>
            <a:cxnLst/>
            <a:rect r="r" b="b" t="t" l="l"/>
            <a:pathLst>
              <a:path h="1796730" w="5297935">
                <a:moveTo>
                  <a:pt x="0" y="0"/>
                </a:moveTo>
                <a:lnTo>
                  <a:pt x="5297935" y="0"/>
                </a:lnTo>
                <a:lnTo>
                  <a:pt x="5297935" y="1796731"/>
                </a:lnTo>
                <a:lnTo>
                  <a:pt x="0" y="179673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12016" b="-230298"/>
            </a:stretch>
          </a:blipFill>
        </p:spPr>
      </p:sp>
      <p:sp>
        <p:nvSpPr>
          <p:cNvPr name="Freeform 7" id="7"/>
          <p:cNvSpPr/>
          <p:nvPr/>
        </p:nvSpPr>
        <p:spPr>
          <a:xfrm flipH="true" flipV="true" rot="1526778">
            <a:off x="-359214" y="-2159952"/>
            <a:ext cx="5104405" cy="5269064"/>
          </a:xfrm>
          <a:custGeom>
            <a:avLst/>
            <a:gdLst/>
            <a:ahLst/>
            <a:cxnLst/>
            <a:rect r="r" b="b" t="t" l="l"/>
            <a:pathLst>
              <a:path h="5269064" w="5104405">
                <a:moveTo>
                  <a:pt x="5104405" y="5269063"/>
                </a:moveTo>
                <a:lnTo>
                  <a:pt x="0" y="5269063"/>
                </a:lnTo>
                <a:lnTo>
                  <a:pt x="0" y="0"/>
                </a:lnTo>
                <a:lnTo>
                  <a:pt x="5104405" y="0"/>
                </a:lnTo>
                <a:lnTo>
                  <a:pt x="5104405" y="526906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349775" y="-2057400"/>
            <a:ext cx="4042791" cy="4114800"/>
          </a:xfrm>
          <a:custGeom>
            <a:avLst/>
            <a:gdLst/>
            <a:ahLst/>
            <a:cxnLst/>
            <a:rect r="r" b="b" t="t" l="l"/>
            <a:pathLst>
              <a:path h="4114800" w="4042791">
                <a:moveTo>
                  <a:pt x="0" y="0"/>
                </a:moveTo>
                <a:lnTo>
                  <a:pt x="4042791" y="0"/>
                </a:lnTo>
                <a:lnTo>
                  <a:pt x="404279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981831" y="106112"/>
            <a:ext cx="3091592" cy="2929283"/>
          </a:xfrm>
          <a:custGeom>
            <a:avLst/>
            <a:gdLst/>
            <a:ahLst/>
            <a:cxnLst/>
            <a:rect r="r" b="b" t="t" l="l"/>
            <a:pathLst>
              <a:path h="2929283" w="3091592">
                <a:moveTo>
                  <a:pt x="0" y="0"/>
                </a:moveTo>
                <a:lnTo>
                  <a:pt x="3091592" y="0"/>
                </a:lnTo>
                <a:lnTo>
                  <a:pt x="3091592" y="2929283"/>
                </a:lnTo>
                <a:lnTo>
                  <a:pt x="0" y="29292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5629564" y="-977995"/>
            <a:ext cx="1663214" cy="1965393"/>
          </a:xfrm>
          <a:custGeom>
            <a:avLst/>
            <a:gdLst/>
            <a:ahLst/>
            <a:cxnLst/>
            <a:rect r="r" b="b" t="t" l="l"/>
            <a:pathLst>
              <a:path h="1965393" w="1663214">
                <a:moveTo>
                  <a:pt x="0" y="0"/>
                </a:moveTo>
                <a:lnTo>
                  <a:pt x="1663214" y="0"/>
                </a:lnTo>
                <a:lnTo>
                  <a:pt x="1663214" y="1965393"/>
                </a:lnTo>
                <a:lnTo>
                  <a:pt x="0" y="19653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3378125" y="1519599"/>
            <a:ext cx="3534588" cy="847134"/>
          </a:xfrm>
          <a:prstGeom prst="rect">
            <a:avLst/>
          </a:prstGeom>
        </p:spPr>
        <p:txBody>
          <a:bodyPr anchor="t" rtlCol="false" tIns="0" lIns="0" bIns="0" rIns="0">
            <a:spAutoFit/>
          </a:bodyPr>
          <a:lstStyle/>
          <a:p>
            <a:pPr algn="ctr">
              <a:lnSpc>
                <a:spcPts val="6351"/>
              </a:lnSpc>
            </a:pPr>
            <a:r>
              <a:rPr lang="en-US" sz="6351" b="true">
                <a:solidFill>
                  <a:srgbClr val="CB6CE6"/>
                </a:solidFill>
                <a:latin typeface="Glacial Indifference Bold"/>
                <a:ea typeface="Glacial Indifference Bold"/>
                <a:cs typeface="Glacial Indifference Bold"/>
                <a:sym typeface="Glacial Indifference Bold"/>
              </a:rPr>
              <a:t>CSE 462</a:t>
            </a:r>
          </a:p>
        </p:txBody>
      </p:sp>
      <p:sp>
        <p:nvSpPr>
          <p:cNvPr name="Freeform 12" id="12"/>
          <p:cNvSpPr/>
          <p:nvPr/>
        </p:nvSpPr>
        <p:spPr>
          <a:xfrm flipH="false" flipV="false" rot="0">
            <a:off x="14818475" y="5127740"/>
            <a:ext cx="3469525" cy="5143500"/>
          </a:xfrm>
          <a:custGeom>
            <a:avLst/>
            <a:gdLst/>
            <a:ahLst/>
            <a:cxnLst/>
            <a:rect r="r" b="b" t="t" l="l"/>
            <a:pathLst>
              <a:path h="5143500" w="3469525">
                <a:moveTo>
                  <a:pt x="0" y="0"/>
                </a:moveTo>
                <a:lnTo>
                  <a:pt x="3469525" y="0"/>
                </a:lnTo>
                <a:lnTo>
                  <a:pt x="3469525"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3" id="13"/>
          <p:cNvGrpSpPr/>
          <p:nvPr/>
        </p:nvGrpSpPr>
        <p:grpSpPr>
          <a:xfrm rot="0">
            <a:off x="2905732" y="2989429"/>
            <a:ext cx="12476536" cy="3532617"/>
            <a:chOff x="0" y="0"/>
            <a:chExt cx="16635381" cy="4710156"/>
          </a:xfrm>
        </p:grpSpPr>
        <p:sp>
          <p:nvSpPr>
            <p:cNvPr name="TextBox 14" id="14"/>
            <p:cNvSpPr txBox="true"/>
            <p:nvPr/>
          </p:nvSpPr>
          <p:spPr>
            <a:xfrm rot="0">
              <a:off x="0" y="47625"/>
              <a:ext cx="16635381" cy="1227728"/>
            </a:xfrm>
            <a:prstGeom prst="rect">
              <a:avLst/>
            </a:prstGeom>
          </p:spPr>
          <p:txBody>
            <a:bodyPr anchor="t" rtlCol="false" tIns="0" lIns="0" bIns="0" rIns="0">
              <a:spAutoFit/>
            </a:bodyPr>
            <a:lstStyle/>
            <a:p>
              <a:pPr algn="ctr">
                <a:lnSpc>
                  <a:spcPts val="6947"/>
                </a:lnSpc>
              </a:pPr>
              <a:r>
                <a:rPr lang="en-US" b="true" sz="6316" spc="189">
                  <a:solidFill>
                    <a:srgbClr val="000000"/>
                  </a:solidFill>
                  <a:latin typeface="Glacial Indifference Bold"/>
                  <a:ea typeface="Glacial Indifference Bold"/>
                  <a:cs typeface="Glacial Indifference Bold"/>
                  <a:sym typeface="Glacial Indifference Bold"/>
                </a:rPr>
                <a:t>GRAPH</a:t>
              </a:r>
            </a:p>
          </p:txBody>
        </p:sp>
        <p:sp>
          <p:nvSpPr>
            <p:cNvPr name="TextBox 15" id="15"/>
            <p:cNvSpPr txBox="true"/>
            <p:nvPr/>
          </p:nvSpPr>
          <p:spPr>
            <a:xfrm rot="0">
              <a:off x="0" y="1459158"/>
              <a:ext cx="16635381" cy="3250998"/>
            </a:xfrm>
            <a:prstGeom prst="rect">
              <a:avLst/>
            </a:prstGeom>
          </p:spPr>
          <p:txBody>
            <a:bodyPr anchor="t" rtlCol="false" tIns="0" lIns="0" bIns="0" rIns="0">
              <a:spAutoFit/>
            </a:bodyPr>
            <a:lstStyle/>
            <a:p>
              <a:pPr algn="ctr">
                <a:lnSpc>
                  <a:spcPts val="8940"/>
                </a:lnSpc>
              </a:pPr>
              <a:r>
                <a:rPr lang="en-US" b="true" sz="9933" spc="298">
                  <a:solidFill>
                    <a:srgbClr val="000000"/>
                  </a:solidFill>
                  <a:latin typeface="Glacial Indifference Bold"/>
                  <a:ea typeface="Glacial Indifference Bold"/>
                  <a:cs typeface="Glacial Indifference Bold"/>
                  <a:sym typeface="Glacial Indifference Bold"/>
                </a:rPr>
                <a:t>PARTITIONING</a:t>
              </a:r>
            </a:p>
            <a:p>
              <a:pPr algn="ctr">
                <a:lnSpc>
                  <a:spcPts val="8940"/>
                </a:lnSpc>
              </a:pPr>
              <a:r>
                <a:rPr lang="en-US" b="true" sz="9933" spc="298">
                  <a:solidFill>
                    <a:srgbClr val="000000"/>
                  </a:solidFill>
                  <a:latin typeface="Glacial Indifference Bold"/>
                  <a:ea typeface="Glacial Indifference Bold"/>
                  <a:cs typeface="Glacial Indifference Bold"/>
                  <a:sym typeface="Glacial Indifference Bold"/>
                </a:rPr>
                <a:t>PROBLEM</a:t>
              </a:r>
            </a:p>
          </p:txBody>
        </p:sp>
      </p:gr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FFFFC9">
                <a:alpha val="100000"/>
              </a:srgbClr>
            </a:gs>
            <a:gs pos="100000">
              <a:srgbClr val="FDFFF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940817" y="3786126"/>
            <a:ext cx="12621242" cy="2266315"/>
          </a:xfrm>
          <a:prstGeom prst="rect">
            <a:avLst/>
          </a:prstGeom>
        </p:spPr>
        <p:txBody>
          <a:bodyPr anchor="t" rtlCol="false" tIns="0" lIns="0" bIns="0" rIns="0">
            <a:spAutoFit/>
          </a:bodyPr>
          <a:lstStyle/>
          <a:p>
            <a:pPr algn="l">
              <a:lnSpc>
                <a:spcPts val="6199"/>
              </a:lnSpc>
            </a:pPr>
            <a:r>
              <a:rPr lang="en-US" sz="3099" b="true">
                <a:solidFill>
                  <a:srgbClr val="FFFFFF"/>
                </a:solidFill>
                <a:latin typeface="Glacial Indifference Bold"/>
                <a:ea typeface="Glacial Indifference Bold"/>
                <a:cs typeface="Glacial Indifference Bold"/>
                <a:sym typeface="Glacial Indifference Bold"/>
              </a:rPr>
              <a:t>V* = V ∪ {u₁,...,uₙ}</a:t>
            </a:r>
            <a:r>
              <a:rPr lang="en-US" sz="3099">
                <a:solidFill>
                  <a:srgbClr val="FFFFFF"/>
                </a:solidFill>
                <a:latin typeface="Glacial Indifference"/>
                <a:ea typeface="Glacial Indifference"/>
                <a:cs typeface="Glacial Indifference"/>
                <a:sym typeface="Glacial Indifference"/>
              </a:rPr>
              <a:t>   // Add n new vertices to original vertex set            </a:t>
            </a:r>
          </a:p>
          <a:p>
            <a:pPr algn="l">
              <a:lnSpc>
                <a:spcPts val="6199"/>
              </a:lnSpc>
            </a:pPr>
            <a:r>
              <a:rPr lang="en-US" sz="3099" b="true">
                <a:solidFill>
                  <a:srgbClr val="FFFFFF"/>
                </a:solidFill>
                <a:latin typeface="Glacial Indifference Bold"/>
                <a:ea typeface="Glacial Indifference Bold"/>
                <a:cs typeface="Glacial Indifference Bold"/>
                <a:sym typeface="Glacial Indifference Bold"/>
              </a:rPr>
              <a:t>E* = {(v′,v′′) ∈ V* × V* | (v′,v′′) ∉ E}</a:t>
            </a:r>
            <a:r>
              <a:rPr lang="en-US" sz="3099">
                <a:solidFill>
                  <a:srgbClr val="FFFFFF"/>
                </a:solidFill>
                <a:latin typeface="Glacial Indifference"/>
                <a:ea typeface="Glacial Indifference"/>
                <a:cs typeface="Glacial Indifference"/>
                <a:sym typeface="Glacial Indifference"/>
              </a:rPr>
              <a:t>   // Complement of original edges</a:t>
            </a:r>
          </a:p>
          <a:p>
            <a:pPr algn="l">
              <a:lnSpc>
                <a:spcPts val="6199"/>
              </a:lnSpc>
            </a:pPr>
            <a:r>
              <a:rPr lang="en-US" sz="3099" b="true">
                <a:solidFill>
                  <a:srgbClr val="FFFFFF"/>
                </a:solidFill>
                <a:latin typeface="Glacial Indifference Bold"/>
                <a:ea typeface="Glacial Indifference Bold"/>
                <a:cs typeface="Glacial Indifference Bold"/>
                <a:sym typeface="Glacial Indifference Bold"/>
              </a:rPr>
              <a:t>k* = n² - k</a:t>
            </a:r>
            <a:r>
              <a:rPr lang="en-US" sz="3099">
                <a:solidFill>
                  <a:srgbClr val="FFFFFF"/>
                </a:solidFill>
                <a:latin typeface="Glacial Indifference"/>
                <a:ea typeface="Glacial Indifference"/>
                <a:cs typeface="Glacial Indifference"/>
                <a:sym typeface="Glacial Indifference"/>
              </a:rPr>
              <a:t>   // New target is complement of original target                    </a:t>
            </a:r>
          </a:p>
        </p:txBody>
      </p:sp>
      <p:sp>
        <p:nvSpPr>
          <p:cNvPr name="TextBox 3" id="3"/>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REDUCTION FROM NP - HARD</a:t>
            </a:r>
          </a:p>
        </p:txBody>
      </p:sp>
      <p:sp>
        <p:nvSpPr>
          <p:cNvPr name="TextBox 4" id="4"/>
          <p:cNvSpPr txBox="true"/>
          <p:nvPr/>
        </p:nvSpPr>
        <p:spPr>
          <a:xfrm rot="0">
            <a:off x="2149190" y="1651213"/>
            <a:ext cx="12979093" cy="857559"/>
          </a:xfrm>
          <a:prstGeom prst="rect">
            <a:avLst/>
          </a:prstGeom>
        </p:spPr>
        <p:txBody>
          <a:bodyPr anchor="t" rtlCol="false" tIns="0" lIns="0" bIns="0" rIns="0">
            <a:spAutoFit/>
          </a:bodyPr>
          <a:lstStyle/>
          <a:p>
            <a:pPr algn="l">
              <a:lnSpc>
                <a:spcPts val="6626"/>
              </a:lnSpc>
            </a:pPr>
            <a:r>
              <a:rPr lang="en-US" sz="6024" b="true">
                <a:solidFill>
                  <a:srgbClr val="202020"/>
                </a:solidFill>
                <a:latin typeface="League Spartan"/>
                <a:ea typeface="League Spartan"/>
                <a:cs typeface="League Spartan"/>
                <a:sym typeface="League Spartan"/>
              </a:rPr>
              <a:t>Reduction from Simple Max Cut</a:t>
            </a:r>
          </a:p>
        </p:txBody>
      </p:sp>
      <p:sp>
        <p:nvSpPr>
          <p:cNvPr name="TextBox 5" id="5"/>
          <p:cNvSpPr txBox="true"/>
          <p:nvPr/>
        </p:nvSpPr>
        <p:spPr>
          <a:xfrm rot="0">
            <a:off x="2149190" y="2656622"/>
            <a:ext cx="13412869" cy="1081879"/>
          </a:xfrm>
          <a:prstGeom prst="rect">
            <a:avLst/>
          </a:prstGeom>
        </p:spPr>
        <p:txBody>
          <a:bodyPr anchor="t" rtlCol="false" tIns="0" lIns="0" bIns="0" rIns="0">
            <a:spAutoFit/>
          </a:bodyPr>
          <a:lstStyle/>
          <a:p>
            <a:pPr algn="l">
              <a:lnSpc>
                <a:spcPts val="4306"/>
              </a:lnSpc>
            </a:pPr>
            <a:r>
              <a:rPr lang="en-US" sz="3312" b="true">
                <a:solidFill>
                  <a:srgbClr val="202020"/>
                </a:solidFill>
                <a:latin typeface="Glacial Indifference Bold"/>
                <a:ea typeface="Glacial Indifference Bold"/>
                <a:cs typeface="Glacial Indifference Bold"/>
                <a:sym typeface="Glacial Indifference Bold"/>
              </a:rPr>
              <a:t>The Reduction Construction:</a:t>
            </a:r>
            <a:r>
              <a:rPr lang="en-US" sz="3312">
                <a:solidFill>
                  <a:srgbClr val="202020"/>
                </a:solidFill>
                <a:latin typeface="Glacial Indifference"/>
                <a:ea typeface="Glacial Indifference"/>
                <a:cs typeface="Glacial Indifference"/>
                <a:sym typeface="Glacial Indifference"/>
              </a:rPr>
              <a:t> From a Simple Max Cut instance (V,E,k), we create a Graph Partition instance (V*,E*,k*):</a:t>
            </a:r>
          </a:p>
        </p:txBody>
      </p:sp>
      <p:grpSp>
        <p:nvGrpSpPr>
          <p:cNvPr name="Group 6" id="6"/>
          <p:cNvGrpSpPr/>
          <p:nvPr/>
        </p:nvGrpSpPr>
        <p:grpSpPr>
          <a:xfrm rot="0">
            <a:off x="1866827" y="6423422"/>
            <a:ext cx="13502647" cy="3822823"/>
            <a:chOff x="0" y="0"/>
            <a:chExt cx="18003530" cy="5097098"/>
          </a:xfrm>
        </p:grpSpPr>
        <p:grpSp>
          <p:nvGrpSpPr>
            <p:cNvPr name="Group 7" id="7"/>
            <p:cNvGrpSpPr/>
            <p:nvPr/>
          </p:nvGrpSpPr>
          <p:grpSpPr>
            <a:xfrm rot="0">
              <a:off x="9318396" y="1334170"/>
              <a:ext cx="3762928" cy="376292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E1D8D8"/>
                </a:solidFill>
                <a:prstDash val="sysDot"/>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11026051" y="1642058"/>
              <a:ext cx="739027" cy="73902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A1</a:t>
                </a:r>
              </a:p>
            </p:txBody>
          </p:sp>
        </p:grpSp>
        <p:grpSp>
          <p:nvGrpSpPr>
            <p:cNvPr name="Group 13" id="13"/>
            <p:cNvGrpSpPr/>
            <p:nvPr/>
          </p:nvGrpSpPr>
          <p:grpSpPr>
            <a:xfrm rot="0">
              <a:off x="11130513" y="4088442"/>
              <a:ext cx="739027" cy="7390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A2</a:t>
                </a:r>
              </a:p>
            </p:txBody>
          </p:sp>
        </p:grpSp>
        <p:sp>
          <p:nvSpPr>
            <p:cNvPr name="AutoShape 16" id="16"/>
            <p:cNvSpPr/>
            <p:nvPr/>
          </p:nvSpPr>
          <p:spPr>
            <a:xfrm>
              <a:off x="10401631" y="2600011"/>
              <a:ext cx="1098396" cy="1488431"/>
            </a:xfrm>
            <a:prstGeom prst="line">
              <a:avLst/>
            </a:prstGeom>
            <a:ln cap="flat" w="50800">
              <a:solidFill>
                <a:srgbClr val="FF66C4"/>
              </a:solidFill>
              <a:prstDash val="solid"/>
              <a:headEnd type="none" len="sm" w="sm"/>
              <a:tailEnd type="none" len="sm" w="sm"/>
            </a:ln>
          </p:spPr>
        </p:sp>
        <p:grpSp>
          <p:nvGrpSpPr>
            <p:cNvPr name="Group 17" id="17"/>
            <p:cNvGrpSpPr/>
            <p:nvPr/>
          </p:nvGrpSpPr>
          <p:grpSpPr>
            <a:xfrm rot="0">
              <a:off x="14240602" y="1334170"/>
              <a:ext cx="3762928" cy="376292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E1D8D8"/>
                </a:solidFill>
                <a:prstDash val="sysDot"/>
                <a:miter/>
              </a:ln>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0" id="20"/>
            <p:cNvGrpSpPr/>
            <p:nvPr/>
          </p:nvGrpSpPr>
          <p:grpSpPr>
            <a:xfrm rot="0">
              <a:off x="15517691" y="1642058"/>
              <a:ext cx="739027" cy="73902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A3</a:t>
                </a:r>
              </a:p>
            </p:txBody>
          </p:sp>
        </p:grpSp>
        <p:grpSp>
          <p:nvGrpSpPr>
            <p:cNvPr name="Group 23" id="23"/>
            <p:cNvGrpSpPr/>
            <p:nvPr/>
          </p:nvGrpSpPr>
          <p:grpSpPr>
            <a:xfrm rot="0">
              <a:off x="15622153" y="4088442"/>
              <a:ext cx="739027" cy="73902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A4</a:t>
                </a:r>
              </a:p>
            </p:txBody>
          </p:sp>
        </p:grpSp>
        <p:sp>
          <p:nvSpPr>
            <p:cNvPr name="AutoShape 26" id="26"/>
            <p:cNvSpPr/>
            <p:nvPr/>
          </p:nvSpPr>
          <p:spPr>
            <a:xfrm flipV="true">
              <a:off x="11395564" y="2011571"/>
              <a:ext cx="4122127" cy="369514"/>
            </a:xfrm>
            <a:prstGeom prst="line">
              <a:avLst/>
            </a:prstGeom>
            <a:ln cap="flat" w="63500">
              <a:solidFill>
                <a:srgbClr val="71A6EC"/>
              </a:solidFill>
              <a:prstDash val="sysDot"/>
              <a:headEnd type="none" len="sm" w="sm"/>
              <a:tailEnd type="none" len="sm" w="sm"/>
            </a:ln>
          </p:spPr>
        </p:sp>
        <p:sp>
          <p:nvSpPr>
            <p:cNvPr name="AutoShape 27" id="27"/>
            <p:cNvSpPr/>
            <p:nvPr/>
          </p:nvSpPr>
          <p:spPr>
            <a:xfrm flipH="true">
              <a:off x="11869540" y="4457956"/>
              <a:ext cx="3752614" cy="0"/>
            </a:xfrm>
            <a:prstGeom prst="line">
              <a:avLst/>
            </a:prstGeom>
            <a:ln cap="flat" w="63500">
              <a:solidFill>
                <a:srgbClr val="71A6EC"/>
              </a:solidFill>
              <a:prstDash val="sysDot"/>
              <a:headEnd type="none" len="sm" w="sm"/>
              <a:tailEnd type="none" len="sm" w="sm"/>
            </a:ln>
          </p:spPr>
        </p:sp>
        <p:sp>
          <p:nvSpPr>
            <p:cNvPr name="AutoShape 28" id="28"/>
            <p:cNvSpPr/>
            <p:nvPr/>
          </p:nvSpPr>
          <p:spPr>
            <a:xfrm flipH="true">
              <a:off x="11869540" y="2011571"/>
              <a:ext cx="3648152" cy="2446384"/>
            </a:xfrm>
            <a:prstGeom prst="line">
              <a:avLst/>
            </a:prstGeom>
            <a:ln cap="flat" w="63500">
              <a:solidFill>
                <a:srgbClr val="71A6EC"/>
              </a:solidFill>
              <a:prstDash val="sysDot"/>
              <a:headEnd type="none" len="sm" w="sm"/>
              <a:tailEnd type="none" len="sm" w="sm"/>
            </a:ln>
          </p:spPr>
        </p:sp>
        <p:grpSp>
          <p:nvGrpSpPr>
            <p:cNvPr name="Group 29" id="29"/>
            <p:cNvGrpSpPr/>
            <p:nvPr/>
          </p:nvGrpSpPr>
          <p:grpSpPr>
            <a:xfrm rot="0">
              <a:off x="10107411" y="2011571"/>
              <a:ext cx="588440" cy="58844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84"/>
              </a:soli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U1</a:t>
                </a:r>
              </a:p>
            </p:txBody>
          </p:sp>
        </p:grpSp>
        <p:grpSp>
          <p:nvGrpSpPr>
            <p:cNvPr name="Group 32" id="32"/>
            <p:cNvGrpSpPr/>
            <p:nvPr/>
          </p:nvGrpSpPr>
          <p:grpSpPr>
            <a:xfrm rot="0">
              <a:off x="10167745" y="4199902"/>
              <a:ext cx="624420" cy="536698"/>
              <a:chOff x="0" y="0"/>
              <a:chExt cx="970752" cy="834376"/>
            </a:xfrm>
          </p:grpSpPr>
          <p:sp>
            <p:nvSpPr>
              <p:cNvPr name="Freeform 33" id="33"/>
              <p:cNvSpPr/>
              <p:nvPr/>
            </p:nvSpPr>
            <p:spPr>
              <a:xfrm flipH="false" flipV="false" rot="0">
                <a:off x="0" y="0"/>
                <a:ext cx="970752" cy="834376"/>
              </a:xfrm>
              <a:custGeom>
                <a:avLst/>
                <a:gdLst/>
                <a:ahLst/>
                <a:cxnLst/>
                <a:rect r="r" b="b" t="t" l="l"/>
                <a:pathLst>
                  <a:path h="834376" w="970752">
                    <a:moveTo>
                      <a:pt x="485376" y="0"/>
                    </a:moveTo>
                    <a:cubicBezTo>
                      <a:pt x="217310" y="0"/>
                      <a:pt x="0" y="186781"/>
                      <a:pt x="0" y="417188"/>
                    </a:cubicBezTo>
                    <a:cubicBezTo>
                      <a:pt x="0" y="647594"/>
                      <a:pt x="217310" y="834376"/>
                      <a:pt x="485376" y="834376"/>
                    </a:cubicBezTo>
                    <a:cubicBezTo>
                      <a:pt x="753442" y="834376"/>
                      <a:pt x="970752" y="647594"/>
                      <a:pt x="970752" y="417188"/>
                    </a:cubicBezTo>
                    <a:cubicBezTo>
                      <a:pt x="970752" y="186781"/>
                      <a:pt x="753442" y="0"/>
                      <a:pt x="485376" y="0"/>
                    </a:cubicBezTo>
                    <a:close/>
                  </a:path>
                </a:pathLst>
              </a:custGeom>
              <a:solidFill>
                <a:srgbClr val="22FF94"/>
              </a:solidFill>
            </p:spPr>
          </p:sp>
          <p:sp>
            <p:nvSpPr>
              <p:cNvPr name="TextBox 34" id="34"/>
              <p:cNvSpPr txBox="true"/>
              <p:nvPr/>
            </p:nvSpPr>
            <p:spPr>
              <a:xfrm>
                <a:off x="91008" y="49648"/>
                <a:ext cx="788736" cy="70650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U2</a:t>
                </a:r>
              </a:p>
            </p:txBody>
          </p:sp>
        </p:grpSp>
        <p:sp>
          <p:nvSpPr>
            <p:cNvPr name="AutoShape 35" id="35"/>
            <p:cNvSpPr/>
            <p:nvPr/>
          </p:nvSpPr>
          <p:spPr>
            <a:xfrm>
              <a:off x="10401631" y="2600011"/>
              <a:ext cx="78324" cy="1599891"/>
            </a:xfrm>
            <a:prstGeom prst="line">
              <a:avLst/>
            </a:prstGeom>
            <a:ln cap="flat" w="50800">
              <a:solidFill>
                <a:srgbClr val="FF66C4"/>
              </a:solidFill>
              <a:prstDash val="solid"/>
              <a:headEnd type="none" len="sm" w="sm"/>
              <a:tailEnd type="none" len="sm" w="sm"/>
            </a:ln>
          </p:spPr>
        </p:sp>
        <p:sp>
          <p:nvSpPr>
            <p:cNvPr name="AutoShape 36" id="36"/>
            <p:cNvSpPr/>
            <p:nvPr/>
          </p:nvSpPr>
          <p:spPr>
            <a:xfrm flipH="true">
              <a:off x="10590135" y="2381085"/>
              <a:ext cx="805429" cy="1836005"/>
            </a:xfrm>
            <a:prstGeom prst="line">
              <a:avLst/>
            </a:prstGeom>
            <a:ln cap="flat" w="50800">
              <a:solidFill>
                <a:srgbClr val="FF66C4"/>
              </a:solidFill>
              <a:prstDash val="solid"/>
              <a:headEnd type="none" len="sm" w="sm"/>
              <a:tailEnd type="none" len="sm" w="sm"/>
            </a:ln>
          </p:spPr>
        </p:sp>
        <p:grpSp>
          <p:nvGrpSpPr>
            <p:cNvPr name="Group 37" id="37"/>
            <p:cNvGrpSpPr/>
            <p:nvPr/>
          </p:nvGrpSpPr>
          <p:grpSpPr>
            <a:xfrm rot="0">
              <a:off x="16602481" y="1750161"/>
              <a:ext cx="588440" cy="588440"/>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AFF"/>
              </a:solidFill>
            </p:spPr>
          </p:sp>
          <p:sp>
            <p:nvSpPr>
              <p:cNvPr name="TextBox 39" id="3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U3</a:t>
                </a:r>
              </a:p>
            </p:txBody>
          </p:sp>
        </p:grpSp>
        <p:grpSp>
          <p:nvGrpSpPr>
            <p:cNvPr name="Group 40" id="40"/>
            <p:cNvGrpSpPr/>
            <p:nvPr/>
          </p:nvGrpSpPr>
          <p:grpSpPr>
            <a:xfrm rot="0">
              <a:off x="16805681" y="4028814"/>
              <a:ext cx="613840" cy="613840"/>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9EFF"/>
              </a:solidFill>
            </p:spPr>
          </p:sp>
          <p:sp>
            <p:nvSpPr>
              <p:cNvPr name="TextBox 42" id="4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U4</a:t>
                </a:r>
              </a:p>
            </p:txBody>
          </p:sp>
        </p:grpSp>
        <p:sp>
          <p:nvSpPr>
            <p:cNvPr name="AutoShape 43" id="43"/>
            <p:cNvSpPr/>
            <p:nvPr/>
          </p:nvSpPr>
          <p:spPr>
            <a:xfrm>
              <a:off x="16896701" y="2338601"/>
              <a:ext cx="215900" cy="1690213"/>
            </a:xfrm>
            <a:prstGeom prst="line">
              <a:avLst/>
            </a:prstGeom>
            <a:ln cap="flat" w="50800">
              <a:solidFill>
                <a:srgbClr val="FF66C4"/>
              </a:solidFill>
              <a:prstDash val="solid"/>
              <a:headEnd type="none" len="sm" w="sm"/>
              <a:tailEnd type="none" len="sm" w="sm"/>
            </a:ln>
          </p:spPr>
        </p:sp>
        <p:sp>
          <p:nvSpPr>
            <p:cNvPr name="AutoShape 44" id="44"/>
            <p:cNvSpPr/>
            <p:nvPr/>
          </p:nvSpPr>
          <p:spPr>
            <a:xfrm>
              <a:off x="15887205" y="2381085"/>
              <a:ext cx="104462" cy="1707357"/>
            </a:xfrm>
            <a:prstGeom prst="line">
              <a:avLst/>
            </a:prstGeom>
            <a:ln cap="flat" w="50800">
              <a:solidFill>
                <a:srgbClr val="FF66C4"/>
              </a:solidFill>
              <a:prstDash val="solid"/>
              <a:headEnd type="none" len="sm" w="sm"/>
              <a:tailEnd type="none" len="sm" w="sm"/>
            </a:ln>
          </p:spPr>
        </p:sp>
        <p:sp>
          <p:nvSpPr>
            <p:cNvPr name="AutoShape 45" id="45"/>
            <p:cNvSpPr/>
            <p:nvPr/>
          </p:nvSpPr>
          <p:spPr>
            <a:xfrm flipH="true">
              <a:off x="15991667" y="2338601"/>
              <a:ext cx="905034" cy="1749841"/>
            </a:xfrm>
            <a:prstGeom prst="line">
              <a:avLst/>
            </a:prstGeom>
            <a:ln cap="flat" w="50800">
              <a:solidFill>
                <a:srgbClr val="FF66C4"/>
              </a:solidFill>
              <a:prstDash val="solid"/>
              <a:headEnd type="none" len="sm" w="sm"/>
              <a:tailEnd type="none" len="sm" w="sm"/>
            </a:ln>
          </p:spPr>
        </p:sp>
        <p:sp>
          <p:nvSpPr>
            <p:cNvPr name="AutoShape 46" id="46"/>
            <p:cNvSpPr/>
            <p:nvPr/>
          </p:nvSpPr>
          <p:spPr>
            <a:xfrm>
              <a:off x="15887205" y="2381085"/>
              <a:ext cx="1225396" cy="1647729"/>
            </a:xfrm>
            <a:prstGeom prst="line">
              <a:avLst/>
            </a:prstGeom>
            <a:ln cap="flat" w="50800">
              <a:solidFill>
                <a:srgbClr val="FF66C4"/>
              </a:solidFill>
              <a:prstDash val="solid"/>
              <a:headEnd type="none" len="sm" w="sm"/>
              <a:tailEnd type="none" len="sm" w="sm"/>
            </a:ln>
          </p:spPr>
        </p:sp>
        <p:sp>
          <p:nvSpPr>
            <p:cNvPr name="AutoShape 47" id="47"/>
            <p:cNvSpPr/>
            <p:nvPr/>
          </p:nvSpPr>
          <p:spPr>
            <a:xfrm flipV="true">
              <a:off x="15887205" y="2338601"/>
              <a:ext cx="1009496" cy="42484"/>
            </a:xfrm>
            <a:prstGeom prst="line">
              <a:avLst/>
            </a:prstGeom>
            <a:ln cap="flat" w="50800">
              <a:solidFill>
                <a:srgbClr val="FF66C4"/>
              </a:solidFill>
              <a:prstDash val="solid"/>
              <a:headEnd type="none" len="sm" w="sm"/>
              <a:tailEnd type="none" len="sm" w="sm"/>
            </a:ln>
          </p:spPr>
        </p:sp>
        <p:sp>
          <p:nvSpPr>
            <p:cNvPr name="AutoShape 48" id="48"/>
            <p:cNvSpPr/>
            <p:nvPr/>
          </p:nvSpPr>
          <p:spPr>
            <a:xfrm flipV="true">
              <a:off x="15991667" y="4028814"/>
              <a:ext cx="1120934" cy="59628"/>
            </a:xfrm>
            <a:prstGeom prst="line">
              <a:avLst/>
            </a:prstGeom>
            <a:ln cap="flat" w="50800">
              <a:solidFill>
                <a:srgbClr val="FF66C4"/>
              </a:solidFill>
              <a:prstDash val="solid"/>
              <a:headEnd type="none" len="sm" w="sm"/>
              <a:tailEnd type="none" len="sm" w="sm"/>
            </a:ln>
          </p:spPr>
        </p:sp>
        <p:sp>
          <p:nvSpPr>
            <p:cNvPr name="AutoShape 49" id="49"/>
            <p:cNvSpPr/>
            <p:nvPr/>
          </p:nvSpPr>
          <p:spPr>
            <a:xfrm flipV="true">
              <a:off x="10401631" y="2381085"/>
              <a:ext cx="993934" cy="218926"/>
            </a:xfrm>
            <a:prstGeom prst="line">
              <a:avLst/>
            </a:prstGeom>
            <a:ln cap="flat" w="50800">
              <a:solidFill>
                <a:srgbClr val="FF66C4"/>
              </a:solidFill>
              <a:prstDash val="solid"/>
              <a:headEnd type="none" len="sm" w="sm"/>
              <a:tailEnd type="none" len="sm" w="sm"/>
            </a:ln>
          </p:spPr>
        </p:sp>
        <p:sp>
          <p:nvSpPr>
            <p:cNvPr name="AutoShape 50" id="50"/>
            <p:cNvSpPr/>
            <p:nvPr/>
          </p:nvSpPr>
          <p:spPr>
            <a:xfrm flipV="true">
              <a:off x="10479955" y="4088442"/>
              <a:ext cx="1020071" cy="111460"/>
            </a:xfrm>
            <a:prstGeom prst="line">
              <a:avLst/>
            </a:prstGeom>
            <a:ln cap="flat" w="50800">
              <a:solidFill>
                <a:srgbClr val="FF66C4"/>
              </a:solidFill>
              <a:prstDash val="solid"/>
              <a:headEnd type="none" len="sm" w="sm"/>
              <a:tailEnd type="none" len="sm" w="sm"/>
            </a:ln>
          </p:spPr>
        </p:sp>
        <p:sp>
          <p:nvSpPr>
            <p:cNvPr name="AutoShape 51" id="51"/>
            <p:cNvSpPr/>
            <p:nvPr/>
          </p:nvSpPr>
          <p:spPr>
            <a:xfrm>
              <a:off x="11395564" y="2381085"/>
              <a:ext cx="4226589" cy="2076871"/>
            </a:xfrm>
            <a:prstGeom prst="line">
              <a:avLst/>
            </a:prstGeom>
            <a:ln cap="flat" w="50800">
              <a:solidFill>
                <a:srgbClr val="FF66C4"/>
              </a:solidFill>
              <a:prstDash val="solid"/>
              <a:headEnd type="none" len="sm" w="sm"/>
              <a:tailEnd type="none" len="sm" w="sm"/>
            </a:ln>
          </p:spPr>
        </p:sp>
        <p:sp>
          <p:nvSpPr>
            <p:cNvPr name="AutoShape 52" id="52"/>
            <p:cNvSpPr/>
            <p:nvPr/>
          </p:nvSpPr>
          <p:spPr>
            <a:xfrm>
              <a:off x="11395564" y="2381085"/>
              <a:ext cx="104462" cy="1707357"/>
            </a:xfrm>
            <a:prstGeom prst="line">
              <a:avLst/>
            </a:prstGeom>
            <a:ln cap="flat" w="63500">
              <a:solidFill>
                <a:srgbClr val="71A6EC"/>
              </a:solidFill>
              <a:prstDash val="sysDot"/>
              <a:headEnd type="none" len="sm" w="sm"/>
              <a:tailEnd type="none" len="sm" w="sm"/>
            </a:ln>
          </p:spPr>
        </p:sp>
        <p:sp>
          <p:nvSpPr>
            <p:cNvPr name="AutoShape 53" id="53"/>
            <p:cNvSpPr/>
            <p:nvPr/>
          </p:nvSpPr>
          <p:spPr>
            <a:xfrm flipV="true">
              <a:off x="10743613" y="1642058"/>
              <a:ext cx="5617568" cy="108104"/>
            </a:xfrm>
            <a:prstGeom prst="line">
              <a:avLst/>
            </a:prstGeom>
            <a:ln cap="flat" w="114300">
              <a:solidFill>
                <a:srgbClr val="FF66C4"/>
              </a:solidFill>
              <a:prstDash val="sysDot"/>
              <a:headEnd type="triangle" len="med" w="lg"/>
              <a:tailEnd type="triangle" len="med" w="lg"/>
            </a:ln>
          </p:spPr>
        </p:sp>
        <p:grpSp>
          <p:nvGrpSpPr>
            <p:cNvPr name="Group 54" id="54"/>
            <p:cNvGrpSpPr/>
            <p:nvPr/>
          </p:nvGrpSpPr>
          <p:grpSpPr>
            <a:xfrm rot="0">
              <a:off x="0" y="1238063"/>
              <a:ext cx="3134082" cy="3134082"/>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8F8989"/>
                </a:solidFill>
                <a:prstDash val="dash"/>
                <a:miter/>
              </a:ln>
            </p:spPr>
          </p:sp>
          <p:sp>
            <p:nvSpPr>
              <p:cNvPr name="TextBox 56" id="56"/>
              <p:cNvSpPr txBox="true"/>
              <p:nvPr/>
            </p:nvSpPr>
            <p:spPr>
              <a:xfrm>
                <a:off x="76200" y="19050"/>
                <a:ext cx="660400" cy="717550"/>
              </a:xfrm>
              <a:prstGeom prst="rect">
                <a:avLst/>
              </a:prstGeom>
            </p:spPr>
            <p:txBody>
              <a:bodyPr anchor="ctr" rtlCol="false" tIns="42310" lIns="42310" bIns="42310" rIns="42310"/>
              <a:lstStyle/>
              <a:p>
                <a:pPr algn="l">
                  <a:lnSpc>
                    <a:spcPts val="3359"/>
                  </a:lnSpc>
                </a:pPr>
                <a:r>
                  <a:rPr lang="en-US" b="true" sz="2399" spc="359">
                    <a:solidFill>
                      <a:srgbClr val="000000"/>
                    </a:solidFill>
                    <a:latin typeface="Glacial Indifference Bold"/>
                    <a:ea typeface="Glacial Indifference Bold"/>
                    <a:cs typeface="Glacial Indifference Bold"/>
                    <a:sym typeface="Glacial Indifference Bold"/>
                  </a:rPr>
                  <a:t>V’</a:t>
                </a:r>
              </a:p>
            </p:txBody>
          </p:sp>
        </p:grpSp>
        <p:grpSp>
          <p:nvGrpSpPr>
            <p:cNvPr name="Group 57" id="57"/>
            <p:cNvGrpSpPr/>
            <p:nvPr/>
          </p:nvGrpSpPr>
          <p:grpSpPr>
            <a:xfrm rot="0">
              <a:off x="1422277" y="1494497"/>
              <a:ext cx="615524" cy="615524"/>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59" id="59"/>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A1</a:t>
                </a:r>
              </a:p>
            </p:txBody>
          </p:sp>
        </p:grpSp>
        <p:grpSp>
          <p:nvGrpSpPr>
            <p:cNvPr name="Group 60" id="60"/>
            <p:cNvGrpSpPr/>
            <p:nvPr/>
          </p:nvGrpSpPr>
          <p:grpSpPr>
            <a:xfrm rot="0">
              <a:off x="1509282" y="3532051"/>
              <a:ext cx="615524" cy="615524"/>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62" id="62"/>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A2</a:t>
                </a:r>
              </a:p>
            </p:txBody>
          </p:sp>
        </p:grpSp>
        <p:sp>
          <p:nvSpPr>
            <p:cNvPr name="AutoShape 63" id="63"/>
            <p:cNvSpPr/>
            <p:nvPr/>
          </p:nvSpPr>
          <p:spPr>
            <a:xfrm>
              <a:off x="1730039" y="2110021"/>
              <a:ext cx="87005" cy="1422030"/>
            </a:xfrm>
            <a:prstGeom prst="line">
              <a:avLst/>
            </a:prstGeom>
            <a:ln cap="flat" w="38100">
              <a:solidFill>
                <a:srgbClr val="5186CD"/>
              </a:solidFill>
              <a:prstDash val="solid"/>
              <a:headEnd type="none" len="sm" w="sm"/>
              <a:tailEnd type="none" len="sm" w="sm"/>
            </a:ln>
          </p:spPr>
        </p:sp>
        <p:grpSp>
          <p:nvGrpSpPr>
            <p:cNvPr name="Group 64" id="64"/>
            <p:cNvGrpSpPr/>
            <p:nvPr/>
          </p:nvGrpSpPr>
          <p:grpSpPr>
            <a:xfrm rot="0">
              <a:off x="5163292" y="1494497"/>
              <a:ext cx="615524" cy="61552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66" id="66"/>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A3</a:t>
                </a:r>
              </a:p>
            </p:txBody>
          </p:sp>
        </p:grpSp>
        <p:grpSp>
          <p:nvGrpSpPr>
            <p:cNvPr name="Group 67" id="67"/>
            <p:cNvGrpSpPr/>
            <p:nvPr/>
          </p:nvGrpSpPr>
          <p:grpSpPr>
            <a:xfrm rot="0">
              <a:off x="5250297" y="3532051"/>
              <a:ext cx="615524" cy="61552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69" id="69"/>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A4</a:t>
                </a:r>
              </a:p>
            </p:txBody>
          </p:sp>
        </p:grpSp>
        <p:sp>
          <p:nvSpPr>
            <p:cNvPr name="AutoShape 70" id="70"/>
            <p:cNvSpPr/>
            <p:nvPr/>
          </p:nvSpPr>
          <p:spPr>
            <a:xfrm>
              <a:off x="2037801" y="1802259"/>
              <a:ext cx="3125491" cy="0"/>
            </a:xfrm>
            <a:prstGeom prst="line">
              <a:avLst/>
            </a:prstGeom>
            <a:ln cap="flat" w="38100">
              <a:solidFill>
                <a:srgbClr val="5186CD"/>
              </a:solidFill>
              <a:prstDash val="solid"/>
              <a:headEnd type="none" len="sm" w="sm"/>
              <a:tailEnd type="none" len="sm" w="sm"/>
            </a:ln>
          </p:spPr>
        </p:sp>
        <p:sp>
          <p:nvSpPr>
            <p:cNvPr name="AutoShape 71" id="71"/>
            <p:cNvSpPr/>
            <p:nvPr/>
          </p:nvSpPr>
          <p:spPr>
            <a:xfrm flipH="true">
              <a:off x="2124806" y="3839813"/>
              <a:ext cx="3125491" cy="0"/>
            </a:xfrm>
            <a:prstGeom prst="line">
              <a:avLst/>
            </a:prstGeom>
            <a:ln cap="flat" w="38100">
              <a:solidFill>
                <a:srgbClr val="5186CD"/>
              </a:solidFill>
              <a:prstDash val="solid"/>
              <a:headEnd type="none" len="sm" w="sm"/>
              <a:tailEnd type="none" len="sm" w="sm"/>
            </a:ln>
          </p:spPr>
        </p:sp>
        <p:sp>
          <p:nvSpPr>
            <p:cNvPr name="AutoShape 72" id="72"/>
            <p:cNvSpPr/>
            <p:nvPr/>
          </p:nvSpPr>
          <p:spPr>
            <a:xfrm flipH="true">
              <a:off x="2124806" y="1802259"/>
              <a:ext cx="3038486" cy="2037554"/>
            </a:xfrm>
            <a:prstGeom prst="line">
              <a:avLst/>
            </a:prstGeom>
            <a:ln cap="flat" w="38100">
              <a:solidFill>
                <a:srgbClr val="5186CD"/>
              </a:solidFill>
              <a:prstDash val="solid"/>
              <a:headEnd type="none" len="sm" w="sm"/>
              <a:tailEnd type="none" len="sm" w="sm"/>
            </a:ln>
          </p:spPr>
        </p:sp>
        <p:grpSp>
          <p:nvGrpSpPr>
            <p:cNvPr name="Group 73" id="73"/>
            <p:cNvGrpSpPr/>
            <p:nvPr/>
          </p:nvGrpSpPr>
          <p:grpSpPr>
            <a:xfrm rot="0">
              <a:off x="4298780" y="1238063"/>
              <a:ext cx="3134082" cy="3134082"/>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8F8989"/>
                </a:solidFill>
                <a:prstDash val="dash"/>
                <a:miter/>
              </a:ln>
            </p:spPr>
          </p:sp>
          <p:sp>
            <p:nvSpPr>
              <p:cNvPr name="TextBox 75" id="75"/>
              <p:cNvSpPr txBox="true"/>
              <p:nvPr/>
            </p:nvSpPr>
            <p:spPr>
              <a:xfrm>
                <a:off x="76200" y="19050"/>
                <a:ext cx="660400" cy="717550"/>
              </a:xfrm>
              <a:prstGeom prst="rect">
                <a:avLst/>
              </a:prstGeom>
            </p:spPr>
            <p:txBody>
              <a:bodyPr anchor="ctr" rtlCol="false" tIns="42310" lIns="42310" bIns="42310" rIns="42310"/>
              <a:lstStyle/>
              <a:p>
                <a:pPr algn="r">
                  <a:lnSpc>
                    <a:spcPts val="3359"/>
                  </a:lnSpc>
                </a:pPr>
                <a:r>
                  <a:rPr lang="en-US" b="true" sz="2399" spc="359">
                    <a:solidFill>
                      <a:srgbClr val="000000"/>
                    </a:solidFill>
                    <a:latin typeface="Glacial Indifference Bold"/>
                    <a:ea typeface="Glacial Indifference Bold"/>
                    <a:cs typeface="Glacial Indifference Bold"/>
                    <a:sym typeface="Glacial Indifference Bold"/>
                  </a:rPr>
                  <a:t>V’’</a:t>
                </a:r>
              </a:p>
            </p:txBody>
          </p:sp>
        </p:grpSp>
        <p:sp>
          <p:nvSpPr>
            <p:cNvPr name="AutoShape 76" id="76"/>
            <p:cNvSpPr/>
            <p:nvPr/>
          </p:nvSpPr>
          <p:spPr>
            <a:xfrm flipV="true">
              <a:off x="3752680" y="489976"/>
              <a:ext cx="0" cy="4328160"/>
            </a:xfrm>
            <a:prstGeom prst="line">
              <a:avLst/>
            </a:prstGeom>
            <a:ln cap="flat" w="88900">
              <a:solidFill>
                <a:srgbClr val="EF391F"/>
              </a:solidFill>
              <a:prstDash val="sysDash"/>
              <a:headEnd type="none" len="sm" w="sm"/>
              <a:tailEnd type="none" len="sm" w="sm"/>
            </a:ln>
          </p:spPr>
        </p:sp>
        <p:grpSp>
          <p:nvGrpSpPr>
            <p:cNvPr name="Group 77" id="77"/>
            <p:cNvGrpSpPr/>
            <p:nvPr/>
          </p:nvGrpSpPr>
          <p:grpSpPr>
            <a:xfrm rot="0">
              <a:off x="7902761" y="2592802"/>
              <a:ext cx="1187035" cy="118703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94221E"/>
              </a:solidFill>
            </p:spPr>
          </p:sp>
          <p:sp>
            <p:nvSpPr>
              <p:cNvPr name="TextBox 79" id="79"/>
              <p:cNvSpPr txBox="true"/>
              <p:nvPr/>
            </p:nvSpPr>
            <p:spPr>
              <a:xfrm>
                <a:off x="0" y="174625"/>
                <a:ext cx="711200" cy="434975"/>
              </a:xfrm>
              <a:prstGeom prst="rect">
                <a:avLst/>
              </a:prstGeom>
            </p:spPr>
            <p:txBody>
              <a:bodyPr anchor="ctr" rtlCol="false" tIns="50800" lIns="50800" bIns="50800" rIns="50800"/>
              <a:lstStyle/>
              <a:p>
                <a:pPr algn="ctr">
                  <a:lnSpc>
                    <a:spcPts val="1960"/>
                  </a:lnSpc>
                </a:pPr>
              </a:p>
            </p:txBody>
          </p:sp>
        </p:grpSp>
        <p:sp>
          <p:nvSpPr>
            <p:cNvPr name="TextBox 80" id="80"/>
            <p:cNvSpPr txBox="true"/>
            <p:nvPr/>
          </p:nvSpPr>
          <p:spPr>
            <a:xfrm rot="0">
              <a:off x="9702897" y="-28575"/>
              <a:ext cx="8009458" cy="980519"/>
            </a:xfrm>
            <a:prstGeom prst="rect">
              <a:avLst/>
            </a:prstGeom>
          </p:spPr>
          <p:txBody>
            <a:bodyPr anchor="t" rtlCol="false" tIns="0" lIns="0" bIns="0" rIns="0">
              <a:spAutoFit/>
            </a:bodyPr>
            <a:lstStyle/>
            <a:p>
              <a:pPr algn="ctr">
                <a:lnSpc>
                  <a:spcPts val="2967"/>
                </a:lnSpc>
              </a:pPr>
              <a:r>
                <a:rPr lang="en-US" sz="2282">
                  <a:solidFill>
                    <a:srgbClr val="202020"/>
                  </a:solidFill>
                  <a:latin typeface="Glacial Indifference"/>
                  <a:ea typeface="Glacial Indifference"/>
                  <a:cs typeface="Glacial Indifference"/>
                  <a:sym typeface="Glacial Indifference"/>
                </a:rPr>
                <a:t>Join all possible edges from both side except the dotted blue ones, they are omitted in G*</a:t>
              </a:r>
            </a:p>
          </p:txBody>
        </p:sp>
        <p:sp>
          <p:nvSpPr>
            <p:cNvPr name="TextBox 81" id="81"/>
            <p:cNvSpPr txBox="true"/>
            <p:nvPr/>
          </p:nvSpPr>
          <p:spPr>
            <a:xfrm rot="0">
              <a:off x="2947923" y="4112651"/>
              <a:ext cx="474557" cy="654051"/>
            </a:xfrm>
            <a:prstGeom prst="rect">
              <a:avLst/>
            </a:prstGeom>
          </p:spPr>
          <p:txBody>
            <a:bodyPr anchor="t" rtlCol="false" tIns="0" lIns="0" bIns="0" rIns="0">
              <a:spAutoFit/>
            </a:bodyPr>
            <a:lstStyle/>
            <a:p>
              <a:pPr algn="ctr">
                <a:lnSpc>
                  <a:spcPts val="4199"/>
                </a:lnSpc>
                <a:spcBef>
                  <a:spcPct val="0"/>
                </a:spcBef>
              </a:pPr>
              <a:r>
                <a:rPr lang="en-US" b="true" sz="2999" spc="449">
                  <a:solidFill>
                    <a:srgbClr val="000000"/>
                  </a:solidFill>
                  <a:latin typeface="Glacial Indifference Bold"/>
                  <a:ea typeface="Glacial Indifference Bold"/>
                  <a:cs typeface="Glacial Indifference Bold"/>
                  <a:sym typeface="Glacial Indifference Bold"/>
                </a:rPr>
                <a:t>G</a:t>
              </a:r>
            </a:p>
          </p:txBody>
        </p:sp>
        <p:sp>
          <p:nvSpPr>
            <p:cNvPr name="TextBox 82" id="82"/>
            <p:cNvSpPr txBox="true"/>
            <p:nvPr/>
          </p:nvSpPr>
          <p:spPr>
            <a:xfrm rot="0">
              <a:off x="13256584" y="4443046"/>
              <a:ext cx="809837" cy="654051"/>
            </a:xfrm>
            <a:prstGeom prst="rect">
              <a:avLst/>
            </a:prstGeom>
          </p:spPr>
          <p:txBody>
            <a:bodyPr anchor="t" rtlCol="false" tIns="0" lIns="0" bIns="0" rIns="0">
              <a:spAutoFit/>
            </a:bodyPr>
            <a:lstStyle/>
            <a:p>
              <a:pPr algn="ctr">
                <a:lnSpc>
                  <a:spcPts val="4199"/>
                </a:lnSpc>
                <a:spcBef>
                  <a:spcPct val="0"/>
                </a:spcBef>
              </a:pPr>
              <a:r>
                <a:rPr lang="en-US" b="true" sz="2999" spc="449">
                  <a:solidFill>
                    <a:srgbClr val="000000"/>
                  </a:solidFill>
                  <a:latin typeface="Glacial Indifference Bold"/>
                  <a:ea typeface="Glacial Indifference Bold"/>
                  <a:cs typeface="Glacial Indifference Bold"/>
                  <a:sym typeface="Glacial Indifference Bold"/>
                </a:rPr>
                <a:t>G*</a:t>
              </a:r>
            </a:p>
          </p:txBody>
        </p:sp>
      </p:grpSp>
      <p:sp>
        <p:nvSpPr>
          <p:cNvPr name="TextBox 83" id="83"/>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FFFFC9">
                <a:alpha val="100000"/>
              </a:srgbClr>
            </a:gs>
            <a:gs pos="100000">
              <a:srgbClr val="FDFFF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692123" y="8523094"/>
            <a:ext cx="8994201" cy="1626312"/>
          </a:xfrm>
          <a:prstGeom prst="rect">
            <a:avLst/>
          </a:prstGeom>
        </p:spPr>
        <p:txBody>
          <a:bodyPr anchor="t" rtlCol="false" tIns="0" lIns="0" bIns="0" rIns="0">
            <a:spAutoFit/>
          </a:bodyPr>
          <a:lstStyle/>
          <a:p>
            <a:pPr algn="l">
              <a:lnSpc>
                <a:spcPts val="4418"/>
              </a:lnSpc>
            </a:pPr>
            <a:r>
              <a:rPr lang="en-US" sz="2209" b="true">
                <a:solidFill>
                  <a:srgbClr val="FFFFFF"/>
                </a:solidFill>
                <a:latin typeface="Glacial Indifference Bold"/>
                <a:ea typeface="Glacial Indifference Bold"/>
                <a:cs typeface="Glacial Indifference Bold"/>
                <a:sym typeface="Glacial Indifference Bold"/>
              </a:rPr>
              <a:t>V* = V ∪ {u₁,...,uₙ}</a:t>
            </a:r>
            <a:r>
              <a:rPr lang="en-US" sz="2209">
                <a:solidFill>
                  <a:srgbClr val="FFFFFF"/>
                </a:solidFill>
                <a:latin typeface="Glacial Indifference"/>
                <a:ea typeface="Glacial Indifference"/>
                <a:cs typeface="Glacial Indifference"/>
                <a:sym typeface="Glacial Indifference"/>
              </a:rPr>
              <a:t>   // Add n new vertices to original vertex set            </a:t>
            </a:r>
          </a:p>
          <a:p>
            <a:pPr algn="l">
              <a:lnSpc>
                <a:spcPts val="4418"/>
              </a:lnSpc>
            </a:pPr>
            <a:r>
              <a:rPr lang="en-US" sz="2209" b="true">
                <a:solidFill>
                  <a:srgbClr val="FFFFFF"/>
                </a:solidFill>
                <a:latin typeface="Glacial Indifference Bold"/>
                <a:ea typeface="Glacial Indifference Bold"/>
                <a:cs typeface="Glacial Indifference Bold"/>
                <a:sym typeface="Glacial Indifference Bold"/>
              </a:rPr>
              <a:t>E* = {(v′,v′′) ∈ V* × V* | (v′,v′′) ∉ E}</a:t>
            </a:r>
            <a:r>
              <a:rPr lang="en-US" sz="2209">
                <a:solidFill>
                  <a:srgbClr val="FFFFFF"/>
                </a:solidFill>
                <a:latin typeface="Glacial Indifference"/>
                <a:ea typeface="Glacial Indifference"/>
                <a:cs typeface="Glacial Indifference"/>
                <a:sym typeface="Glacial Indifference"/>
              </a:rPr>
              <a:t>   // Complement of original edges</a:t>
            </a:r>
          </a:p>
          <a:p>
            <a:pPr algn="l">
              <a:lnSpc>
                <a:spcPts val="4418"/>
              </a:lnSpc>
            </a:pPr>
            <a:r>
              <a:rPr lang="en-US" sz="2209" b="true">
                <a:solidFill>
                  <a:srgbClr val="FFFFFF"/>
                </a:solidFill>
                <a:latin typeface="Glacial Indifference Bold"/>
                <a:ea typeface="Glacial Indifference Bold"/>
                <a:cs typeface="Glacial Indifference Bold"/>
                <a:sym typeface="Glacial Indifference Bold"/>
              </a:rPr>
              <a:t>k* = n² - k</a:t>
            </a:r>
            <a:r>
              <a:rPr lang="en-US" sz="2209">
                <a:solidFill>
                  <a:srgbClr val="FFFFFF"/>
                </a:solidFill>
                <a:latin typeface="Glacial Indifference"/>
                <a:ea typeface="Glacial Indifference"/>
                <a:cs typeface="Glacial Indifference"/>
                <a:sym typeface="Glacial Indifference"/>
              </a:rPr>
              <a:t>   // New target is complement of original target                    </a:t>
            </a:r>
          </a:p>
        </p:txBody>
      </p:sp>
      <p:sp>
        <p:nvSpPr>
          <p:cNvPr name="TextBox 3" id="3"/>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REDUCTION FROM NP - HARD</a:t>
            </a:r>
          </a:p>
        </p:txBody>
      </p:sp>
      <p:sp>
        <p:nvSpPr>
          <p:cNvPr name="TextBox 4" id="4"/>
          <p:cNvSpPr txBox="true"/>
          <p:nvPr/>
        </p:nvSpPr>
        <p:spPr>
          <a:xfrm rot="0">
            <a:off x="2842817" y="1516275"/>
            <a:ext cx="12979093" cy="784534"/>
          </a:xfrm>
          <a:prstGeom prst="rect">
            <a:avLst/>
          </a:prstGeom>
        </p:spPr>
        <p:txBody>
          <a:bodyPr anchor="t" rtlCol="false" tIns="0" lIns="0" bIns="0" rIns="0">
            <a:spAutoFit/>
          </a:bodyPr>
          <a:lstStyle/>
          <a:p>
            <a:pPr algn="l">
              <a:lnSpc>
                <a:spcPts val="6076"/>
              </a:lnSpc>
            </a:pPr>
            <a:r>
              <a:rPr lang="en-US" sz="5524" b="true">
                <a:solidFill>
                  <a:srgbClr val="202020"/>
                </a:solidFill>
                <a:latin typeface="League Spartan"/>
                <a:ea typeface="League Spartan"/>
                <a:cs typeface="League Spartan"/>
                <a:sym typeface="League Spartan"/>
              </a:rPr>
              <a:t>Reduction from Simple Max Cut</a:t>
            </a:r>
          </a:p>
        </p:txBody>
      </p:sp>
      <p:grpSp>
        <p:nvGrpSpPr>
          <p:cNvPr name="Group 5" id="5"/>
          <p:cNvGrpSpPr/>
          <p:nvPr/>
        </p:nvGrpSpPr>
        <p:grpSpPr>
          <a:xfrm rot="0">
            <a:off x="9671863" y="3795830"/>
            <a:ext cx="3733035" cy="373303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E1D8D8"/>
              </a:solidFill>
              <a:prstDash val="sysDot"/>
              <a:miter/>
            </a:ln>
          </p:spPr>
        </p:sp>
        <p:sp>
          <p:nvSpPr>
            <p:cNvPr name="TextBox 7" id="7"/>
            <p:cNvSpPr txBox="true"/>
            <p:nvPr/>
          </p:nvSpPr>
          <p:spPr>
            <a:xfrm>
              <a:off x="76200" y="47625"/>
              <a:ext cx="660400" cy="688975"/>
            </a:xfrm>
            <a:prstGeom prst="rect">
              <a:avLst/>
            </a:prstGeom>
          </p:spPr>
          <p:txBody>
            <a:bodyPr anchor="ctr" rtlCol="false" tIns="67195" lIns="67195" bIns="67195" rIns="67195"/>
            <a:lstStyle/>
            <a:p>
              <a:pPr algn="ctr">
                <a:lnSpc>
                  <a:spcPts val="1959"/>
                </a:lnSpc>
              </a:pPr>
            </a:p>
          </p:txBody>
        </p:sp>
      </p:grpSp>
      <p:grpSp>
        <p:nvGrpSpPr>
          <p:cNvPr name="Group 8" id="8"/>
          <p:cNvGrpSpPr/>
          <p:nvPr/>
        </p:nvGrpSpPr>
        <p:grpSpPr>
          <a:xfrm rot="0">
            <a:off x="11365951" y="4101272"/>
            <a:ext cx="733156" cy="73315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0" id="10"/>
            <p:cNvSpPr txBox="true"/>
            <p:nvPr/>
          </p:nvSpPr>
          <p:spPr>
            <a:xfrm>
              <a:off x="76200" y="47625"/>
              <a:ext cx="660400" cy="688975"/>
            </a:xfrm>
            <a:prstGeom prst="rect">
              <a:avLst/>
            </a:prstGeom>
          </p:spPr>
          <p:txBody>
            <a:bodyPr anchor="ctr" rtlCol="false" tIns="67195" lIns="67195" bIns="67195" rIns="6719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A1</a:t>
              </a:r>
            </a:p>
          </p:txBody>
        </p:sp>
      </p:grpSp>
      <p:grpSp>
        <p:nvGrpSpPr>
          <p:cNvPr name="Group 11" id="11"/>
          <p:cNvGrpSpPr/>
          <p:nvPr/>
        </p:nvGrpSpPr>
        <p:grpSpPr>
          <a:xfrm rot="0">
            <a:off x="11469583" y="6528222"/>
            <a:ext cx="733156" cy="73315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3" id="13"/>
            <p:cNvSpPr txBox="true"/>
            <p:nvPr/>
          </p:nvSpPr>
          <p:spPr>
            <a:xfrm>
              <a:off x="76200" y="47625"/>
              <a:ext cx="660400" cy="688975"/>
            </a:xfrm>
            <a:prstGeom prst="rect">
              <a:avLst/>
            </a:prstGeom>
          </p:spPr>
          <p:txBody>
            <a:bodyPr anchor="ctr" rtlCol="false" tIns="67195" lIns="67195" bIns="67195" rIns="6719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A2</a:t>
              </a:r>
            </a:p>
          </p:txBody>
        </p:sp>
      </p:grpSp>
      <p:sp>
        <p:nvSpPr>
          <p:cNvPr name="AutoShape 14" id="14"/>
          <p:cNvSpPr/>
          <p:nvPr/>
        </p:nvSpPr>
        <p:spPr>
          <a:xfrm>
            <a:off x="10746491" y="5051616"/>
            <a:ext cx="1089670" cy="1476607"/>
          </a:xfrm>
          <a:prstGeom prst="line">
            <a:avLst/>
          </a:prstGeom>
          <a:ln cap="flat" w="47625">
            <a:solidFill>
              <a:srgbClr val="FF66C4"/>
            </a:solidFill>
            <a:prstDash val="solid"/>
            <a:headEnd type="none" len="sm" w="sm"/>
            <a:tailEnd type="none" len="sm" w="sm"/>
          </a:ln>
        </p:spPr>
      </p:sp>
      <p:grpSp>
        <p:nvGrpSpPr>
          <p:cNvPr name="Group 15" id="15"/>
          <p:cNvGrpSpPr/>
          <p:nvPr/>
        </p:nvGrpSpPr>
        <p:grpSpPr>
          <a:xfrm rot="0">
            <a:off x="14554965" y="3795830"/>
            <a:ext cx="3733035" cy="373303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E1D8D8"/>
              </a:solidFill>
              <a:prstDash val="sysDot"/>
              <a:miter/>
            </a:ln>
          </p:spPr>
        </p:sp>
        <p:sp>
          <p:nvSpPr>
            <p:cNvPr name="TextBox 17" id="17"/>
            <p:cNvSpPr txBox="true"/>
            <p:nvPr/>
          </p:nvSpPr>
          <p:spPr>
            <a:xfrm>
              <a:off x="76200" y="47625"/>
              <a:ext cx="660400" cy="688975"/>
            </a:xfrm>
            <a:prstGeom prst="rect">
              <a:avLst/>
            </a:prstGeom>
          </p:spPr>
          <p:txBody>
            <a:bodyPr anchor="ctr" rtlCol="false" tIns="67195" lIns="67195" bIns="67195" rIns="67195"/>
            <a:lstStyle/>
            <a:p>
              <a:pPr algn="ctr">
                <a:lnSpc>
                  <a:spcPts val="1959"/>
                </a:lnSpc>
              </a:pPr>
            </a:p>
          </p:txBody>
        </p:sp>
      </p:grpSp>
      <p:grpSp>
        <p:nvGrpSpPr>
          <p:cNvPr name="Group 18" id="18"/>
          <p:cNvGrpSpPr/>
          <p:nvPr/>
        </p:nvGrpSpPr>
        <p:grpSpPr>
          <a:xfrm rot="0">
            <a:off x="15821909" y="4101272"/>
            <a:ext cx="733156" cy="73315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20" id="20"/>
            <p:cNvSpPr txBox="true"/>
            <p:nvPr/>
          </p:nvSpPr>
          <p:spPr>
            <a:xfrm>
              <a:off x="76200" y="47625"/>
              <a:ext cx="660400" cy="688975"/>
            </a:xfrm>
            <a:prstGeom prst="rect">
              <a:avLst/>
            </a:prstGeom>
          </p:spPr>
          <p:txBody>
            <a:bodyPr anchor="ctr" rtlCol="false" tIns="67195" lIns="67195" bIns="67195" rIns="6719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A3</a:t>
              </a:r>
            </a:p>
          </p:txBody>
        </p:sp>
      </p:grpSp>
      <p:grpSp>
        <p:nvGrpSpPr>
          <p:cNvPr name="Group 21" id="21"/>
          <p:cNvGrpSpPr/>
          <p:nvPr/>
        </p:nvGrpSpPr>
        <p:grpSpPr>
          <a:xfrm rot="0">
            <a:off x="15925542" y="6528222"/>
            <a:ext cx="733156" cy="7331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23" id="23"/>
            <p:cNvSpPr txBox="true"/>
            <p:nvPr/>
          </p:nvSpPr>
          <p:spPr>
            <a:xfrm>
              <a:off x="76200" y="47625"/>
              <a:ext cx="660400" cy="688975"/>
            </a:xfrm>
            <a:prstGeom prst="rect">
              <a:avLst/>
            </a:prstGeom>
          </p:spPr>
          <p:txBody>
            <a:bodyPr anchor="ctr" rtlCol="false" tIns="67195" lIns="67195" bIns="67195" rIns="6719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A4</a:t>
              </a:r>
            </a:p>
          </p:txBody>
        </p:sp>
      </p:grpSp>
      <p:sp>
        <p:nvSpPr>
          <p:cNvPr name="AutoShape 24" id="24"/>
          <p:cNvSpPr/>
          <p:nvPr/>
        </p:nvSpPr>
        <p:spPr>
          <a:xfrm flipV="true">
            <a:off x="11732529" y="4467851"/>
            <a:ext cx="4089380" cy="366578"/>
          </a:xfrm>
          <a:prstGeom prst="line">
            <a:avLst/>
          </a:prstGeom>
          <a:ln cap="flat" w="66675">
            <a:solidFill>
              <a:srgbClr val="71A6EC"/>
            </a:solidFill>
            <a:prstDash val="sysDot"/>
            <a:headEnd type="none" len="sm" w="sm"/>
            <a:tailEnd type="none" len="sm" w="sm"/>
          </a:ln>
        </p:spPr>
      </p:sp>
      <p:sp>
        <p:nvSpPr>
          <p:cNvPr name="AutoShape 25" id="25"/>
          <p:cNvSpPr/>
          <p:nvPr/>
        </p:nvSpPr>
        <p:spPr>
          <a:xfrm flipH="true">
            <a:off x="12202739" y="6894801"/>
            <a:ext cx="3722802" cy="0"/>
          </a:xfrm>
          <a:prstGeom prst="line">
            <a:avLst/>
          </a:prstGeom>
          <a:ln cap="flat" w="66675">
            <a:solidFill>
              <a:srgbClr val="71A6EC"/>
            </a:solidFill>
            <a:prstDash val="sysDot"/>
            <a:headEnd type="none" len="sm" w="sm"/>
            <a:tailEnd type="none" len="sm" w="sm"/>
          </a:ln>
        </p:spPr>
      </p:sp>
      <p:sp>
        <p:nvSpPr>
          <p:cNvPr name="AutoShape 26" id="26"/>
          <p:cNvSpPr/>
          <p:nvPr/>
        </p:nvSpPr>
        <p:spPr>
          <a:xfrm flipH="true">
            <a:off x="12202739" y="4467851"/>
            <a:ext cx="3619170" cy="2426950"/>
          </a:xfrm>
          <a:prstGeom prst="line">
            <a:avLst/>
          </a:prstGeom>
          <a:ln cap="flat" w="66675">
            <a:solidFill>
              <a:srgbClr val="71A6EC"/>
            </a:solidFill>
            <a:prstDash val="sysDot"/>
            <a:headEnd type="none" len="sm" w="sm"/>
            <a:tailEnd type="none" len="sm" w="sm"/>
          </a:ln>
        </p:spPr>
      </p:sp>
      <p:grpSp>
        <p:nvGrpSpPr>
          <p:cNvPr name="Group 27" id="27"/>
          <p:cNvGrpSpPr/>
          <p:nvPr/>
        </p:nvGrpSpPr>
        <p:grpSpPr>
          <a:xfrm rot="0">
            <a:off x="10454609" y="4467851"/>
            <a:ext cx="583765" cy="58376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84"/>
            </a:solidFill>
          </p:spPr>
        </p:sp>
        <p:sp>
          <p:nvSpPr>
            <p:cNvPr name="TextBox 29" id="29"/>
            <p:cNvSpPr txBox="true"/>
            <p:nvPr/>
          </p:nvSpPr>
          <p:spPr>
            <a:xfrm>
              <a:off x="76200" y="47625"/>
              <a:ext cx="660400" cy="688975"/>
            </a:xfrm>
            <a:prstGeom prst="rect">
              <a:avLst/>
            </a:prstGeom>
          </p:spPr>
          <p:txBody>
            <a:bodyPr anchor="ctr" rtlCol="false" tIns="67195" lIns="67195" bIns="67195" rIns="6719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U1</a:t>
              </a:r>
            </a:p>
          </p:txBody>
        </p:sp>
      </p:grpSp>
      <p:grpSp>
        <p:nvGrpSpPr>
          <p:cNvPr name="Group 30" id="30"/>
          <p:cNvGrpSpPr/>
          <p:nvPr/>
        </p:nvGrpSpPr>
        <p:grpSpPr>
          <a:xfrm rot="0">
            <a:off x="10514464" y="6638797"/>
            <a:ext cx="619459" cy="532434"/>
            <a:chOff x="0" y="0"/>
            <a:chExt cx="970752" cy="834376"/>
          </a:xfrm>
        </p:grpSpPr>
        <p:sp>
          <p:nvSpPr>
            <p:cNvPr name="Freeform 31" id="31"/>
            <p:cNvSpPr/>
            <p:nvPr/>
          </p:nvSpPr>
          <p:spPr>
            <a:xfrm flipH="false" flipV="false" rot="0">
              <a:off x="0" y="0"/>
              <a:ext cx="970752" cy="834376"/>
            </a:xfrm>
            <a:custGeom>
              <a:avLst/>
              <a:gdLst/>
              <a:ahLst/>
              <a:cxnLst/>
              <a:rect r="r" b="b" t="t" l="l"/>
              <a:pathLst>
                <a:path h="834376" w="970752">
                  <a:moveTo>
                    <a:pt x="485376" y="0"/>
                  </a:moveTo>
                  <a:cubicBezTo>
                    <a:pt x="217310" y="0"/>
                    <a:pt x="0" y="186781"/>
                    <a:pt x="0" y="417188"/>
                  </a:cubicBezTo>
                  <a:cubicBezTo>
                    <a:pt x="0" y="647594"/>
                    <a:pt x="217310" y="834376"/>
                    <a:pt x="485376" y="834376"/>
                  </a:cubicBezTo>
                  <a:cubicBezTo>
                    <a:pt x="753442" y="834376"/>
                    <a:pt x="970752" y="647594"/>
                    <a:pt x="970752" y="417188"/>
                  </a:cubicBezTo>
                  <a:cubicBezTo>
                    <a:pt x="970752" y="186781"/>
                    <a:pt x="753442" y="0"/>
                    <a:pt x="485376" y="0"/>
                  </a:cubicBezTo>
                  <a:close/>
                </a:path>
              </a:pathLst>
            </a:custGeom>
            <a:solidFill>
              <a:srgbClr val="22FF94"/>
            </a:solidFill>
          </p:spPr>
        </p:sp>
        <p:sp>
          <p:nvSpPr>
            <p:cNvPr name="TextBox 32" id="32"/>
            <p:cNvSpPr txBox="true"/>
            <p:nvPr/>
          </p:nvSpPr>
          <p:spPr>
            <a:xfrm>
              <a:off x="91008" y="49648"/>
              <a:ext cx="788736" cy="706505"/>
            </a:xfrm>
            <a:prstGeom prst="rect">
              <a:avLst/>
            </a:prstGeom>
          </p:spPr>
          <p:txBody>
            <a:bodyPr anchor="ctr" rtlCol="false" tIns="67195" lIns="67195" bIns="67195" rIns="6719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U2</a:t>
              </a:r>
            </a:p>
          </p:txBody>
        </p:sp>
      </p:grpSp>
      <p:sp>
        <p:nvSpPr>
          <p:cNvPr name="AutoShape 33" id="33"/>
          <p:cNvSpPr/>
          <p:nvPr/>
        </p:nvSpPr>
        <p:spPr>
          <a:xfrm>
            <a:off x="10746491" y="5051616"/>
            <a:ext cx="77702" cy="1587181"/>
          </a:xfrm>
          <a:prstGeom prst="line">
            <a:avLst/>
          </a:prstGeom>
          <a:ln cap="flat" w="47625">
            <a:solidFill>
              <a:srgbClr val="FF66C4"/>
            </a:solidFill>
            <a:prstDash val="solid"/>
            <a:headEnd type="none" len="sm" w="sm"/>
            <a:tailEnd type="none" len="sm" w="sm"/>
          </a:ln>
        </p:spPr>
      </p:sp>
      <p:sp>
        <p:nvSpPr>
          <p:cNvPr name="AutoShape 34" id="34"/>
          <p:cNvSpPr/>
          <p:nvPr/>
        </p:nvSpPr>
        <p:spPr>
          <a:xfrm flipH="true">
            <a:off x="10933499" y="4834429"/>
            <a:ext cx="799030" cy="1821420"/>
          </a:xfrm>
          <a:prstGeom prst="line">
            <a:avLst/>
          </a:prstGeom>
          <a:ln cap="flat" w="47625">
            <a:solidFill>
              <a:srgbClr val="FF66C4"/>
            </a:solidFill>
            <a:prstDash val="solid"/>
            <a:headEnd type="none" len="sm" w="sm"/>
            <a:tailEnd type="none" len="sm" w="sm"/>
          </a:ln>
        </p:spPr>
      </p:sp>
      <p:grpSp>
        <p:nvGrpSpPr>
          <p:cNvPr name="Group 35" id="35"/>
          <p:cNvGrpSpPr/>
          <p:nvPr/>
        </p:nvGrpSpPr>
        <p:grpSpPr>
          <a:xfrm rot="0">
            <a:off x="16898081" y="4208517"/>
            <a:ext cx="583765" cy="58376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AFF"/>
            </a:solidFill>
          </p:spPr>
        </p:sp>
        <p:sp>
          <p:nvSpPr>
            <p:cNvPr name="TextBox 37" id="37"/>
            <p:cNvSpPr txBox="true"/>
            <p:nvPr/>
          </p:nvSpPr>
          <p:spPr>
            <a:xfrm>
              <a:off x="76200" y="47625"/>
              <a:ext cx="660400" cy="688975"/>
            </a:xfrm>
            <a:prstGeom prst="rect">
              <a:avLst/>
            </a:prstGeom>
          </p:spPr>
          <p:txBody>
            <a:bodyPr anchor="ctr" rtlCol="false" tIns="67195" lIns="67195" bIns="67195" rIns="6719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U3</a:t>
              </a:r>
            </a:p>
          </p:txBody>
        </p:sp>
      </p:grpSp>
      <p:grpSp>
        <p:nvGrpSpPr>
          <p:cNvPr name="Group 38" id="38"/>
          <p:cNvGrpSpPr/>
          <p:nvPr/>
        </p:nvGrpSpPr>
        <p:grpSpPr>
          <a:xfrm rot="0">
            <a:off x="17099667" y="6469068"/>
            <a:ext cx="608963" cy="60896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9EFF"/>
            </a:solidFill>
          </p:spPr>
        </p:sp>
        <p:sp>
          <p:nvSpPr>
            <p:cNvPr name="TextBox 40" id="40"/>
            <p:cNvSpPr txBox="true"/>
            <p:nvPr/>
          </p:nvSpPr>
          <p:spPr>
            <a:xfrm>
              <a:off x="76200" y="47625"/>
              <a:ext cx="660400" cy="688975"/>
            </a:xfrm>
            <a:prstGeom prst="rect">
              <a:avLst/>
            </a:prstGeom>
          </p:spPr>
          <p:txBody>
            <a:bodyPr anchor="ctr" rtlCol="false" tIns="67195" lIns="67195" bIns="67195" rIns="6719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U4</a:t>
              </a:r>
            </a:p>
          </p:txBody>
        </p:sp>
      </p:grpSp>
      <p:sp>
        <p:nvSpPr>
          <p:cNvPr name="AutoShape 41" id="41"/>
          <p:cNvSpPr/>
          <p:nvPr/>
        </p:nvSpPr>
        <p:spPr>
          <a:xfrm>
            <a:off x="17189964" y="4792283"/>
            <a:ext cx="214185" cy="1676786"/>
          </a:xfrm>
          <a:prstGeom prst="line">
            <a:avLst/>
          </a:prstGeom>
          <a:ln cap="flat" w="47625">
            <a:solidFill>
              <a:srgbClr val="FF66C4"/>
            </a:solidFill>
            <a:prstDash val="solid"/>
            <a:headEnd type="none" len="sm" w="sm"/>
            <a:tailEnd type="none" len="sm" w="sm"/>
          </a:ln>
        </p:spPr>
      </p:sp>
      <p:sp>
        <p:nvSpPr>
          <p:cNvPr name="AutoShape 42" id="42"/>
          <p:cNvSpPr/>
          <p:nvPr/>
        </p:nvSpPr>
        <p:spPr>
          <a:xfrm>
            <a:off x="16188488" y="4834429"/>
            <a:ext cx="103632" cy="1693794"/>
          </a:xfrm>
          <a:prstGeom prst="line">
            <a:avLst/>
          </a:prstGeom>
          <a:ln cap="flat" w="47625">
            <a:solidFill>
              <a:srgbClr val="FF66C4"/>
            </a:solidFill>
            <a:prstDash val="solid"/>
            <a:headEnd type="none" len="sm" w="sm"/>
            <a:tailEnd type="none" len="sm" w="sm"/>
          </a:ln>
        </p:spPr>
      </p:sp>
      <p:sp>
        <p:nvSpPr>
          <p:cNvPr name="AutoShape 43" id="43"/>
          <p:cNvSpPr/>
          <p:nvPr/>
        </p:nvSpPr>
        <p:spPr>
          <a:xfrm flipH="true">
            <a:off x="16292120" y="4792283"/>
            <a:ext cx="897844" cy="1735940"/>
          </a:xfrm>
          <a:prstGeom prst="line">
            <a:avLst/>
          </a:prstGeom>
          <a:ln cap="flat" w="47625">
            <a:solidFill>
              <a:srgbClr val="FF66C4"/>
            </a:solidFill>
            <a:prstDash val="solid"/>
            <a:headEnd type="none" len="sm" w="sm"/>
            <a:tailEnd type="none" len="sm" w="sm"/>
          </a:ln>
        </p:spPr>
      </p:sp>
      <p:sp>
        <p:nvSpPr>
          <p:cNvPr name="AutoShape 44" id="44"/>
          <p:cNvSpPr/>
          <p:nvPr/>
        </p:nvSpPr>
        <p:spPr>
          <a:xfrm>
            <a:off x="16188488" y="4834429"/>
            <a:ext cx="1215661" cy="1634639"/>
          </a:xfrm>
          <a:prstGeom prst="line">
            <a:avLst/>
          </a:prstGeom>
          <a:ln cap="flat" w="47625">
            <a:solidFill>
              <a:srgbClr val="FF66C4"/>
            </a:solidFill>
            <a:prstDash val="solid"/>
            <a:headEnd type="none" len="sm" w="sm"/>
            <a:tailEnd type="none" len="sm" w="sm"/>
          </a:ln>
        </p:spPr>
      </p:sp>
      <p:sp>
        <p:nvSpPr>
          <p:cNvPr name="AutoShape 45" id="45"/>
          <p:cNvSpPr/>
          <p:nvPr/>
        </p:nvSpPr>
        <p:spPr>
          <a:xfrm flipV="true">
            <a:off x="16188488" y="4792283"/>
            <a:ext cx="1001476" cy="42146"/>
          </a:xfrm>
          <a:prstGeom prst="line">
            <a:avLst/>
          </a:prstGeom>
          <a:ln cap="flat" w="47625">
            <a:solidFill>
              <a:srgbClr val="FF66C4"/>
            </a:solidFill>
            <a:prstDash val="solid"/>
            <a:headEnd type="none" len="sm" w="sm"/>
            <a:tailEnd type="none" len="sm" w="sm"/>
          </a:ln>
        </p:spPr>
      </p:sp>
      <p:sp>
        <p:nvSpPr>
          <p:cNvPr name="AutoShape 46" id="46"/>
          <p:cNvSpPr/>
          <p:nvPr/>
        </p:nvSpPr>
        <p:spPr>
          <a:xfrm flipV="true">
            <a:off x="16292120" y="6469068"/>
            <a:ext cx="1112029" cy="59154"/>
          </a:xfrm>
          <a:prstGeom prst="line">
            <a:avLst/>
          </a:prstGeom>
          <a:ln cap="flat" w="47625">
            <a:solidFill>
              <a:srgbClr val="FF66C4"/>
            </a:solidFill>
            <a:prstDash val="solid"/>
            <a:headEnd type="none" len="sm" w="sm"/>
            <a:tailEnd type="none" len="sm" w="sm"/>
          </a:ln>
        </p:spPr>
      </p:sp>
      <p:sp>
        <p:nvSpPr>
          <p:cNvPr name="AutoShape 47" id="47"/>
          <p:cNvSpPr/>
          <p:nvPr/>
        </p:nvSpPr>
        <p:spPr>
          <a:xfrm flipV="true">
            <a:off x="10746491" y="4834429"/>
            <a:ext cx="986038" cy="217187"/>
          </a:xfrm>
          <a:prstGeom prst="line">
            <a:avLst/>
          </a:prstGeom>
          <a:ln cap="flat" w="47625">
            <a:solidFill>
              <a:srgbClr val="FF66C4"/>
            </a:solidFill>
            <a:prstDash val="solid"/>
            <a:headEnd type="none" len="sm" w="sm"/>
            <a:tailEnd type="none" len="sm" w="sm"/>
          </a:ln>
        </p:spPr>
      </p:sp>
      <p:sp>
        <p:nvSpPr>
          <p:cNvPr name="AutoShape 48" id="48"/>
          <p:cNvSpPr/>
          <p:nvPr/>
        </p:nvSpPr>
        <p:spPr>
          <a:xfrm flipV="true">
            <a:off x="10824193" y="6528222"/>
            <a:ext cx="1011968" cy="110574"/>
          </a:xfrm>
          <a:prstGeom prst="line">
            <a:avLst/>
          </a:prstGeom>
          <a:ln cap="flat" w="47625">
            <a:solidFill>
              <a:srgbClr val="FF66C4"/>
            </a:solidFill>
            <a:prstDash val="solid"/>
            <a:headEnd type="none" len="sm" w="sm"/>
            <a:tailEnd type="none" len="sm" w="sm"/>
          </a:ln>
        </p:spPr>
      </p:sp>
      <p:sp>
        <p:nvSpPr>
          <p:cNvPr name="AutoShape 49" id="49"/>
          <p:cNvSpPr/>
          <p:nvPr/>
        </p:nvSpPr>
        <p:spPr>
          <a:xfrm>
            <a:off x="11732529" y="4834429"/>
            <a:ext cx="4193013" cy="2060372"/>
          </a:xfrm>
          <a:prstGeom prst="line">
            <a:avLst/>
          </a:prstGeom>
          <a:ln cap="flat" w="47625">
            <a:solidFill>
              <a:srgbClr val="FF66C4"/>
            </a:solidFill>
            <a:prstDash val="solid"/>
            <a:headEnd type="none" len="sm" w="sm"/>
            <a:tailEnd type="none" len="sm" w="sm"/>
          </a:ln>
        </p:spPr>
      </p:sp>
      <p:sp>
        <p:nvSpPr>
          <p:cNvPr name="AutoShape 50" id="50"/>
          <p:cNvSpPr/>
          <p:nvPr/>
        </p:nvSpPr>
        <p:spPr>
          <a:xfrm>
            <a:off x="11732529" y="4834429"/>
            <a:ext cx="103632" cy="1693794"/>
          </a:xfrm>
          <a:prstGeom prst="line">
            <a:avLst/>
          </a:prstGeom>
          <a:ln cap="flat" w="66675">
            <a:solidFill>
              <a:srgbClr val="71A6EC"/>
            </a:solidFill>
            <a:prstDash val="sysDot"/>
            <a:headEnd type="none" len="sm" w="sm"/>
            <a:tailEnd type="none" len="sm" w="sm"/>
          </a:ln>
        </p:spPr>
      </p:sp>
      <p:sp>
        <p:nvSpPr>
          <p:cNvPr name="AutoShape 51" id="51"/>
          <p:cNvSpPr/>
          <p:nvPr/>
        </p:nvSpPr>
        <p:spPr>
          <a:xfrm flipV="true">
            <a:off x="11085757" y="4101272"/>
            <a:ext cx="5572941" cy="107245"/>
          </a:xfrm>
          <a:prstGeom prst="line">
            <a:avLst/>
          </a:prstGeom>
          <a:ln cap="flat" w="114300">
            <a:solidFill>
              <a:srgbClr val="FF66C4"/>
            </a:solidFill>
            <a:prstDash val="sysDot"/>
            <a:headEnd type="triangle" len="med" w="lg"/>
            <a:tailEnd type="triangle" len="med" w="lg"/>
          </a:ln>
        </p:spPr>
      </p:sp>
      <p:grpSp>
        <p:nvGrpSpPr>
          <p:cNvPr name="Group 52" id="52"/>
          <p:cNvGrpSpPr/>
          <p:nvPr/>
        </p:nvGrpSpPr>
        <p:grpSpPr>
          <a:xfrm rot="0">
            <a:off x="427493" y="3700487"/>
            <a:ext cx="3109184" cy="310918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8F8989"/>
              </a:solidFill>
              <a:prstDash val="dash"/>
              <a:miter/>
            </a:ln>
          </p:spPr>
        </p:sp>
        <p:sp>
          <p:nvSpPr>
            <p:cNvPr name="TextBox 54" id="54"/>
            <p:cNvSpPr txBox="true"/>
            <p:nvPr/>
          </p:nvSpPr>
          <p:spPr>
            <a:xfrm>
              <a:off x="76200" y="19050"/>
              <a:ext cx="660400" cy="717550"/>
            </a:xfrm>
            <a:prstGeom prst="rect">
              <a:avLst/>
            </a:prstGeom>
          </p:spPr>
          <p:txBody>
            <a:bodyPr anchor="ctr" rtlCol="false" tIns="55966" lIns="55966" bIns="55966" rIns="55966"/>
            <a:lstStyle/>
            <a:p>
              <a:pPr algn="l">
                <a:lnSpc>
                  <a:spcPts val="3359"/>
                </a:lnSpc>
              </a:pPr>
            </a:p>
          </p:txBody>
        </p:sp>
      </p:grpSp>
      <p:grpSp>
        <p:nvGrpSpPr>
          <p:cNvPr name="Group 55" id="55"/>
          <p:cNvGrpSpPr/>
          <p:nvPr/>
        </p:nvGrpSpPr>
        <p:grpSpPr>
          <a:xfrm rot="0">
            <a:off x="1838472" y="3954884"/>
            <a:ext cx="610634" cy="61063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57" id="57"/>
            <p:cNvSpPr txBox="true"/>
            <p:nvPr/>
          </p:nvSpPr>
          <p:spPr>
            <a:xfrm>
              <a:off x="76200" y="47625"/>
              <a:ext cx="660400" cy="688975"/>
            </a:xfrm>
            <a:prstGeom prst="rect">
              <a:avLst/>
            </a:prstGeom>
          </p:spPr>
          <p:txBody>
            <a:bodyPr anchor="ctr" rtlCol="false" tIns="55966" lIns="55966" bIns="55966" rIns="5596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A1</a:t>
              </a:r>
            </a:p>
          </p:txBody>
        </p:sp>
      </p:grpSp>
      <p:grpSp>
        <p:nvGrpSpPr>
          <p:cNvPr name="Group 58" id="58"/>
          <p:cNvGrpSpPr/>
          <p:nvPr/>
        </p:nvGrpSpPr>
        <p:grpSpPr>
          <a:xfrm rot="0">
            <a:off x="1924785" y="5976252"/>
            <a:ext cx="610634" cy="61063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60" id="60"/>
            <p:cNvSpPr txBox="true"/>
            <p:nvPr/>
          </p:nvSpPr>
          <p:spPr>
            <a:xfrm>
              <a:off x="76200" y="47625"/>
              <a:ext cx="660400" cy="688975"/>
            </a:xfrm>
            <a:prstGeom prst="rect">
              <a:avLst/>
            </a:prstGeom>
          </p:spPr>
          <p:txBody>
            <a:bodyPr anchor="ctr" rtlCol="false" tIns="55966" lIns="55966" bIns="55966" rIns="5596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A2</a:t>
              </a:r>
            </a:p>
          </p:txBody>
        </p:sp>
      </p:grpSp>
      <p:sp>
        <p:nvSpPr>
          <p:cNvPr name="AutoShape 61" id="61"/>
          <p:cNvSpPr/>
          <p:nvPr/>
        </p:nvSpPr>
        <p:spPr>
          <a:xfrm>
            <a:off x="2143789" y="4565518"/>
            <a:ext cx="86314" cy="1410733"/>
          </a:xfrm>
          <a:prstGeom prst="line">
            <a:avLst/>
          </a:prstGeom>
          <a:ln cap="flat" w="38100">
            <a:solidFill>
              <a:srgbClr val="5186CD"/>
            </a:solidFill>
            <a:prstDash val="solid"/>
            <a:headEnd type="none" len="sm" w="sm"/>
            <a:tailEnd type="none" len="sm" w="sm"/>
          </a:ln>
        </p:spPr>
      </p:sp>
      <p:grpSp>
        <p:nvGrpSpPr>
          <p:cNvPr name="Group 62" id="62"/>
          <p:cNvGrpSpPr/>
          <p:nvPr/>
        </p:nvGrpSpPr>
        <p:grpSpPr>
          <a:xfrm rot="0">
            <a:off x="5549767" y="3954884"/>
            <a:ext cx="610634" cy="610634"/>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64" id="64"/>
            <p:cNvSpPr txBox="true"/>
            <p:nvPr/>
          </p:nvSpPr>
          <p:spPr>
            <a:xfrm>
              <a:off x="76200" y="47625"/>
              <a:ext cx="660400" cy="688975"/>
            </a:xfrm>
            <a:prstGeom prst="rect">
              <a:avLst/>
            </a:prstGeom>
          </p:spPr>
          <p:txBody>
            <a:bodyPr anchor="ctr" rtlCol="false" tIns="55966" lIns="55966" bIns="55966" rIns="5596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A3</a:t>
              </a:r>
            </a:p>
          </p:txBody>
        </p:sp>
      </p:grpSp>
      <p:grpSp>
        <p:nvGrpSpPr>
          <p:cNvPr name="Group 65" id="65"/>
          <p:cNvGrpSpPr/>
          <p:nvPr/>
        </p:nvGrpSpPr>
        <p:grpSpPr>
          <a:xfrm rot="0">
            <a:off x="5636081" y="5976252"/>
            <a:ext cx="610634" cy="610634"/>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67" id="67"/>
            <p:cNvSpPr txBox="true"/>
            <p:nvPr/>
          </p:nvSpPr>
          <p:spPr>
            <a:xfrm>
              <a:off x="76200" y="47625"/>
              <a:ext cx="660400" cy="688975"/>
            </a:xfrm>
            <a:prstGeom prst="rect">
              <a:avLst/>
            </a:prstGeom>
          </p:spPr>
          <p:txBody>
            <a:bodyPr anchor="ctr" rtlCol="false" tIns="55966" lIns="55966" bIns="55966" rIns="5596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A4</a:t>
              </a:r>
            </a:p>
          </p:txBody>
        </p:sp>
      </p:grpSp>
      <p:sp>
        <p:nvSpPr>
          <p:cNvPr name="AutoShape 68" id="68"/>
          <p:cNvSpPr/>
          <p:nvPr/>
        </p:nvSpPr>
        <p:spPr>
          <a:xfrm>
            <a:off x="2449106" y="4260201"/>
            <a:ext cx="3100661" cy="0"/>
          </a:xfrm>
          <a:prstGeom prst="line">
            <a:avLst/>
          </a:prstGeom>
          <a:ln cap="flat" w="38100">
            <a:solidFill>
              <a:srgbClr val="5186CD"/>
            </a:solidFill>
            <a:prstDash val="solid"/>
            <a:headEnd type="none" len="sm" w="sm"/>
            <a:tailEnd type="none" len="sm" w="sm"/>
          </a:ln>
        </p:spPr>
      </p:sp>
      <p:sp>
        <p:nvSpPr>
          <p:cNvPr name="AutoShape 69" id="69"/>
          <p:cNvSpPr/>
          <p:nvPr/>
        </p:nvSpPr>
        <p:spPr>
          <a:xfrm flipH="true">
            <a:off x="2535419" y="6281569"/>
            <a:ext cx="3100661" cy="0"/>
          </a:xfrm>
          <a:prstGeom prst="line">
            <a:avLst/>
          </a:prstGeom>
          <a:ln cap="flat" w="38100">
            <a:solidFill>
              <a:srgbClr val="5186CD"/>
            </a:solidFill>
            <a:prstDash val="solid"/>
            <a:headEnd type="none" len="sm" w="sm"/>
            <a:tailEnd type="none" len="sm" w="sm"/>
          </a:ln>
        </p:spPr>
      </p:sp>
      <p:sp>
        <p:nvSpPr>
          <p:cNvPr name="AutoShape 70" id="70"/>
          <p:cNvSpPr/>
          <p:nvPr/>
        </p:nvSpPr>
        <p:spPr>
          <a:xfrm flipH="true">
            <a:off x="2535419" y="4260201"/>
            <a:ext cx="3014348" cy="2021367"/>
          </a:xfrm>
          <a:prstGeom prst="line">
            <a:avLst/>
          </a:prstGeom>
          <a:ln cap="flat" w="38100">
            <a:solidFill>
              <a:srgbClr val="5186CD"/>
            </a:solidFill>
            <a:prstDash val="solid"/>
            <a:headEnd type="none" len="sm" w="sm"/>
            <a:tailEnd type="none" len="sm" w="sm"/>
          </a:ln>
        </p:spPr>
      </p:sp>
      <p:grpSp>
        <p:nvGrpSpPr>
          <p:cNvPr name="Group 71" id="71"/>
          <p:cNvGrpSpPr/>
          <p:nvPr/>
        </p:nvGrpSpPr>
        <p:grpSpPr>
          <a:xfrm rot="0">
            <a:off x="4692123" y="3700487"/>
            <a:ext cx="3109184" cy="3109184"/>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8F8989"/>
              </a:solidFill>
              <a:prstDash val="dash"/>
              <a:miter/>
            </a:ln>
          </p:spPr>
        </p:sp>
        <p:sp>
          <p:nvSpPr>
            <p:cNvPr name="TextBox 73" id="73"/>
            <p:cNvSpPr txBox="true"/>
            <p:nvPr/>
          </p:nvSpPr>
          <p:spPr>
            <a:xfrm>
              <a:off x="76200" y="19050"/>
              <a:ext cx="660400" cy="717550"/>
            </a:xfrm>
            <a:prstGeom prst="rect">
              <a:avLst/>
            </a:prstGeom>
          </p:spPr>
          <p:txBody>
            <a:bodyPr anchor="ctr" rtlCol="false" tIns="55966" lIns="55966" bIns="55966" rIns="55966"/>
            <a:lstStyle/>
            <a:p>
              <a:pPr algn="r">
                <a:lnSpc>
                  <a:spcPts val="3359"/>
                </a:lnSpc>
              </a:pPr>
            </a:p>
          </p:txBody>
        </p:sp>
      </p:grpSp>
      <p:sp>
        <p:nvSpPr>
          <p:cNvPr name="AutoShape 74" id="74"/>
          <p:cNvSpPr/>
          <p:nvPr/>
        </p:nvSpPr>
        <p:spPr>
          <a:xfrm flipV="true">
            <a:off x="4150361" y="2958343"/>
            <a:ext cx="0" cy="4293776"/>
          </a:xfrm>
          <a:prstGeom prst="line">
            <a:avLst/>
          </a:prstGeom>
          <a:ln cap="flat" w="85725">
            <a:solidFill>
              <a:srgbClr val="EF391F"/>
            </a:solidFill>
            <a:prstDash val="sysDash"/>
            <a:headEnd type="none" len="sm" w="sm"/>
            <a:tailEnd type="none" len="sm" w="sm"/>
          </a:ln>
        </p:spPr>
      </p:sp>
      <p:grpSp>
        <p:nvGrpSpPr>
          <p:cNvPr name="Group 75" id="75"/>
          <p:cNvGrpSpPr/>
          <p:nvPr/>
        </p:nvGrpSpPr>
        <p:grpSpPr>
          <a:xfrm rot="0">
            <a:off x="8267474" y="5044464"/>
            <a:ext cx="1177605" cy="1177605"/>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94221E"/>
            </a:solidFill>
          </p:spPr>
        </p:sp>
        <p:sp>
          <p:nvSpPr>
            <p:cNvPr name="TextBox 77" id="77"/>
            <p:cNvSpPr txBox="true"/>
            <p:nvPr/>
          </p:nvSpPr>
          <p:spPr>
            <a:xfrm>
              <a:off x="0" y="174625"/>
              <a:ext cx="711200" cy="434975"/>
            </a:xfrm>
            <a:prstGeom prst="rect">
              <a:avLst/>
            </a:prstGeom>
          </p:spPr>
          <p:txBody>
            <a:bodyPr anchor="ctr" rtlCol="false" tIns="67195" lIns="67195" bIns="67195" rIns="67195"/>
            <a:lstStyle/>
            <a:p>
              <a:pPr algn="ctr">
                <a:lnSpc>
                  <a:spcPts val="1959"/>
                </a:lnSpc>
              </a:pPr>
            </a:p>
          </p:txBody>
        </p:sp>
      </p:grpSp>
      <p:sp>
        <p:nvSpPr>
          <p:cNvPr name="TextBox 78" id="78"/>
          <p:cNvSpPr txBox="true"/>
          <p:nvPr/>
        </p:nvSpPr>
        <p:spPr>
          <a:xfrm rot="0">
            <a:off x="10053308" y="2434159"/>
            <a:ext cx="7945830" cy="982482"/>
          </a:xfrm>
          <a:prstGeom prst="rect">
            <a:avLst/>
          </a:prstGeom>
        </p:spPr>
        <p:txBody>
          <a:bodyPr anchor="t" rtlCol="false" tIns="0" lIns="0" bIns="0" rIns="0">
            <a:spAutoFit/>
          </a:bodyPr>
          <a:lstStyle/>
          <a:p>
            <a:pPr algn="ctr">
              <a:lnSpc>
                <a:spcPts val="3925"/>
              </a:lnSpc>
            </a:pPr>
            <a:r>
              <a:rPr lang="en-US" sz="3019">
                <a:solidFill>
                  <a:srgbClr val="202020"/>
                </a:solidFill>
                <a:latin typeface="Glacial Indifference"/>
                <a:ea typeface="Glacial Indifference"/>
                <a:cs typeface="Glacial Indifference"/>
                <a:sym typeface="Glacial Indifference"/>
              </a:rPr>
              <a:t>Join all possible edges from both side except the dotted blue ones, they are omitted in G*</a:t>
            </a:r>
          </a:p>
        </p:txBody>
      </p:sp>
      <p:sp>
        <p:nvSpPr>
          <p:cNvPr name="TextBox 79" id="79"/>
          <p:cNvSpPr txBox="true"/>
          <p:nvPr/>
        </p:nvSpPr>
        <p:spPr>
          <a:xfrm rot="0">
            <a:off x="990215" y="7194704"/>
            <a:ext cx="6320293" cy="1166465"/>
          </a:xfrm>
          <a:prstGeom prst="rect">
            <a:avLst/>
          </a:prstGeom>
        </p:spPr>
        <p:txBody>
          <a:bodyPr anchor="t" rtlCol="false" tIns="0" lIns="0" bIns="0" rIns="0">
            <a:spAutoFit/>
          </a:bodyPr>
          <a:lstStyle/>
          <a:p>
            <a:pPr algn="ctr">
              <a:lnSpc>
                <a:spcPts val="4667"/>
              </a:lnSpc>
            </a:pPr>
            <a:r>
              <a:rPr lang="en-US" b="true" sz="3334" spc="500">
                <a:solidFill>
                  <a:srgbClr val="000000"/>
                </a:solidFill>
                <a:latin typeface="Glacial Indifference Bold"/>
                <a:ea typeface="Glacial Indifference Bold"/>
                <a:cs typeface="Glacial Indifference Bold"/>
                <a:sym typeface="Glacial Indifference Bold"/>
              </a:rPr>
              <a:t>G(V,E)</a:t>
            </a:r>
          </a:p>
          <a:p>
            <a:pPr algn="ctr">
              <a:lnSpc>
                <a:spcPts val="4667"/>
              </a:lnSpc>
              <a:spcBef>
                <a:spcPct val="0"/>
              </a:spcBef>
            </a:pPr>
            <a:r>
              <a:rPr lang="en-US" b="true" sz="3334" spc="500">
                <a:solidFill>
                  <a:srgbClr val="000000"/>
                </a:solidFill>
                <a:latin typeface="Glacial Indifference Bold"/>
                <a:ea typeface="Glacial Indifference Bold"/>
                <a:cs typeface="Glacial Indifference Bold"/>
                <a:sym typeface="Glacial Indifference Bold"/>
              </a:rPr>
              <a:t>(Instance for Max Cut)</a:t>
            </a:r>
          </a:p>
        </p:txBody>
      </p:sp>
      <p:sp>
        <p:nvSpPr>
          <p:cNvPr name="TextBox 80" id="80"/>
          <p:cNvSpPr txBox="true"/>
          <p:nvPr/>
        </p:nvSpPr>
        <p:spPr>
          <a:xfrm rot="0">
            <a:off x="9992441" y="7049457"/>
            <a:ext cx="8006697" cy="1166465"/>
          </a:xfrm>
          <a:prstGeom prst="rect">
            <a:avLst/>
          </a:prstGeom>
        </p:spPr>
        <p:txBody>
          <a:bodyPr anchor="t" rtlCol="false" tIns="0" lIns="0" bIns="0" rIns="0">
            <a:spAutoFit/>
          </a:bodyPr>
          <a:lstStyle/>
          <a:p>
            <a:pPr algn="ctr">
              <a:lnSpc>
                <a:spcPts val="4667"/>
              </a:lnSpc>
            </a:pPr>
            <a:r>
              <a:rPr lang="en-US" b="true" sz="3334" spc="500">
                <a:solidFill>
                  <a:srgbClr val="000000"/>
                </a:solidFill>
                <a:latin typeface="Glacial Indifference Bold"/>
                <a:ea typeface="Glacial Indifference Bold"/>
                <a:cs typeface="Glacial Indifference Bold"/>
                <a:sym typeface="Glacial Indifference Bold"/>
              </a:rPr>
              <a:t>G*(V*,E*)</a:t>
            </a:r>
          </a:p>
          <a:p>
            <a:pPr algn="ctr">
              <a:lnSpc>
                <a:spcPts val="4667"/>
              </a:lnSpc>
              <a:spcBef>
                <a:spcPct val="0"/>
              </a:spcBef>
            </a:pPr>
            <a:r>
              <a:rPr lang="en-US" b="true" sz="3334" spc="500">
                <a:solidFill>
                  <a:srgbClr val="000000"/>
                </a:solidFill>
                <a:latin typeface="Glacial Indifference Bold"/>
                <a:ea typeface="Glacial Indifference Bold"/>
                <a:cs typeface="Glacial Indifference Bold"/>
                <a:sym typeface="Glacial Indifference Bold"/>
              </a:rPr>
              <a:t>(Instance for Graph Partition)</a:t>
            </a:r>
          </a:p>
        </p:txBody>
      </p:sp>
      <p:sp>
        <p:nvSpPr>
          <p:cNvPr name="TextBox 81" id="81"/>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C9">
                <a:alpha val="100000"/>
              </a:srgbClr>
            </a:gs>
            <a:gs pos="100000">
              <a:srgbClr val="FDFFF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REDUCTION FROM NP - HARD</a:t>
            </a:r>
          </a:p>
        </p:txBody>
      </p:sp>
      <p:sp>
        <p:nvSpPr>
          <p:cNvPr name="TextBox 3" id="3"/>
          <p:cNvSpPr txBox="true"/>
          <p:nvPr/>
        </p:nvSpPr>
        <p:spPr>
          <a:xfrm rot="0">
            <a:off x="2172001" y="1464721"/>
            <a:ext cx="12979093" cy="857559"/>
          </a:xfrm>
          <a:prstGeom prst="rect">
            <a:avLst/>
          </a:prstGeom>
        </p:spPr>
        <p:txBody>
          <a:bodyPr anchor="t" rtlCol="false" tIns="0" lIns="0" bIns="0" rIns="0">
            <a:spAutoFit/>
          </a:bodyPr>
          <a:lstStyle/>
          <a:p>
            <a:pPr algn="l">
              <a:lnSpc>
                <a:spcPts val="6626"/>
              </a:lnSpc>
            </a:pPr>
            <a:r>
              <a:rPr lang="en-US" sz="6024" b="true">
                <a:solidFill>
                  <a:srgbClr val="202020"/>
                </a:solidFill>
                <a:latin typeface="League Spartan"/>
                <a:ea typeface="League Spartan"/>
                <a:cs typeface="League Spartan"/>
                <a:sym typeface="League Spartan"/>
              </a:rPr>
              <a:t>Reduction from Simple Max Cut</a:t>
            </a:r>
          </a:p>
        </p:txBody>
      </p:sp>
      <p:sp>
        <p:nvSpPr>
          <p:cNvPr name="TextBox 4" id="4"/>
          <p:cNvSpPr txBox="true"/>
          <p:nvPr/>
        </p:nvSpPr>
        <p:spPr>
          <a:xfrm rot="0">
            <a:off x="1028700" y="2685706"/>
            <a:ext cx="8264310" cy="707229"/>
          </a:xfrm>
          <a:prstGeom prst="rect">
            <a:avLst/>
          </a:prstGeom>
        </p:spPr>
        <p:txBody>
          <a:bodyPr anchor="t" rtlCol="false" tIns="0" lIns="0" bIns="0" rIns="0">
            <a:spAutoFit/>
          </a:bodyPr>
          <a:lstStyle/>
          <a:p>
            <a:pPr algn="l">
              <a:lnSpc>
                <a:spcPts val="5606"/>
              </a:lnSpc>
            </a:pPr>
            <a:r>
              <a:rPr lang="en-US" sz="4312" b="true">
                <a:solidFill>
                  <a:srgbClr val="202020"/>
                </a:solidFill>
                <a:latin typeface="Glacial Indifference Bold"/>
                <a:ea typeface="Glacial Indifference Bold"/>
                <a:cs typeface="Glacial Indifference Bold"/>
                <a:sym typeface="Glacial Indifference Bold"/>
              </a:rPr>
              <a:t>Partitions:</a:t>
            </a:r>
          </a:p>
        </p:txBody>
      </p:sp>
      <p:sp>
        <p:nvSpPr>
          <p:cNvPr name="TextBox 5" id="5"/>
          <p:cNvSpPr txBox="true"/>
          <p:nvPr/>
        </p:nvSpPr>
        <p:spPr>
          <a:xfrm rot="0">
            <a:off x="1028700" y="3765885"/>
            <a:ext cx="10088199" cy="2326570"/>
          </a:xfrm>
          <a:prstGeom prst="rect">
            <a:avLst/>
          </a:prstGeom>
        </p:spPr>
        <p:txBody>
          <a:bodyPr anchor="t" rtlCol="false" tIns="0" lIns="0" bIns="0" rIns="0">
            <a:spAutoFit/>
          </a:bodyPr>
          <a:lstStyle/>
          <a:p>
            <a:pPr algn="l">
              <a:lnSpc>
                <a:spcPts val="4622"/>
              </a:lnSpc>
            </a:pPr>
            <a:r>
              <a:rPr lang="en-US" sz="3555">
                <a:solidFill>
                  <a:srgbClr val="202020"/>
                </a:solidFill>
                <a:latin typeface="Glacial Indifference"/>
                <a:ea typeface="Glacial Indifference"/>
                <a:cs typeface="Glacial Indifference"/>
                <a:sym typeface="Glacial Indifference"/>
              </a:rPr>
              <a:t>In </a:t>
            </a:r>
            <a:r>
              <a:rPr lang="en-US" sz="3555" b="true">
                <a:solidFill>
                  <a:srgbClr val="202020"/>
                </a:solidFill>
                <a:latin typeface="Glacial Indifference Bold"/>
                <a:ea typeface="Glacial Indifference Bold"/>
                <a:cs typeface="Glacial Indifference Bold"/>
                <a:sym typeface="Glacial Indifference Bold"/>
              </a:rPr>
              <a:t>Simple Max Cut:</a:t>
            </a:r>
          </a:p>
          <a:p>
            <a:pPr algn="l">
              <a:lnSpc>
                <a:spcPts val="4622"/>
              </a:lnSpc>
            </a:pPr>
            <a:r>
              <a:rPr lang="en-US" sz="3555" b="true">
                <a:solidFill>
                  <a:srgbClr val="202020"/>
                </a:solidFill>
                <a:latin typeface="Glacial Indifference Bold"/>
                <a:ea typeface="Glacial Indifference Bold"/>
                <a:cs typeface="Glacial Indifference Bold"/>
                <a:sym typeface="Glacial Indifference Bold"/>
              </a:rPr>
              <a:t>  </a:t>
            </a:r>
            <a:r>
              <a:rPr lang="en-US" sz="3555">
                <a:solidFill>
                  <a:srgbClr val="202020"/>
                </a:solidFill>
                <a:latin typeface="Glacial Indifference"/>
                <a:ea typeface="Glacial Indifference"/>
                <a:cs typeface="Glacial Indifference"/>
                <a:sym typeface="Glacial Indifference"/>
              </a:rPr>
              <a:t>If G has Max-Cut solution, then:</a:t>
            </a:r>
            <a:r>
              <a:rPr lang="en-US" sz="3555" b="true">
                <a:solidFill>
                  <a:srgbClr val="202020"/>
                </a:solidFill>
                <a:latin typeface="Glacial Indifference Bold"/>
                <a:ea typeface="Glacial Indifference Bold"/>
                <a:cs typeface="Glacial Indifference Bold"/>
                <a:sym typeface="Glacial Indifference Bold"/>
              </a:rPr>
              <a:t> </a:t>
            </a:r>
          </a:p>
          <a:p>
            <a:pPr algn="l" marL="767636" indent="-383818" lvl="1">
              <a:lnSpc>
                <a:spcPts val="4622"/>
              </a:lnSpc>
              <a:buFont typeface="Arial"/>
              <a:buChar char="•"/>
            </a:pPr>
            <a:r>
              <a:rPr lang="en-US" sz="3555">
                <a:solidFill>
                  <a:srgbClr val="202020"/>
                </a:solidFill>
                <a:latin typeface="Glacial Indifference"/>
                <a:ea typeface="Glacial Indifference"/>
                <a:cs typeface="Glacial Indifference"/>
                <a:sym typeface="Glacial Indifference"/>
              </a:rPr>
              <a:t>V′ and V′′ are the two parts that partition V</a:t>
            </a:r>
          </a:p>
          <a:p>
            <a:pPr algn="l" marL="767636" indent="-383818" lvl="1">
              <a:lnSpc>
                <a:spcPts val="4622"/>
              </a:lnSpc>
              <a:buFont typeface="Arial"/>
              <a:buChar char="•"/>
            </a:pPr>
            <a:r>
              <a:rPr lang="en-US" sz="3555">
                <a:solidFill>
                  <a:srgbClr val="202020"/>
                </a:solidFill>
                <a:latin typeface="Glacial Indifference"/>
                <a:ea typeface="Glacial Indifference"/>
                <a:cs typeface="Glacial Indifference"/>
                <a:sym typeface="Glacial Indifference"/>
              </a:rPr>
              <a:t>We want </a:t>
            </a:r>
            <a:r>
              <a:rPr lang="en-US" b="true" sz="3555">
                <a:solidFill>
                  <a:srgbClr val="202020"/>
                </a:solidFill>
                <a:latin typeface="Glacial Indifference Bold"/>
                <a:ea typeface="Glacial Indifference Bold"/>
                <a:cs typeface="Glacial Indifference Bold"/>
                <a:sym typeface="Glacial Indifference Bold"/>
              </a:rPr>
              <a:t>| </a:t>
            </a:r>
            <a:r>
              <a:rPr lang="en-US" sz="3555">
                <a:solidFill>
                  <a:srgbClr val="202020"/>
                </a:solidFill>
                <a:latin typeface="Glacial Indifference"/>
                <a:ea typeface="Glacial Indifference"/>
                <a:cs typeface="Glacial Indifference"/>
                <a:sym typeface="Glacial Indifference"/>
              </a:rPr>
              <a:t>edges between V′ and V′′ </a:t>
            </a:r>
            <a:r>
              <a:rPr lang="en-US" b="true" sz="3555">
                <a:solidFill>
                  <a:srgbClr val="202020"/>
                </a:solidFill>
                <a:latin typeface="Glacial Indifference Bold"/>
                <a:ea typeface="Glacial Indifference Bold"/>
                <a:cs typeface="Glacial Indifference Bold"/>
                <a:sym typeface="Glacial Indifference Bold"/>
              </a:rPr>
              <a:t>|</a:t>
            </a:r>
            <a:r>
              <a:rPr lang="en-US" sz="3555">
                <a:solidFill>
                  <a:srgbClr val="202020"/>
                </a:solidFill>
                <a:latin typeface="Glacial Indifference"/>
                <a:ea typeface="Glacial Indifference"/>
                <a:cs typeface="Glacial Indifference"/>
                <a:sym typeface="Glacial Indifference"/>
              </a:rPr>
              <a:t> ≥ k</a:t>
            </a:r>
          </a:p>
        </p:txBody>
      </p:sp>
      <p:grpSp>
        <p:nvGrpSpPr>
          <p:cNvPr name="Group 6" id="6"/>
          <p:cNvGrpSpPr/>
          <p:nvPr/>
        </p:nvGrpSpPr>
        <p:grpSpPr>
          <a:xfrm rot="0">
            <a:off x="10648990" y="2968811"/>
            <a:ext cx="7422918" cy="4349378"/>
            <a:chOff x="0" y="0"/>
            <a:chExt cx="9897223" cy="5799171"/>
          </a:xfrm>
        </p:grpSpPr>
        <p:grpSp>
          <p:nvGrpSpPr>
            <p:cNvPr name="Group 7" id="7"/>
            <p:cNvGrpSpPr/>
            <p:nvPr/>
          </p:nvGrpSpPr>
          <p:grpSpPr>
            <a:xfrm rot="0">
              <a:off x="0" y="1014119"/>
              <a:ext cx="4173185" cy="417318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8F8989"/>
                </a:solidFill>
                <a:prstDash val="dash"/>
                <a:miter/>
              </a:ln>
            </p:spPr>
          </p:sp>
          <p:sp>
            <p:nvSpPr>
              <p:cNvPr name="TextBox 9" id="9"/>
              <p:cNvSpPr txBox="true"/>
              <p:nvPr/>
            </p:nvSpPr>
            <p:spPr>
              <a:xfrm>
                <a:off x="76200" y="19050"/>
                <a:ext cx="660400" cy="717550"/>
              </a:xfrm>
              <a:prstGeom prst="rect">
                <a:avLst/>
              </a:prstGeom>
            </p:spPr>
            <p:txBody>
              <a:bodyPr anchor="ctr" rtlCol="false" tIns="56339" lIns="56339" bIns="56339" rIns="56339"/>
              <a:lstStyle/>
              <a:p>
                <a:pPr algn="l">
                  <a:lnSpc>
                    <a:spcPts val="3359"/>
                  </a:lnSpc>
                </a:pPr>
                <a:r>
                  <a:rPr lang="en-US" b="true" sz="2399" spc="359">
                    <a:solidFill>
                      <a:srgbClr val="000000"/>
                    </a:solidFill>
                    <a:latin typeface="Glacial Indifference Bold"/>
                    <a:ea typeface="Glacial Indifference Bold"/>
                    <a:cs typeface="Glacial Indifference Bold"/>
                    <a:sym typeface="Glacial Indifference Bold"/>
                  </a:rPr>
                  <a:t>V’</a:t>
                </a:r>
              </a:p>
            </p:txBody>
          </p:sp>
        </p:grpSp>
        <p:grpSp>
          <p:nvGrpSpPr>
            <p:cNvPr name="Group 10" id="10"/>
            <p:cNvGrpSpPr/>
            <p:nvPr/>
          </p:nvGrpSpPr>
          <p:grpSpPr>
            <a:xfrm rot="0">
              <a:off x="1893833" y="1355575"/>
              <a:ext cx="819601" cy="8196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2" id="12"/>
              <p:cNvSpPr txBox="true"/>
              <p:nvPr/>
            </p:nvSpPr>
            <p:spPr>
              <a:xfrm>
                <a:off x="76200" y="47625"/>
                <a:ext cx="660400" cy="688975"/>
              </a:xfrm>
              <a:prstGeom prst="rect">
                <a:avLst/>
              </a:prstGeom>
            </p:spPr>
            <p:txBody>
              <a:bodyPr anchor="ctr" rtlCol="false" tIns="56339" lIns="56339" bIns="56339" rIns="56339"/>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A1</a:t>
                </a:r>
              </a:p>
            </p:txBody>
          </p:sp>
        </p:grpSp>
        <p:grpSp>
          <p:nvGrpSpPr>
            <p:cNvPr name="Group 13" id="13"/>
            <p:cNvGrpSpPr/>
            <p:nvPr/>
          </p:nvGrpSpPr>
          <p:grpSpPr>
            <a:xfrm rot="0">
              <a:off x="2009684" y="4068679"/>
              <a:ext cx="819601" cy="8196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47625"/>
                <a:ext cx="660400" cy="688975"/>
              </a:xfrm>
              <a:prstGeom prst="rect">
                <a:avLst/>
              </a:prstGeom>
            </p:spPr>
            <p:txBody>
              <a:bodyPr anchor="ctr" rtlCol="false" tIns="56339" lIns="56339" bIns="56339" rIns="56339"/>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A2</a:t>
                </a:r>
              </a:p>
            </p:txBody>
          </p:sp>
        </p:grpSp>
        <p:sp>
          <p:nvSpPr>
            <p:cNvPr name="AutoShape 16" id="16"/>
            <p:cNvSpPr/>
            <p:nvPr/>
          </p:nvSpPr>
          <p:spPr>
            <a:xfrm>
              <a:off x="2303633" y="2175176"/>
              <a:ext cx="115851" cy="1893503"/>
            </a:xfrm>
            <a:prstGeom prst="line">
              <a:avLst/>
            </a:prstGeom>
            <a:ln cap="flat" w="50800">
              <a:solidFill>
                <a:srgbClr val="5186CD"/>
              </a:solidFill>
              <a:prstDash val="solid"/>
              <a:headEnd type="none" len="sm" w="sm"/>
              <a:tailEnd type="none" len="sm" w="sm"/>
            </a:ln>
          </p:spPr>
        </p:sp>
        <p:grpSp>
          <p:nvGrpSpPr>
            <p:cNvPr name="Group 17" id="17"/>
            <p:cNvGrpSpPr/>
            <p:nvPr/>
          </p:nvGrpSpPr>
          <p:grpSpPr>
            <a:xfrm rot="0">
              <a:off x="6875179" y="1355575"/>
              <a:ext cx="819601" cy="81960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19" id="19"/>
              <p:cNvSpPr txBox="true"/>
              <p:nvPr/>
            </p:nvSpPr>
            <p:spPr>
              <a:xfrm>
                <a:off x="76200" y="47625"/>
                <a:ext cx="660400" cy="688975"/>
              </a:xfrm>
              <a:prstGeom prst="rect">
                <a:avLst/>
              </a:prstGeom>
            </p:spPr>
            <p:txBody>
              <a:bodyPr anchor="ctr" rtlCol="false" tIns="56339" lIns="56339" bIns="56339" rIns="56339"/>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A3</a:t>
                </a:r>
              </a:p>
            </p:txBody>
          </p:sp>
        </p:grpSp>
        <p:grpSp>
          <p:nvGrpSpPr>
            <p:cNvPr name="Group 20" id="20"/>
            <p:cNvGrpSpPr/>
            <p:nvPr/>
          </p:nvGrpSpPr>
          <p:grpSpPr>
            <a:xfrm rot="0">
              <a:off x="6991031" y="4068679"/>
              <a:ext cx="819601" cy="81960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22" id="22"/>
              <p:cNvSpPr txBox="true"/>
              <p:nvPr/>
            </p:nvSpPr>
            <p:spPr>
              <a:xfrm>
                <a:off x="76200" y="47625"/>
                <a:ext cx="660400" cy="688975"/>
              </a:xfrm>
              <a:prstGeom prst="rect">
                <a:avLst/>
              </a:prstGeom>
            </p:spPr>
            <p:txBody>
              <a:bodyPr anchor="ctr" rtlCol="false" tIns="56339" lIns="56339" bIns="56339" rIns="56339"/>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A4</a:t>
                </a:r>
              </a:p>
            </p:txBody>
          </p:sp>
        </p:grpSp>
        <p:sp>
          <p:nvSpPr>
            <p:cNvPr name="AutoShape 23" id="23"/>
            <p:cNvSpPr/>
            <p:nvPr/>
          </p:nvSpPr>
          <p:spPr>
            <a:xfrm>
              <a:off x="2713433" y="1765375"/>
              <a:ext cx="4161746" cy="0"/>
            </a:xfrm>
            <a:prstGeom prst="line">
              <a:avLst/>
            </a:prstGeom>
            <a:ln cap="flat" w="50800">
              <a:solidFill>
                <a:srgbClr val="5186CD"/>
              </a:solidFill>
              <a:prstDash val="solid"/>
              <a:headEnd type="none" len="sm" w="sm"/>
              <a:tailEnd type="none" len="sm" w="sm"/>
            </a:ln>
          </p:spPr>
        </p:sp>
        <p:sp>
          <p:nvSpPr>
            <p:cNvPr name="AutoShape 24" id="24"/>
            <p:cNvSpPr/>
            <p:nvPr/>
          </p:nvSpPr>
          <p:spPr>
            <a:xfrm flipH="true">
              <a:off x="2829285" y="4478479"/>
              <a:ext cx="4161746" cy="0"/>
            </a:xfrm>
            <a:prstGeom prst="line">
              <a:avLst/>
            </a:prstGeom>
            <a:ln cap="flat" w="50800">
              <a:solidFill>
                <a:srgbClr val="5186CD"/>
              </a:solidFill>
              <a:prstDash val="solid"/>
              <a:headEnd type="none" len="sm" w="sm"/>
              <a:tailEnd type="none" len="sm" w="sm"/>
            </a:ln>
          </p:spPr>
        </p:sp>
        <p:sp>
          <p:nvSpPr>
            <p:cNvPr name="AutoShape 25" id="25"/>
            <p:cNvSpPr/>
            <p:nvPr/>
          </p:nvSpPr>
          <p:spPr>
            <a:xfrm flipH="true">
              <a:off x="2829285" y="1765375"/>
              <a:ext cx="4045895" cy="2713104"/>
            </a:xfrm>
            <a:prstGeom prst="line">
              <a:avLst/>
            </a:prstGeom>
            <a:ln cap="flat" w="50800">
              <a:solidFill>
                <a:srgbClr val="5186CD"/>
              </a:solidFill>
              <a:prstDash val="solid"/>
              <a:headEnd type="none" len="sm" w="sm"/>
              <a:tailEnd type="none" len="sm" w="sm"/>
            </a:ln>
          </p:spPr>
        </p:sp>
        <p:grpSp>
          <p:nvGrpSpPr>
            <p:cNvPr name="Group 26" id="26"/>
            <p:cNvGrpSpPr/>
            <p:nvPr/>
          </p:nvGrpSpPr>
          <p:grpSpPr>
            <a:xfrm rot="0">
              <a:off x="5724039" y="1014119"/>
              <a:ext cx="4173185" cy="417318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8F8989"/>
                </a:solidFill>
                <a:prstDash val="dash"/>
                <a:miter/>
              </a:ln>
            </p:spPr>
          </p:sp>
          <p:sp>
            <p:nvSpPr>
              <p:cNvPr name="TextBox 28" id="28"/>
              <p:cNvSpPr txBox="true"/>
              <p:nvPr/>
            </p:nvSpPr>
            <p:spPr>
              <a:xfrm>
                <a:off x="76200" y="19050"/>
                <a:ext cx="660400" cy="717550"/>
              </a:xfrm>
              <a:prstGeom prst="rect">
                <a:avLst/>
              </a:prstGeom>
            </p:spPr>
            <p:txBody>
              <a:bodyPr anchor="ctr" rtlCol="false" tIns="56339" lIns="56339" bIns="56339" rIns="56339"/>
              <a:lstStyle/>
              <a:p>
                <a:pPr algn="r">
                  <a:lnSpc>
                    <a:spcPts val="3359"/>
                  </a:lnSpc>
                </a:pPr>
                <a:r>
                  <a:rPr lang="en-US" b="true" sz="2399" spc="359">
                    <a:solidFill>
                      <a:srgbClr val="000000"/>
                    </a:solidFill>
                    <a:latin typeface="Glacial Indifference Bold"/>
                    <a:ea typeface="Glacial Indifference Bold"/>
                    <a:cs typeface="Glacial Indifference Bold"/>
                    <a:sym typeface="Glacial Indifference Bold"/>
                  </a:rPr>
                  <a:t>V’’</a:t>
                </a:r>
              </a:p>
            </p:txBody>
          </p:sp>
        </p:grpSp>
        <p:sp>
          <p:nvSpPr>
            <p:cNvPr name="TextBox 29" id="29"/>
            <p:cNvSpPr txBox="true"/>
            <p:nvPr/>
          </p:nvSpPr>
          <p:spPr>
            <a:xfrm rot="0">
              <a:off x="3925306" y="4832149"/>
              <a:ext cx="631896" cy="880529"/>
            </a:xfrm>
            <a:prstGeom prst="rect">
              <a:avLst/>
            </a:prstGeom>
          </p:spPr>
          <p:txBody>
            <a:bodyPr anchor="t" rtlCol="false" tIns="0" lIns="0" bIns="0" rIns="0">
              <a:spAutoFit/>
            </a:bodyPr>
            <a:lstStyle/>
            <a:p>
              <a:pPr algn="ctr">
                <a:lnSpc>
                  <a:spcPts val="5592"/>
                </a:lnSpc>
                <a:spcBef>
                  <a:spcPct val="0"/>
                </a:spcBef>
              </a:pPr>
              <a:r>
                <a:rPr lang="en-US" b="true" sz="3994" spc="599">
                  <a:solidFill>
                    <a:srgbClr val="000000"/>
                  </a:solidFill>
                  <a:latin typeface="Glacial Indifference Bold"/>
                  <a:ea typeface="Glacial Indifference Bold"/>
                  <a:cs typeface="Glacial Indifference Bold"/>
                  <a:sym typeface="Glacial Indifference Bold"/>
                </a:rPr>
                <a:t>G</a:t>
              </a:r>
            </a:p>
          </p:txBody>
        </p:sp>
        <p:sp>
          <p:nvSpPr>
            <p:cNvPr name="AutoShape 30" id="30"/>
            <p:cNvSpPr/>
            <p:nvPr/>
          </p:nvSpPr>
          <p:spPr>
            <a:xfrm flipV="true">
              <a:off x="4996879" y="18005"/>
              <a:ext cx="0" cy="5763160"/>
            </a:xfrm>
            <a:prstGeom prst="line">
              <a:avLst/>
            </a:prstGeom>
            <a:ln cap="flat" w="114300">
              <a:solidFill>
                <a:srgbClr val="EF391F"/>
              </a:solidFill>
              <a:prstDash val="sysDash"/>
              <a:headEnd type="none" len="sm" w="sm"/>
              <a:tailEnd type="none" len="sm" w="sm"/>
            </a:ln>
          </p:spPr>
        </p:sp>
        <p:sp>
          <p:nvSpPr>
            <p:cNvPr name="Freeform 31" id="31"/>
            <p:cNvSpPr/>
            <p:nvPr/>
          </p:nvSpPr>
          <p:spPr>
            <a:xfrm flipH="false" flipV="false" rot="0">
              <a:off x="4250248" y="2296764"/>
              <a:ext cx="537102" cy="717005"/>
            </a:xfrm>
            <a:custGeom>
              <a:avLst/>
              <a:gdLst/>
              <a:ahLst/>
              <a:cxnLst/>
              <a:rect r="r" b="b" t="t" l="l"/>
              <a:pathLst>
                <a:path h="717005" w="537102">
                  <a:moveTo>
                    <a:pt x="0" y="0"/>
                  </a:moveTo>
                  <a:lnTo>
                    <a:pt x="537102" y="0"/>
                  </a:lnTo>
                  <a:lnTo>
                    <a:pt x="537102" y="717005"/>
                  </a:lnTo>
                  <a:lnTo>
                    <a:pt x="0" y="717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32" id="32"/>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Freeform 33" id="33"/>
          <p:cNvSpPr/>
          <p:nvPr/>
        </p:nvSpPr>
        <p:spPr>
          <a:xfrm flipH="false" flipV="false" rot="0">
            <a:off x="13152067" y="8042959"/>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C9">
                <a:alpha val="100000"/>
              </a:srgbClr>
            </a:gs>
            <a:gs pos="100000">
              <a:srgbClr val="FDFFF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REDUCTION FROM NP - HARD</a:t>
            </a:r>
          </a:p>
        </p:txBody>
      </p:sp>
      <p:sp>
        <p:nvSpPr>
          <p:cNvPr name="TextBox 3" id="3"/>
          <p:cNvSpPr txBox="true"/>
          <p:nvPr/>
        </p:nvSpPr>
        <p:spPr>
          <a:xfrm rot="0">
            <a:off x="2172001" y="1464721"/>
            <a:ext cx="12979093" cy="857559"/>
          </a:xfrm>
          <a:prstGeom prst="rect">
            <a:avLst/>
          </a:prstGeom>
        </p:spPr>
        <p:txBody>
          <a:bodyPr anchor="t" rtlCol="false" tIns="0" lIns="0" bIns="0" rIns="0">
            <a:spAutoFit/>
          </a:bodyPr>
          <a:lstStyle/>
          <a:p>
            <a:pPr algn="l">
              <a:lnSpc>
                <a:spcPts val="6626"/>
              </a:lnSpc>
            </a:pPr>
            <a:r>
              <a:rPr lang="en-US" sz="6024" b="true">
                <a:solidFill>
                  <a:srgbClr val="202020"/>
                </a:solidFill>
                <a:latin typeface="League Spartan"/>
                <a:ea typeface="League Spartan"/>
                <a:cs typeface="League Spartan"/>
                <a:sym typeface="League Spartan"/>
              </a:rPr>
              <a:t>Reduction from Simple Max Cut</a:t>
            </a:r>
          </a:p>
        </p:txBody>
      </p:sp>
      <p:sp>
        <p:nvSpPr>
          <p:cNvPr name="TextBox 4" id="4"/>
          <p:cNvSpPr txBox="true"/>
          <p:nvPr/>
        </p:nvSpPr>
        <p:spPr>
          <a:xfrm rot="0">
            <a:off x="556549" y="2955582"/>
            <a:ext cx="4779383" cy="707229"/>
          </a:xfrm>
          <a:prstGeom prst="rect">
            <a:avLst/>
          </a:prstGeom>
        </p:spPr>
        <p:txBody>
          <a:bodyPr anchor="t" rtlCol="false" tIns="0" lIns="0" bIns="0" rIns="0">
            <a:spAutoFit/>
          </a:bodyPr>
          <a:lstStyle/>
          <a:p>
            <a:pPr algn="l">
              <a:lnSpc>
                <a:spcPts val="5606"/>
              </a:lnSpc>
            </a:pPr>
            <a:r>
              <a:rPr lang="en-US" sz="4312" b="true">
                <a:solidFill>
                  <a:srgbClr val="202020"/>
                </a:solidFill>
                <a:latin typeface="Glacial Indifference Bold"/>
                <a:ea typeface="Glacial Indifference Bold"/>
                <a:cs typeface="Glacial Indifference Bold"/>
                <a:sym typeface="Glacial Indifference Bold"/>
              </a:rPr>
              <a:t>Partitions:</a:t>
            </a:r>
          </a:p>
        </p:txBody>
      </p:sp>
      <p:sp>
        <p:nvSpPr>
          <p:cNvPr name="TextBox 5" id="5"/>
          <p:cNvSpPr txBox="true"/>
          <p:nvPr/>
        </p:nvSpPr>
        <p:spPr>
          <a:xfrm rot="0">
            <a:off x="556549" y="3957115"/>
            <a:ext cx="8273126" cy="4629912"/>
          </a:xfrm>
          <a:prstGeom prst="rect">
            <a:avLst/>
          </a:prstGeom>
        </p:spPr>
        <p:txBody>
          <a:bodyPr anchor="t" rtlCol="false" tIns="0" lIns="0" bIns="0" rIns="0">
            <a:spAutoFit/>
          </a:bodyPr>
          <a:lstStyle/>
          <a:p>
            <a:pPr algn="l">
              <a:lnSpc>
                <a:spcPts val="4078"/>
              </a:lnSpc>
            </a:pPr>
            <a:r>
              <a:rPr lang="en-US" sz="3137">
                <a:solidFill>
                  <a:srgbClr val="202020"/>
                </a:solidFill>
                <a:latin typeface="Glacial Indifference"/>
                <a:ea typeface="Glacial Indifference"/>
                <a:cs typeface="Glacial Indifference"/>
                <a:sym typeface="Glacial Indifference"/>
              </a:rPr>
              <a:t>In </a:t>
            </a:r>
            <a:r>
              <a:rPr lang="en-US" sz="3137" b="true">
                <a:solidFill>
                  <a:srgbClr val="202020"/>
                </a:solidFill>
                <a:latin typeface="Glacial Indifference Bold"/>
                <a:ea typeface="Glacial Indifference Bold"/>
                <a:cs typeface="Glacial Indifference Bold"/>
                <a:sym typeface="Glacial Indifference Bold"/>
              </a:rPr>
              <a:t>Graph Partition, </a:t>
            </a:r>
            <a:r>
              <a:rPr lang="en-US" sz="3137">
                <a:solidFill>
                  <a:srgbClr val="202020"/>
                </a:solidFill>
                <a:latin typeface="Glacial Indifference"/>
                <a:ea typeface="Glacial Indifference"/>
                <a:cs typeface="Glacial Indifference"/>
                <a:sym typeface="Glacial Indifference"/>
              </a:rPr>
              <a:t>the solution generates such as</a:t>
            </a:r>
            <a:r>
              <a:rPr lang="en-US" sz="3137" b="true">
                <a:solidFill>
                  <a:srgbClr val="202020"/>
                </a:solidFill>
                <a:latin typeface="Glacial Indifference Bold"/>
                <a:ea typeface="Glacial Indifference Bold"/>
                <a:cs typeface="Glacial Indifference Bold"/>
                <a:sym typeface="Glacial Indifference Bold"/>
              </a:rPr>
              <a:t>:</a:t>
            </a:r>
          </a:p>
          <a:p>
            <a:pPr algn="l" marL="677302" indent="-338651" lvl="1">
              <a:lnSpc>
                <a:spcPts val="4078"/>
              </a:lnSpc>
              <a:buFont typeface="Arial"/>
              <a:buChar char="•"/>
            </a:pPr>
            <a:r>
              <a:rPr lang="en-US" b="true" sz="3137">
                <a:solidFill>
                  <a:srgbClr val="202020"/>
                </a:solidFill>
                <a:latin typeface="Glacial Indifference Bold"/>
                <a:ea typeface="Glacial Indifference Bold"/>
                <a:cs typeface="Glacial Indifference Bold"/>
                <a:sym typeface="Glacial Indifference Bold"/>
              </a:rPr>
              <a:t>W′ = V′ ∪ {u₁,...,uj} where j = n-|V′|</a:t>
            </a:r>
          </a:p>
          <a:p>
            <a:pPr algn="l" marL="677302" indent="-338651" lvl="1">
              <a:lnSpc>
                <a:spcPts val="4078"/>
              </a:lnSpc>
              <a:buFont typeface="Arial"/>
              <a:buChar char="•"/>
            </a:pPr>
            <a:r>
              <a:rPr lang="en-US" b="true" sz="3137">
                <a:solidFill>
                  <a:srgbClr val="202020"/>
                </a:solidFill>
                <a:latin typeface="Glacial Indifference Bold"/>
                <a:ea typeface="Glacial Indifference Bold"/>
                <a:cs typeface="Glacial Indifference Bold"/>
                <a:sym typeface="Glacial Indifference Bold"/>
              </a:rPr>
              <a:t>W′′ = V* \ W ’</a:t>
            </a:r>
            <a:r>
              <a:rPr lang="en-US" sz="3137">
                <a:solidFill>
                  <a:srgbClr val="202020"/>
                </a:solidFill>
                <a:latin typeface="Glacial Indifference"/>
                <a:ea typeface="Glacial Indifference"/>
                <a:cs typeface="Glacial Indifference"/>
                <a:sym typeface="Glacial Indifference"/>
              </a:rPr>
              <a:t> (means, all remaining vertices of V*)</a:t>
            </a:r>
          </a:p>
          <a:p>
            <a:pPr algn="l" marL="677302" indent="-338651" lvl="1">
              <a:lnSpc>
                <a:spcPts val="4078"/>
              </a:lnSpc>
              <a:buFont typeface="Arial"/>
              <a:buChar char="•"/>
            </a:pPr>
            <a:r>
              <a:rPr lang="en-US" sz="3137">
                <a:solidFill>
                  <a:srgbClr val="202020"/>
                </a:solidFill>
                <a:latin typeface="Glacial Indifference"/>
                <a:ea typeface="Glacial Indifference"/>
                <a:cs typeface="Glacial Indifference"/>
                <a:sym typeface="Glacial Indifference"/>
              </a:rPr>
              <a:t>W′ and W′′ are the two equal-sized parts that partition V*, means: V* = W’ ∪ W’’ and</a:t>
            </a:r>
          </a:p>
          <a:p>
            <a:pPr algn="l">
              <a:lnSpc>
                <a:spcPts val="4078"/>
              </a:lnSpc>
            </a:pPr>
            <a:r>
              <a:rPr lang="en-US" sz="3137">
                <a:solidFill>
                  <a:srgbClr val="202020"/>
                </a:solidFill>
                <a:latin typeface="Glacial Indifference"/>
                <a:ea typeface="Glacial Indifference"/>
                <a:cs typeface="Glacial Indifference"/>
                <a:sym typeface="Glacial Indifference"/>
              </a:rPr>
              <a:t>      |W′|=|W′′|=n and u ∈W′, u ∈W′′ </a:t>
            </a:r>
          </a:p>
          <a:p>
            <a:pPr algn="l" marL="677302" indent="-338651" lvl="1">
              <a:lnSpc>
                <a:spcPts val="4078"/>
              </a:lnSpc>
              <a:buFont typeface="Arial"/>
              <a:buChar char="•"/>
            </a:pPr>
            <a:r>
              <a:rPr lang="en-US" sz="3137">
                <a:solidFill>
                  <a:srgbClr val="202020"/>
                </a:solidFill>
                <a:latin typeface="Glacial Indifference"/>
                <a:ea typeface="Glacial Indifference"/>
                <a:cs typeface="Glacial Indifference"/>
                <a:sym typeface="Glacial Indifference"/>
              </a:rPr>
              <a:t>We want </a:t>
            </a:r>
            <a:r>
              <a:rPr lang="en-US" b="true" sz="3137">
                <a:solidFill>
                  <a:srgbClr val="202020"/>
                </a:solidFill>
                <a:latin typeface="Glacial Indifference Bold"/>
                <a:ea typeface="Glacial Indifference Bold"/>
                <a:cs typeface="Glacial Indifference Bold"/>
                <a:sym typeface="Glacial Indifference Bold"/>
              </a:rPr>
              <a:t>| </a:t>
            </a:r>
            <a:r>
              <a:rPr lang="en-US" sz="3137">
                <a:solidFill>
                  <a:srgbClr val="202020"/>
                </a:solidFill>
                <a:latin typeface="Glacial Indifference"/>
                <a:ea typeface="Glacial Indifference"/>
                <a:cs typeface="Glacial Indifference"/>
                <a:sym typeface="Glacial Indifference"/>
              </a:rPr>
              <a:t>edges between W′ and W′′ </a:t>
            </a:r>
            <a:r>
              <a:rPr lang="en-US" b="true" sz="3137">
                <a:solidFill>
                  <a:srgbClr val="202020"/>
                </a:solidFill>
                <a:latin typeface="Glacial Indifference Bold"/>
                <a:ea typeface="Glacial Indifference Bold"/>
                <a:cs typeface="Glacial Indifference Bold"/>
                <a:sym typeface="Glacial Indifference Bold"/>
              </a:rPr>
              <a:t>|</a:t>
            </a:r>
            <a:r>
              <a:rPr lang="en-US" sz="3137">
                <a:solidFill>
                  <a:srgbClr val="202020"/>
                </a:solidFill>
                <a:latin typeface="Glacial Indifference"/>
                <a:ea typeface="Glacial Indifference"/>
                <a:cs typeface="Glacial Indifference"/>
                <a:sym typeface="Glacial Indifference"/>
              </a:rPr>
              <a:t> ≤ k*</a:t>
            </a:r>
          </a:p>
        </p:txBody>
      </p:sp>
      <p:grpSp>
        <p:nvGrpSpPr>
          <p:cNvPr name="Group 6" id="6"/>
          <p:cNvGrpSpPr/>
          <p:nvPr/>
        </p:nvGrpSpPr>
        <p:grpSpPr>
          <a:xfrm rot="0">
            <a:off x="4225196" y="7842782"/>
            <a:ext cx="1413250" cy="275376"/>
            <a:chOff x="0" y="0"/>
            <a:chExt cx="1884333" cy="367168"/>
          </a:xfrm>
        </p:grpSpPr>
        <p:sp>
          <p:nvSpPr>
            <p:cNvPr name="TextBox 7" id="7"/>
            <p:cNvSpPr txBox="true"/>
            <p:nvPr/>
          </p:nvSpPr>
          <p:spPr>
            <a:xfrm rot="0">
              <a:off x="0" y="-47625"/>
              <a:ext cx="126324" cy="414793"/>
            </a:xfrm>
            <a:prstGeom prst="rect">
              <a:avLst/>
            </a:prstGeom>
          </p:spPr>
          <p:txBody>
            <a:bodyPr anchor="t" rtlCol="false" tIns="0" lIns="0" bIns="0" rIns="0">
              <a:spAutoFit/>
            </a:bodyPr>
            <a:lstStyle/>
            <a:p>
              <a:pPr algn="ctr">
                <a:lnSpc>
                  <a:spcPts val="2618"/>
                </a:lnSpc>
                <a:spcBef>
                  <a:spcPct val="0"/>
                </a:spcBef>
              </a:pPr>
              <a:r>
                <a:rPr lang="en-US" b="true" sz="1870" spc="280">
                  <a:solidFill>
                    <a:srgbClr val="000000"/>
                  </a:solidFill>
                  <a:latin typeface="Glacial Indifference Bold"/>
                  <a:ea typeface="Glacial Indifference Bold"/>
                  <a:cs typeface="Glacial Indifference Bold"/>
                  <a:sym typeface="Glacial Indifference Bold"/>
                </a:rPr>
                <a:t>1</a:t>
              </a:r>
            </a:p>
          </p:txBody>
        </p:sp>
        <p:sp>
          <p:nvSpPr>
            <p:cNvPr name="TextBox 8" id="8"/>
            <p:cNvSpPr txBox="true"/>
            <p:nvPr/>
          </p:nvSpPr>
          <p:spPr>
            <a:xfrm rot="0">
              <a:off x="1685730" y="-47625"/>
              <a:ext cx="198603" cy="414793"/>
            </a:xfrm>
            <a:prstGeom prst="rect">
              <a:avLst/>
            </a:prstGeom>
          </p:spPr>
          <p:txBody>
            <a:bodyPr anchor="t" rtlCol="false" tIns="0" lIns="0" bIns="0" rIns="0">
              <a:spAutoFit/>
            </a:bodyPr>
            <a:lstStyle/>
            <a:p>
              <a:pPr algn="ctr">
                <a:lnSpc>
                  <a:spcPts val="2618"/>
                </a:lnSpc>
                <a:spcBef>
                  <a:spcPct val="0"/>
                </a:spcBef>
              </a:pPr>
              <a:r>
                <a:rPr lang="en-US" b="true" sz="1870" spc="280">
                  <a:solidFill>
                    <a:srgbClr val="000000"/>
                  </a:solidFill>
                  <a:latin typeface="Glacial Indifference Bold"/>
                  <a:ea typeface="Glacial Indifference Bold"/>
                  <a:cs typeface="Glacial Indifference Bold"/>
                  <a:sym typeface="Glacial Indifference Bold"/>
                </a:rPr>
                <a:t>n</a:t>
              </a:r>
            </a:p>
          </p:txBody>
        </p:sp>
      </p:grpSp>
      <p:sp>
        <p:nvSpPr>
          <p:cNvPr name="TextBox 9" id="9"/>
          <p:cNvSpPr txBox="true"/>
          <p:nvPr/>
        </p:nvSpPr>
        <p:spPr>
          <a:xfrm rot="0">
            <a:off x="9943607" y="3543157"/>
            <a:ext cx="6988110" cy="859130"/>
          </a:xfrm>
          <a:prstGeom prst="rect">
            <a:avLst/>
          </a:prstGeom>
        </p:spPr>
        <p:txBody>
          <a:bodyPr anchor="t" rtlCol="false" tIns="0" lIns="0" bIns="0" rIns="0">
            <a:spAutoFit/>
          </a:bodyPr>
          <a:lstStyle/>
          <a:p>
            <a:pPr algn="ctr">
              <a:lnSpc>
                <a:spcPts val="3452"/>
              </a:lnSpc>
            </a:pPr>
            <a:r>
              <a:rPr lang="en-US" sz="2655">
                <a:solidFill>
                  <a:srgbClr val="202020"/>
                </a:solidFill>
                <a:latin typeface="Glacial Indifference"/>
                <a:ea typeface="Glacial Indifference"/>
                <a:cs typeface="Glacial Indifference"/>
                <a:sym typeface="Glacial Indifference"/>
              </a:rPr>
              <a:t>Join all possible edges from both side except the dotted blue ones, they are omitted in G*</a:t>
            </a:r>
          </a:p>
        </p:txBody>
      </p:sp>
      <p:grpSp>
        <p:nvGrpSpPr>
          <p:cNvPr name="Group 10" id="10"/>
          <p:cNvGrpSpPr/>
          <p:nvPr/>
        </p:nvGrpSpPr>
        <p:grpSpPr>
          <a:xfrm rot="0">
            <a:off x="9144000" y="4394008"/>
            <a:ext cx="8696886" cy="5305884"/>
            <a:chOff x="0" y="0"/>
            <a:chExt cx="11595848" cy="7074512"/>
          </a:xfrm>
        </p:grpSpPr>
        <p:grpSp>
          <p:nvGrpSpPr>
            <p:cNvPr name="Group 11" id="11"/>
            <p:cNvGrpSpPr/>
            <p:nvPr/>
          </p:nvGrpSpPr>
          <p:grpSpPr>
            <a:xfrm rot="0">
              <a:off x="0" y="921033"/>
              <a:ext cx="5024026" cy="502402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975454"/>
                </a:solidFill>
                <a:prstDash val="lgDash"/>
                <a:miter/>
              </a:ln>
            </p:spPr>
          </p:sp>
          <p:sp>
            <p:nvSpPr>
              <p:cNvPr name="TextBox 13" id="13"/>
              <p:cNvSpPr txBox="true"/>
              <p:nvPr/>
            </p:nvSpPr>
            <p:spPr>
              <a:xfrm>
                <a:off x="76200" y="19050"/>
                <a:ext cx="660400" cy="717550"/>
              </a:xfrm>
              <a:prstGeom prst="rect">
                <a:avLst/>
              </a:prstGeom>
            </p:spPr>
            <p:txBody>
              <a:bodyPr anchor="ctr" rtlCol="false" tIns="67825" lIns="67825" bIns="67825" rIns="67825"/>
              <a:lstStyle/>
              <a:p>
                <a:pPr algn="l">
                  <a:lnSpc>
                    <a:spcPts val="3359"/>
                  </a:lnSpc>
                </a:pPr>
                <a:r>
                  <a:rPr lang="en-US" b="true" sz="2399" spc="359">
                    <a:solidFill>
                      <a:srgbClr val="000000"/>
                    </a:solidFill>
                    <a:latin typeface="Glacial Indifference Bold"/>
                    <a:ea typeface="Glacial Indifference Bold"/>
                    <a:cs typeface="Glacial Indifference Bold"/>
                    <a:sym typeface="Glacial Indifference Bold"/>
                  </a:rPr>
                  <a:t>W’</a:t>
                </a:r>
              </a:p>
            </p:txBody>
          </p:sp>
        </p:grpSp>
        <p:grpSp>
          <p:nvGrpSpPr>
            <p:cNvPr name="Group 14" id="14"/>
            <p:cNvGrpSpPr/>
            <p:nvPr/>
          </p:nvGrpSpPr>
          <p:grpSpPr>
            <a:xfrm rot="0">
              <a:off x="2279953" y="1332106"/>
              <a:ext cx="986703" cy="98670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6" id="16"/>
              <p:cNvSpPr txBox="true"/>
              <p:nvPr/>
            </p:nvSpPr>
            <p:spPr>
              <a:xfrm>
                <a:off x="76200" y="47625"/>
                <a:ext cx="660400" cy="688975"/>
              </a:xfrm>
              <a:prstGeom prst="rect">
                <a:avLst/>
              </a:prstGeom>
            </p:spPr>
            <p:txBody>
              <a:bodyPr anchor="ctr" rtlCol="false" tIns="67825" lIns="67825" bIns="67825" rIns="6782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A1</a:t>
                </a:r>
              </a:p>
            </p:txBody>
          </p:sp>
        </p:grpSp>
        <p:grpSp>
          <p:nvGrpSpPr>
            <p:cNvPr name="Group 17" id="17"/>
            <p:cNvGrpSpPr/>
            <p:nvPr/>
          </p:nvGrpSpPr>
          <p:grpSpPr>
            <a:xfrm rot="0">
              <a:off x="2419424" y="4598365"/>
              <a:ext cx="986703" cy="98670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9" id="19"/>
              <p:cNvSpPr txBox="true"/>
              <p:nvPr/>
            </p:nvSpPr>
            <p:spPr>
              <a:xfrm>
                <a:off x="76200" y="47625"/>
                <a:ext cx="660400" cy="688975"/>
              </a:xfrm>
              <a:prstGeom prst="rect">
                <a:avLst/>
              </a:prstGeom>
            </p:spPr>
            <p:txBody>
              <a:bodyPr anchor="ctr" rtlCol="false" tIns="67825" lIns="67825" bIns="67825" rIns="6782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A2</a:t>
                </a:r>
              </a:p>
            </p:txBody>
          </p:sp>
        </p:grpSp>
        <p:sp>
          <p:nvSpPr>
            <p:cNvPr name="AutoShape 20" id="20"/>
            <p:cNvSpPr/>
            <p:nvPr/>
          </p:nvSpPr>
          <p:spPr>
            <a:xfrm>
              <a:off x="1446267" y="2611105"/>
              <a:ext cx="1466509" cy="1987260"/>
            </a:xfrm>
            <a:prstGeom prst="line">
              <a:avLst/>
            </a:prstGeom>
            <a:ln cap="flat" w="63500">
              <a:solidFill>
                <a:srgbClr val="FF66C4"/>
              </a:solidFill>
              <a:prstDash val="solid"/>
              <a:headEnd type="none" len="sm" w="sm"/>
              <a:tailEnd type="none" len="sm" w="sm"/>
            </a:ln>
          </p:spPr>
        </p:sp>
        <p:grpSp>
          <p:nvGrpSpPr>
            <p:cNvPr name="Group 21" id="21"/>
            <p:cNvGrpSpPr/>
            <p:nvPr/>
          </p:nvGrpSpPr>
          <p:grpSpPr>
            <a:xfrm rot="0">
              <a:off x="6571821" y="921033"/>
              <a:ext cx="5024026" cy="502402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975454"/>
                </a:solidFill>
                <a:prstDash val="lgDash"/>
                <a:miter/>
              </a:ln>
            </p:spPr>
          </p:sp>
          <p:sp>
            <p:nvSpPr>
              <p:cNvPr name="TextBox 23" id="23"/>
              <p:cNvSpPr txBox="true"/>
              <p:nvPr/>
            </p:nvSpPr>
            <p:spPr>
              <a:xfrm>
                <a:off x="76200" y="19050"/>
                <a:ext cx="660400" cy="717550"/>
              </a:xfrm>
              <a:prstGeom prst="rect">
                <a:avLst/>
              </a:prstGeom>
            </p:spPr>
            <p:txBody>
              <a:bodyPr anchor="ctr" rtlCol="false" tIns="67825" lIns="67825" bIns="67825" rIns="67825"/>
              <a:lstStyle/>
              <a:p>
                <a:pPr algn="l">
                  <a:lnSpc>
                    <a:spcPts val="3639"/>
                  </a:lnSpc>
                </a:pPr>
                <a:r>
                  <a:rPr lang="en-US" b="true" sz="2599" spc="389">
                    <a:solidFill>
                      <a:srgbClr val="000000"/>
                    </a:solidFill>
                    <a:latin typeface="Glacial Indifference Bold"/>
                    <a:ea typeface="Glacial Indifference Bold"/>
                    <a:cs typeface="Glacial Indifference Bold"/>
                    <a:sym typeface="Glacial Indifference Bold"/>
                  </a:rPr>
                  <a:t>W’’</a:t>
                </a:r>
              </a:p>
            </p:txBody>
          </p:sp>
        </p:grpSp>
        <p:grpSp>
          <p:nvGrpSpPr>
            <p:cNvPr name="Group 24" id="24"/>
            <p:cNvGrpSpPr/>
            <p:nvPr/>
          </p:nvGrpSpPr>
          <p:grpSpPr>
            <a:xfrm rot="0">
              <a:off x="8276911" y="1332106"/>
              <a:ext cx="986703" cy="98670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26" id="26"/>
              <p:cNvSpPr txBox="true"/>
              <p:nvPr/>
            </p:nvSpPr>
            <p:spPr>
              <a:xfrm>
                <a:off x="76200" y="47625"/>
                <a:ext cx="660400" cy="688975"/>
              </a:xfrm>
              <a:prstGeom prst="rect">
                <a:avLst/>
              </a:prstGeom>
            </p:spPr>
            <p:txBody>
              <a:bodyPr anchor="ctr" rtlCol="false" tIns="67825" lIns="67825" bIns="67825" rIns="6782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A3</a:t>
                </a:r>
              </a:p>
            </p:txBody>
          </p:sp>
        </p:grpSp>
        <p:grpSp>
          <p:nvGrpSpPr>
            <p:cNvPr name="Group 27" id="27"/>
            <p:cNvGrpSpPr/>
            <p:nvPr/>
          </p:nvGrpSpPr>
          <p:grpSpPr>
            <a:xfrm rot="0">
              <a:off x="8416383" y="4598365"/>
              <a:ext cx="986703" cy="98670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29" id="29"/>
              <p:cNvSpPr txBox="true"/>
              <p:nvPr/>
            </p:nvSpPr>
            <p:spPr>
              <a:xfrm>
                <a:off x="76200" y="47625"/>
                <a:ext cx="660400" cy="688975"/>
              </a:xfrm>
              <a:prstGeom prst="rect">
                <a:avLst/>
              </a:prstGeom>
            </p:spPr>
            <p:txBody>
              <a:bodyPr anchor="ctr" rtlCol="false" tIns="67825" lIns="67825" bIns="67825" rIns="6782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A4</a:t>
                </a:r>
              </a:p>
            </p:txBody>
          </p:sp>
        </p:grpSp>
        <p:sp>
          <p:nvSpPr>
            <p:cNvPr name="AutoShape 30" id="30"/>
            <p:cNvSpPr/>
            <p:nvPr/>
          </p:nvSpPr>
          <p:spPr>
            <a:xfrm flipV="true">
              <a:off x="2773305" y="1825457"/>
              <a:ext cx="5503607" cy="493352"/>
            </a:xfrm>
            <a:prstGeom prst="line">
              <a:avLst/>
            </a:prstGeom>
            <a:ln cap="flat" w="88900">
              <a:solidFill>
                <a:srgbClr val="71A6EC"/>
              </a:solidFill>
              <a:prstDash val="sysDot"/>
              <a:headEnd type="none" len="sm" w="sm"/>
              <a:tailEnd type="none" len="sm" w="sm"/>
            </a:ln>
          </p:spPr>
        </p:sp>
        <p:sp>
          <p:nvSpPr>
            <p:cNvPr name="AutoShape 31" id="31"/>
            <p:cNvSpPr/>
            <p:nvPr/>
          </p:nvSpPr>
          <p:spPr>
            <a:xfrm flipH="true">
              <a:off x="3406127" y="5091717"/>
              <a:ext cx="5010255" cy="0"/>
            </a:xfrm>
            <a:prstGeom prst="line">
              <a:avLst/>
            </a:prstGeom>
            <a:ln cap="flat" w="88900">
              <a:solidFill>
                <a:srgbClr val="71A6EC"/>
              </a:solidFill>
              <a:prstDash val="sysDot"/>
              <a:headEnd type="none" len="sm" w="sm"/>
              <a:tailEnd type="none" len="sm" w="sm"/>
            </a:ln>
          </p:spPr>
        </p:sp>
        <p:sp>
          <p:nvSpPr>
            <p:cNvPr name="AutoShape 32" id="32"/>
            <p:cNvSpPr/>
            <p:nvPr/>
          </p:nvSpPr>
          <p:spPr>
            <a:xfrm flipH="true">
              <a:off x="3406127" y="1825457"/>
              <a:ext cx="4870784" cy="3266260"/>
            </a:xfrm>
            <a:prstGeom prst="line">
              <a:avLst/>
            </a:prstGeom>
            <a:ln cap="flat" w="88900">
              <a:solidFill>
                <a:srgbClr val="71A6EC"/>
              </a:solidFill>
              <a:prstDash val="sysDot"/>
              <a:headEnd type="none" len="sm" w="sm"/>
              <a:tailEnd type="none" len="sm" w="sm"/>
            </a:ln>
          </p:spPr>
        </p:sp>
        <p:grpSp>
          <p:nvGrpSpPr>
            <p:cNvPr name="Group 33" id="33"/>
            <p:cNvGrpSpPr/>
            <p:nvPr/>
          </p:nvGrpSpPr>
          <p:grpSpPr>
            <a:xfrm rot="0">
              <a:off x="1053443" y="1825457"/>
              <a:ext cx="785648" cy="78564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84"/>
              </a:solidFill>
            </p:spPr>
          </p:sp>
          <p:sp>
            <p:nvSpPr>
              <p:cNvPr name="TextBox 35" id="35"/>
              <p:cNvSpPr txBox="true"/>
              <p:nvPr/>
            </p:nvSpPr>
            <p:spPr>
              <a:xfrm>
                <a:off x="76200" y="47625"/>
                <a:ext cx="660400" cy="688975"/>
              </a:xfrm>
              <a:prstGeom prst="rect">
                <a:avLst/>
              </a:prstGeom>
            </p:spPr>
            <p:txBody>
              <a:bodyPr anchor="ctr" rtlCol="false" tIns="67825" lIns="67825" bIns="67825" rIns="6782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U1</a:t>
                </a:r>
              </a:p>
            </p:txBody>
          </p:sp>
        </p:grpSp>
        <p:grpSp>
          <p:nvGrpSpPr>
            <p:cNvPr name="Group 36" id="36"/>
            <p:cNvGrpSpPr/>
            <p:nvPr/>
          </p:nvGrpSpPr>
          <p:grpSpPr>
            <a:xfrm rot="0">
              <a:off x="1133997" y="4747180"/>
              <a:ext cx="833686" cy="716566"/>
              <a:chOff x="0" y="0"/>
              <a:chExt cx="970752" cy="834376"/>
            </a:xfrm>
          </p:grpSpPr>
          <p:sp>
            <p:nvSpPr>
              <p:cNvPr name="Freeform 37" id="37"/>
              <p:cNvSpPr/>
              <p:nvPr/>
            </p:nvSpPr>
            <p:spPr>
              <a:xfrm flipH="false" flipV="false" rot="0">
                <a:off x="0" y="0"/>
                <a:ext cx="970752" cy="834376"/>
              </a:xfrm>
              <a:custGeom>
                <a:avLst/>
                <a:gdLst/>
                <a:ahLst/>
                <a:cxnLst/>
                <a:rect r="r" b="b" t="t" l="l"/>
                <a:pathLst>
                  <a:path h="834376" w="970752">
                    <a:moveTo>
                      <a:pt x="485376" y="0"/>
                    </a:moveTo>
                    <a:cubicBezTo>
                      <a:pt x="217310" y="0"/>
                      <a:pt x="0" y="186781"/>
                      <a:pt x="0" y="417188"/>
                    </a:cubicBezTo>
                    <a:cubicBezTo>
                      <a:pt x="0" y="647594"/>
                      <a:pt x="217310" y="834376"/>
                      <a:pt x="485376" y="834376"/>
                    </a:cubicBezTo>
                    <a:cubicBezTo>
                      <a:pt x="753442" y="834376"/>
                      <a:pt x="970752" y="647594"/>
                      <a:pt x="970752" y="417188"/>
                    </a:cubicBezTo>
                    <a:cubicBezTo>
                      <a:pt x="970752" y="186781"/>
                      <a:pt x="753442" y="0"/>
                      <a:pt x="485376" y="0"/>
                    </a:cubicBezTo>
                    <a:close/>
                  </a:path>
                </a:pathLst>
              </a:custGeom>
              <a:solidFill>
                <a:srgbClr val="22FF94"/>
              </a:solidFill>
            </p:spPr>
          </p:sp>
          <p:sp>
            <p:nvSpPr>
              <p:cNvPr name="TextBox 38" id="38"/>
              <p:cNvSpPr txBox="true"/>
              <p:nvPr/>
            </p:nvSpPr>
            <p:spPr>
              <a:xfrm>
                <a:off x="91008" y="49648"/>
                <a:ext cx="788736" cy="706505"/>
              </a:xfrm>
              <a:prstGeom prst="rect">
                <a:avLst/>
              </a:prstGeom>
            </p:spPr>
            <p:txBody>
              <a:bodyPr anchor="ctr" rtlCol="false" tIns="67825" lIns="67825" bIns="67825" rIns="6782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U2</a:t>
                </a:r>
              </a:p>
            </p:txBody>
          </p:sp>
        </p:grpSp>
        <p:sp>
          <p:nvSpPr>
            <p:cNvPr name="AutoShape 39" id="39"/>
            <p:cNvSpPr/>
            <p:nvPr/>
          </p:nvSpPr>
          <p:spPr>
            <a:xfrm>
              <a:off x="1446267" y="2611105"/>
              <a:ext cx="104573" cy="2136074"/>
            </a:xfrm>
            <a:prstGeom prst="line">
              <a:avLst/>
            </a:prstGeom>
            <a:ln cap="flat" w="63500">
              <a:solidFill>
                <a:srgbClr val="FF66C4"/>
              </a:solidFill>
              <a:prstDash val="solid"/>
              <a:headEnd type="none" len="sm" w="sm"/>
              <a:tailEnd type="none" len="sm" w="sm"/>
            </a:ln>
          </p:spPr>
        </p:sp>
        <p:sp>
          <p:nvSpPr>
            <p:cNvPr name="AutoShape 40" id="40"/>
            <p:cNvSpPr/>
            <p:nvPr/>
          </p:nvSpPr>
          <p:spPr>
            <a:xfrm flipH="true">
              <a:off x="1697946" y="2318809"/>
              <a:ext cx="1075358" cy="2451320"/>
            </a:xfrm>
            <a:prstGeom prst="line">
              <a:avLst/>
            </a:prstGeom>
            <a:ln cap="flat" w="63500">
              <a:solidFill>
                <a:srgbClr val="FF66C4"/>
              </a:solidFill>
              <a:prstDash val="solid"/>
              <a:headEnd type="none" len="sm" w="sm"/>
              <a:tailEnd type="none" len="sm" w="sm"/>
            </a:ln>
          </p:spPr>
        </p:sp>
        <p:grpSp>
          <p:nvGrpSpPr>
            <p:cNvPr name="Group 41" id="41"/>
            <p:cNvGrpSpPr/>
            <p:nvPr/>
          </p:nvGrpSpPr>
          <p:grpSpPr>
            <a:xfrm rot="0">
              <a:off x="9725254" y="1476439"/>
              <a:ext cx="785648" cy="785648"/>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AFF"/>
              </a:solidFill>
            </p:spPr>
          </p:sp>
          <p:sp>
            <p:nvSpPr>
              <p:cNvPr name="TextBox 43" id="43"/>
              <p:cNvSpPr txBox="true"/>
              <p:nvPr/>
            </p:nvSpPr>
            <p:spPr>
              <a:xfrm>
                <a:off x="76200" y="47625"/>
                <a:ext cx="660400" cy="688975"/>
              </a:xfrm>
              <a:prstGeom prst="rect">
                <a:avLst/>
              </a:prstGeom>
            </p:spPr>
            <p:txBody>
              <a:bodyPr anchor="ctr" rtlCol="false" tIns="67825" lIns="67825" bIns="67825" rIns="6782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U3</a:t>
                </a:r>
              </a:p>
            </p:txBody>
          </p:sp>
        </p:grpSp>
        <p:grpSp>
          <p:nvGrpSpPr>
            <p:cNvPr name="Group 44" id="44"/>
            <p:cNvGrpSpPr/>
            <p:nvPr/>
          </p:nvGrpSpPr>
          <p:grpSpPr>
            <a:xfrm rot="0">
              <a:off x="9996554" y="4518754"/>
              <a:ext cx="819561" cy="819561"/>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9EFF"/>
              </a:solidFill>
            </p:spPr>
          </p:sp>
          <p:sp>
            <p:nvSpPr>
              <p:cNvPr name="TextBox 46" id="46"/>
              <p:cNvSpPr txBox="true"/>
              <p:nvPr/>
            </p:nvSpPr>
            <p:spPr>
              <a:xfrm>
                <a:off x="76200" y="47625"/>
                <a:ext cx="660400" cy="688975"/>
              </a:xfrm>
              <a:prstGeom prst="rect">
                <a:avLst/>
              </a:prstGeom>
            </p:spPr>
            <p:txBody>
              <a:bodyPr anchor="ctr" rtlCol="false" tIns="67825" lIns="67825" bIns="67825" rIns="67825"/>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U4</a:t>
                </a:r>
              </a:p>
            </p:txBody>
          </p:sp>
        </p:grpSp>
        <p:sp>
          <p:nvSpPr>
            <p:cNvPr name="AutoShape 47" id="47"/>
            <p:cNvSpPr/>
            <p:nvPr/>
          </p:nvSpPr>
          <p:spPr>
            <a:xfrm>
              <a:off x="10118078" y="2262087"/>
              <a:ext cx="288256" cy="2256667"/>
            </a:xfrm>
            <a:prstGeom prst="line">
              <a:avLst/>
            </a:prstGeom>
            <a:ln cap="flat" w="63500">
              <a:solidFill>
                <a:srgbClr val="FF66C4"/>
              </a:solidFill>
              <a:prstDash val="solid"/>
              <a:headEnd type="none" len="sm" w="sm"/>
              <a:tailEnd type="none" len="sm" w="sm"/>
            </a:ln>
          </p:spPr>
        </p:sp>
        <p:sp>
          <p:nvSpPr>
            <p:cNvPr name="AutoShape 48" id="48"/>
            <p:cNvSpPr/>
            <p:nvPr/>
          </p:nvSpPr>
          <p:spPr>
            <a:xfrm>
              <a:off x="8770263" y="2318809"/>
              <a:ext cx="139471" cy="2279557"/>
            </a:xfrm>
            <a:prstGeom prst="line">
              <a:avLst/>
            </a:prstGeom>
            <a:ln cap="flat" w="63500">
              <a:solidFill>
                <a:srgbClr val="FF66C4"/>
              </a:solidFill>
              <a:prstDash val="solid"/>
              <a:headEnd type="none" len="sm" w="sm"/>
              <a:tailEnd type="none" len="sm" w="sm"/>
            </a:ln>
          </p:spPr>
        </p:sp>
        <p:sp>
          <p:nvSpPr>
            <p:cNvPr name="AutoShape 49" id="49"/>
            <p:cNvSpPr/>
            <p:nvPr/>
          </p:nvSpPr>
          <p:spPr>
            <a:xfrm flipH="true">
              <a:off x="8909734" y="2262087"/>
              <a:ext cx="1208344" cy="2336278"/>
            </a:xfrm>
            <a:prstGeom prst="line">
              <a:avLst/>
            </a:prstGeom>
            <a:ln cap="flat" w="63500">
              <a:solidFill>
                <a:srgbClr val="FF66C4"/>
              </a:solidFill>
              <a:prstDash val="solid"/>
              <a:headEnd type="none" len="sm" w="sm"/>
              <a:tailEnd type="none" len="sm" w="sm"/>
            </a:ln>
          </p:spPr>
        </p:sp>
        <p:sp>
          <p:nvSpPr>
            <p:cNvPr name="AutoShape 50" id="50"/>
            <p:cNvSpPr/>
            <p:nvPr/>
          </p:nvSpPr>
          <p:spPr>
            <a:xfrm>
              <a:off x="8770263" y="2318809"/>
              <a:ext cx="1636072" cy="2199945"/>
            </a:xfrm>
            <a:prstGeom prst="line">
              <a:avLst/>
            </a:prstGeom>
            <a:ln cap="flat" w="63500">
              <a:solidFill>
                <a:srgbClr val="FF66C4"/>
              </a:solidFill>
              <a:prstDash val="solid"/>
              <a:headEnd type="none" len="sm" w="sm"/>
              <a:tailEnd type="none" len="sm" w="sm"/>
            </a:ln>
          </p:spPr>
        </p:sp>
        <p:sp>
          <p:nvSpPr>
            <p:cNvPr name="AutoShape 51" id="51"/>
            <p:cNvSpPr/>
            <p:nvPr/>
          </p:nvSpPr>
          <p:spPr>
            <a:xfrm flipV="true">
              <a:off x="8770263" y="2262087"/>
              <a:ext cx="1347815" cy="56722"/>
            </a:xfrm>
            <a:prstGeom prst="line">
              <a:avLst/>
            </a:prstGeom>
            <a:ln cap="flat" w="63500">
              <a:solidFill>
                <a:srgbClr val="FF66C4"/>
              </a:solidFill>
              <a:prstDash val="solid"/>
              <a:headEnd type="none" len="sm" w="sm"/>
              <a:tailEnd type="none" len="sm" w="sm"/>
            </a:ln>
          </p:spPr>
        </p:sp>
        <p:sp>
          <p:nvSpPr>
            <p:cNvPr name="AutoShape 52" id="52"/>
            <p:cNvSpPr/>
            <p:nvPr/>
          </p:nvSpPr>
          <p:spPr>
            <a:xfrm flipV="true">
              <a:off x="8909734" y="4518754"/>
              <a:ext cx="1496601" cy="79612"/>
            </a:xfrm>
            <a:prstGeom prst="line">
              <a:avLst/>
            </a:prstGeom>
            <a:ln cap="flat" w="63500">
              <a:solidFill>
                <a:srgbClr val="FF66C4"/>
              </a:solidFill>
              <a:prstDash val="solid"/>
              <a:headEnd type="none" len="sm" w="sm"/>
              <a:tailEnd type="none" len="sm" w="sm"/>
            </a:ln>
          </p:spPr>
        </p:sp>
        <p:sp>
          <p:nvSpPr>
            <p:cNvPr name="AutoShape 53" id="53"/>
            <p:cNvSpPr/>
            <p:nvPr/>
          </p:nvSpPr>
          <p:spPr>
            <a:xfrm flipV="true">
              <a:off x="1446267" y="2318809"/>
              <a:ext cx="1327038" cy="292297"/>
            </a:xfrm>
            <a:prstGeom prst="line">
              <a:avLst/>
            </a:prstGeom>
            <a:ln cap="flat" w="63500">
              <a:solidFill>
                <a:srgbClr val="FF66C4"/>
              </a:solidFill>
              <a:prstDash val="solid"/>
              <a:headEnd type="none" len="sm" w="sm"/>
              <a:tailEnd type="none" len="sm" w="sm"/>
            </a:ln>
          </p:spPr>
        </p:sp>
        <p:sp>
          <p:nvSpPr>
            <p:cNvPr name="AutoShape 54" id="54"/>
            <p:cNvSpPr/>
            <p:nvPr/>
          </p:nvSpPr>
          <p:spPr>
            <a:xfrm flipV="true">
              <a:off x="1550840" y="4598365"/>
              <a:ext cx="1361936" cy="148814"/>
            </a:xfrm>
            <a:prstGeom prst="line">
              <a:avLst/>
            </a:prstGeom>
            <a:ln cap="flat" w="63500">
              <a:solidFill>
                <a:srgbClr val="FF66C4"/>
              </a:solidFill>
              <a:prstDash val="solid"/>
              <a:headEnd type="none" len="sm" w="sm"/>
              <a:tailEnd type="none" len="sm" w="sm"/>
            </a:ln>
          </p:spPr>
        </p:sp>
        <p:sp>
          <p:nvSpPr>
            <p:cNvPr name="AutoShape 55" id="55"/>
            <p:cNvSpPr/>
            <p:nvPr/>
          </p:nvSpPr>
          <p:spPr>
            <a:xfrm>
              <a:off x="2773305" y="2318809"/>
              <a:ext cx="5643078" cy="2772908"/>
            </a:xfrm>
            <a:prstGeom prst="line">
              <a:avLst/>
            </a:prstGeom>
            <a:ln cap="flat" w="63500">
              <a:solidFill>
                <a:srgbClr val="FF66C4"/>
              </a:solidFill>
              <a:prstDash val="solid"/>
              <a:headEnd type="none" len="sm" w="sm"/>
              <a:tailEnd type="none" len="sm" w="sm"/>
            </a:ln>
          </p:spPr>
        </p:sp>
        <p:sp>
          <p:nvSpPr>
            <p:cNvPr name="AutoShape 56" id="56"/>
            <p:cNvSpPr/>
            <p:nvPr/>
          </p:nvSpPr>
          <p:spPr>
            <a:xfrm>
              <a:off x="2773305" y="2318809"/>
              <a:ext cx="139471" cy="2279557"/>
            </a:xfrm>
            <a:prstGeom prst="line">
              <a:avLst/>
            </a:prstGeom>
            <a:ln cap="flat" w="88900">
              <a:solidFill>
                <a:srgbClr val="71A6EC"/>
              </a:solidFill>
              <a:prstDash val="sysDot"/>
              <a:headEnd type="none" len="sm" w="sm"/>
              <a:tailEnd type="none" len="sm" w="sm"/>
            </a:ln>
          </p:spPr>
        </p:sp>
        <p:sp>
          <p:nvSpPr>
            <p:cNvPr name="AutoShape 57" id="57"/>
            <p:cNvSpPr/>
            <p:nvPr/>
          </p:nvSpPr>
          <p:spPr>
            <a:xfrm flipV="true">
              <a:off x="1902860" y="1332106"/>
              <a:ext cx="7500225" cy="144333"/>
            </a:xfrm>
            <a:prstGeom prst="line">
              <a:avLst/>
            </a:prstGeom>
            <a:ln cap="flat" w="152400">
              <a:solidFill>
                <a:srgbClr val="FF66C4"/>
              </a:solidFill>
              <a:prstDash val="sysDot"/>
              <a:headEnd type="triangle" len="med" w="lg"/>
              <a:tailEnd type="triangle" len="med" w="lg"/>
            </a:ln>
          </p:spPr>
        </p:sp>
        <p:sp>
          <p:nvSpPr>
            <p:cNvPr name="TextBox 58" id="58"/>
            <p:cNvSpPr txBox="true"/>
            <p:nvPr/>
          </p:nvSpPr>
          <p:spPr>
            <a:xfrm rot="0">
              <a:off x="263064" y="4630790"/>
              <a:ext cx="633598" cy="873145"/>
            </a:xfrm>
            <a:prstGeom prst="rect">
              <a:avLst/>
            </a:prstGeom>
          </p:spPr>
          <p:txBody>
            <a:bodyPr anchor="t" rtlCol="false" tIns="0" lIns="0" bIns="0" rIns="0">
              <a:spAutoFit/>
            </a:bodyPr>
            <a:lstStyle/>
            <a:p>
              <a:pPr algn="ctr">
                <a:lnSpc>
                  <a:spcPts val="5607"/>
                </a:lnSpc>
                <a:spcBef>
                  <a:spcPct val="0"/>
                </a:spcBef>
              </a:pPr>
            </a:p>
          </p:txBody>
        </p:sp>
        <p:sp>
          <p:nvSpPr>
            <p:cNvPr name="TextBox 59" id="59"/>
            <p:cNvSpPr txBox="true"/>
            <p:nvPr/>
          </p:nvSpPr>
          <p:spPr>
            <a:xfrm rot="0">
              <a:off x="6368829" y="6201367"/>
              <a:ext cx="1081243" cy="873145"/>
            </a:xfrm>
            <a:prstGeom prst="rect">
              <a:avLst/>
            </a:prstGeom>
          </p:spPr>
          <p:txBody>
            <a:bodyPr anchor="t" rtlCol="false" tIns="0" lIns="0" bIns="0" rIns="0">
              <a:spAutoFit/>
            </a:bodyPr>
            <a:lstStyle/>
            <a:p>
              <a:pPr algn="ctr">
                <a:lnSpc>
                  <a:spcPts val="5607"/>
                </a:lnSpc>
                <a:spcBef>
                  <a:spcPct val="0"/>
                </a:spcBef>
              </a:pPr>
              <a:r>
                <a:rPr lang="en-US" b="true" sz="4005" spc="600">
                  <a:solidFill>
                    <a:srgbClr val="000000"/>
                  </a:solidFill>
                  <a:latin typeface="Glacial Indifference Bold"/>
                  <a:ea typeface="Glacial Indifference Bold"/>
                  <a:cs typeface="Glacial Indifference Bold"/>
                  <a:sym typeface="Glacial Indifference Bold"/>
                </a:rPr>
                <a:t>G*</a:t>
              </a:r>
            </a:p>
          </p:txBody>
        </p:sp>
        <p:sp>
          <p:nvSpPr>
            <p:cNvPr name="AutoShape 60" id="60"/>
            <p:cNvSpPr/>
            <p:nvPr/>
          </p:nvSpPr>
          <p:spPr>
            <a:xfrm flipV="true">
              <a:off x="5809644" y="20006"/>
              <a:ext cx="0" cy="6445711"/>
            </a:xfrm>
            <a:prstGeom prst="line">
              <a:avLst/>
            </a:prstGeom>
            <a:ln cap="flat" w="127000">
              <a:solidFill>
                <a:srgbClr val="EF391F"/>
              </a:solidFill>
              <a:prstDash val="sysDash"/>
              <a:headEnd type="none" len="sm" w="sm"/>
              <a:tailEnd type="none" len="sm" w="sm"/>
            </a:ln>
          </p:spPr>
        </p:sp>
        <p:sp>
          <p:nvSpPr>
            <p:cNvPr name="Freeform 61" id="61"/>
            <p:cNvSpPr/>
            <p:nvPr/>
          </p:nvSpPr>
          <p:spPr>
            <a:xfrm flipH="false" flipV="false" rot="0">
              <a:off x="5024026" y="2507790"/>
              <a:ext cx="447861" cy="597872"/>
            </a:xfrm>
            <a:custGeom>
              <a:avLst/>
              <a:gdLst/>
              <a:ahLst/>
              <a:cxnLst/>
              <a:rect r="r" b="b" t="t" l="l"/>
              <a:pathLst>
                <a:path h="597872" w="447861">
                  <a:moveTo>
                    <a:pt x="0" y="0"/>
                  </a:moveTo>
                  <a:lnTo>
                    <a:pt x="447861" y="0"/>
                  </a:lnTo>
                  <a:lnTo>
                    <a:pt x="447861" y="597872"/>
                  </a:lnTo>
                  <a:lnTo>
                    <a:pt x="0" y="59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62" id="62"/>
          <p:cNvSpPr txBox="true"/>
          <p:nvPr/>
        </p:nvSpPr>
        <p:spPr>
          <a:xfrm rot="0">
            <a:off x="13042888" y="599406"/>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C9">
                <a:alpha val="100000"/>
              </a:srgbClr>
            </a:gs>
            <a:gs pos="100000">
              <a:srgbClr val="FDFFF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835593" y="3015134"/>
            <a:ext cx="5574646" cy="3267126"/>
            <a:chOff x="0" y="0"/>
            <a:chExt cx="7432861" cy="4356168"/>
          </a:xfrm>
        </p:grpSpPr>
        <p:grpSp>
          <p:nvGrpSpPr>
            <p:cNvPr name="Group 3" id="3"/>
            <p:cNvGrpSpPr/>
            <p:nvPr/>
          </p:nvGrpSpPr>
          <p:grpSpPr>
            <a:xfrm rot="0">
              <a:off x="0" y="762090"/>
              <a:ext cx="3134082" cy="313408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8F8989"/>
                </a:solidFill>
                <a:prstDash val="dash"/>
                <a:miter/>
              </a:ln>
            </p:spPr>
          </p:sp>
          <p:sp>
            <p:nvSpPr>
              <p:cNvPr name="TextBox 5" id="5"/>
              <p:cNvSpPr txBox="true"/>
              <p:nvPr/>
            </p:nvSpPr>
            <p:spPr>
              <a:xfrm>
                <a:off x="76200" y="19050"/>
                <a:ext cx="660400" cy="717550"/>
              </a:xfrm>
              <a:prstGeom prst="rect">
                <a:avLst/>
              </a:prstGeom>
            </p:spPr>
            <p:txBody>
              <a:bodyPr anchor="ctr" rtlCol="false" tIns="42310" lIns="42310" bIns="42310" rIns="42310"/>
              <a:lstStyle/>
              <a:p>
                <a:pPr algn="l">
                  <a:lnSpc>
                    <a:spcPts val="3359"/>
                  </a:lnSpc>
                </a:pPr>
                <a:r>
                  <a:rPr lang="en-US" b="true" sz="2399" spc="359">
                    <a:solidFill>
                      <a:srgbClr val="000000"/>
                    </a:solidFill>
                    <a:latin typeface="Glacial Indifference Bold"/>
                    <a:ea typeface="Glacial Indifference Bold"/>
                    <a:cs typeface="Glacial Indifference Bold"/>
                    <a:sym typeface="Glacial Indifference Bold"/>
                  </a:rPr>
                  <a:t>V’</a:t>
                </a:r>
              </a:p>
            </p:txBody>
          </p:sp>
        </p:grpSp>
        <p:grpSp>
          <p:nvGrpSpPr>
            <p:cNvPr name="Group 6" id="6"/>
            <p:cNvGrpSpPr/>
            <p:nvPr/>
          </p:nvGrpSpPr>
          <p:grpSpPr>
            <a:xfrm rot="0">
              <a:off x="1422277" y="1018525"/>
              <a:ext cx="615524" cy="6155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8" id="8"/>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A1</a:t>
                </a:r>
              </a:p>
            </p:txBody>
          </p:sp>
        </p:grpSp>
        <p:grpSp>
          <p:nvGrpSpPr>
            <p:cNvPr name="Group 9" id="9"/>
            <p:cNvGrpSpPr/>
            <p:nvPr/>
          </p:nvGrpSpPr>
          <p:grpSpPr>
            <a:xfrm rot="0">
              <a:off x="1509282" y="3056079"/>
              <a:ext cx="615524" cy="6155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1" id="11"/>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A2</a:t>
                </a:r>
              </a:p>
            </p:txBody>
          </p:sp>
        </p:grpSp>
        <p:sp>
          <p:nvSpPr>
            <p:cNvPr name="AutoShape 12" id="12"/>
            <p:cNvSpPr/>
            <p:nvPr/>
          </p:nvSpPr>
          <p:spPr>
            <a:xfrm>
              <a:off x="1730039" y="1634049"/>
              <a:ext cx="87005" cy="1422030"/>
            </a:xfrm>
            <a:prstGeom prst="line">
              <a:avLst/>
            </a:prstGeom>
            <a:ln cap="flat" w="38100">
              <a:solidFill>
                <a:srgbClr val="5186CD"/>
              </a:solidFill>
              <a:prstDash val="solid"/>
              <a:headEnd type="none" len="sm" w="sm"/>
              <a:tailEnd type="none" len="sm" w="sm"/>
            </a:ln>
          </p:spPr>
        </p:sp>
        <p:grpSp>
          <p:nvGrpSpPr>
            <p:cNvPr name="Group 13" id="13"/>
            <p:cNvGrpSpPr/>
            <p:nvPr/>
          </p:nvGrpSpPr>
          <p:grpSpPr>
            <a:xfrm rot="0">
              <a:off x="5163292" y="1018525"/>
              <a:ext cx="615524" cy="61552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15" id="15"/>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A3</a:t>
                </a:r>
              </a:p>
            </p:txBody>
          </p:sp>
        </p:grpSp>
        <p:grpSp>
          <p:nvGrpSpPr>
            <p:cNvPr name="Group 16" id="16"/>
            <p:cNvGrpSpPr/>
            <p:nvPr/>
          </p:nvGrpSpPr>
          <p:grpSpPr>
            <a:xfrm rot="0">
              <a:off x="5250297" y="3056079"/>
              <a:ext cx="615524" cy="61552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18" id="18"/>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A4</a:t>
                </a:r>
              </a:p>
            </p:txBody>
          </p:sp>
        </p:grpSp>
        <p:sp>
          <p:nvSpPr>
            <p:cNvPr name="AutoShape 19" id="19"/>
            <p:cNvSpPr/>
            <p:nvPr/>
          </p:nvSpPr>
          <p:spPr>
            <a:xfrm>
              <a:off x="2037801" y="1326287"/>
              <a:ext cx="3125491" cy="0"/>
            </a:xfrm>
            <a:prstGeom prst="line">
              <a:avLst/>
            </a:prstGeom>
            <a:ln cap="flat" w="38100">
              <a:solidFill>
                <a:srgbClr val="5186CD"/>
              </a:solidFill>
              <a:prstDash val="solid"/>
              <a:headEnd type="none" len="sm" w="sm"/>
              <a:tailEnd type="none" len="sm" w="sm"/>
            </a:ln>
          </p:spPr>
        </p:sp>
        <p:sp>
          <p:nvSpPr>
            <p:cNvPr name="AutoShape 20" id="20"/>
            <p:cNvSpPr/>
            <p:nvPr/>
          </p:nvSpPr>
          <p:spPr>
            <a:xfrm flipH="true">
              <a:off x="2124806" y="3363841"/>
              <a:ext cx="3125491" cy="0"/>
            </a:xfrm>
            <a:prstGeom prst="line">
              <a:avLst/>
            </a:prstGeom>
            <a:ln cap="flat" w="38100">
              <a:solidFill>
                <a:srgbClr val="5186CD"/>
              </a:solidFill>
              <a:prstDash val="solid"/>
              <a:headEnd type="none" len="sm" w="sm"/>
              <a:tailEnd type="none" len="sm" w="sm"/>
            </a:ln>
          </p:spPr>
        </p:sp>
        <p:sp>
          <p:nvSpPr>
            <p:cNvPr name="AutoShape 21" id="21"/>
            <p:cNvSpPr/>
            <p:nvPr/>
          </p:nvSpPr>
          <p:spPr>
            <a:xfrm flipH="true">
              <a:off x="2124806" y="1326287"/>
              <a:ext cx="3038486" cy="2037554"/>
            </a:xfrm>
            <a:prstGeom prst="line">
              <a:avLst/>
            </a:prstGeom>
            <a:ln cap="flat" w="38100">
              <a:solidFill>
                <a:srgbClr val="5186CD"/>
              </a:solidFill>
              <a:prstDash val="solid"/>
              <a:headEnd type="none" len="sm" w="sm"/>
              <a:tailEnd type="none" len="sm" w="sm"/>
            </a:ln>
          </p:spPr>
        </p:sp>
        <p:grpSp>
          <p:nvGrpSpPr>
            <p:cNvPr name="Group 22" id="22"/>
            <p:cNvGrpSpPr/>
            <p:nvPr/>
          </p:nvGrpSpPr>
          <p:grpSpPr>
            <a:xfrm rot="0">
              <a:off x="4298780" y="762090"/>
              <a:ext cx="3134082" cy="313408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8F8989"/>
                </a:solidFill>
                <a:prstDash val="dash"/>
                <a:miter/>
              </a:ln>
            </p:spPr>
          </p:sp>
          <p:sp>
            <p:nvSpPr>
              <p:cNvPr name="TextBox 24" id="24"/>
              <p:cNvSpPr txBox="true"/>
              <p:nvPr/>
            </p:nvSpPr>
            <p:spPr>
              <a:xfrm>
                <a:off x="76200" y="19050"/>
                <a:ext cx="660400" cy="717550"/>
              </a:xfrm>
              <a:prstGeom prst="rect">
                <a:avLst/>
              </a:prstGeom>
            </p:spPr>
            <p:txBody>
              <a:bodyPr anchor="ctr" rtlCol="false" tIns="42310" lIns="42310" bIns="42310" rIns="42310"/>
              <a:lstStyle/>
              <a:p>
                <a:pPr algn="r">
                  <a:lnSpc>
                    <a:spcPts val="3359"/>
                  </a:lnSpc>
                </a:pPr>
                <a:r>
                  <a:rPr lang="en-US" b="true" sz="2399" spc="359">
                    <a:solidFill>
                      <a:srgbClr val="000000"/>
                    </a:solidFill>
                    <a:latin typeface="Glacial Indifference Bold"/>
                    <a:ea typeface="Glacial Indifference Bold"/>
                    <a:cs typeface="Glacial Indifference Bold"/>
                    <a:sym typeface="Glacial Indifference Bold"/>
                  </a:rPr>
                  <a:t>V’’</a:t>
                </a:r>
              </a:p>
            </p:txBody>
          </p:sp>
        </p:grpSp>
        <p:sp>
          <p:nvSpPr>
            <p:cNvPr name="AutoShape 25" id="25"/>
            <p:cNvSpPr/>
            <p:nvPr/>
          </p:nvSpPr>
          <p:spPr>
            <a:xfrm flipV="true">
              <a:off x="3752680" y="14004"/>
              <a:ext cx="0" cy="4328160"/>
            </a:xfrm>
            <a:prstGeom prst="line">
              <a:avLst/>
            </a:prstGeom>
            <a:ln cap="flat" w="88900">
              <a:solidFill>
                <a:srgbClr val="EF391F"/>
              </a:solidFill>
              <a:prstDash val="sysDash"/>
              <a:headEnd type="none" len="sm" w="sm"/>
              <a:tailEnd type="none" len="sm" w="sm"/>
            </a:ln>
          </p:spPr>
        </p:sp>
        <p:sp>
          <p:nvSpPr>
            <p:cNvPr name="TextBox 26" id="26"/>
            <p:cNvSpPr txBox="true"/>
            <p:nvPr/>
          </p:nvSpPr>
          <p:spPr>
            <a:xfrm rot="0">
              <a:off x="2947923" y="3636678"/>
              <a:ext cx="474557" cy="654051"/>
            </a:xfrm>
            <a:prstGeom prst="rect">
              <a:avLst/>
            </a:prstGeom>
          </p:spPr>
          <p:txBody>
            <a:bodyPr anchor="t" rtlCol="false" tIns="0" lIns="0" bIns="0" rIns="0">
              <a:spAutoFit/>
            </a:bodyPr>
            <a:lstStyle/>
            <a:p>
              <a:pPr algn="ctr">
                <a:lnSpc>
                  <a:spcPts val="4199"/>
                </a:lnSpc>
                <a:spcBef>
                  <a:spcPct val="0"/>
                </a:spcBef>
              </a:pPr>
              <a:r>
                <a:rPr lang="en-US" b="true" sz="2999" spc="449">
                  <a:solidFill>
                    <a:srgbClr val="000000"/>
                  </a:solidFill>
                  <a:latin typeface="Glacial Indifference Bold"/>
                  <a:ea typeface="Glacial Indifference Bold"/>
                  <a:cs typeface="Glacial Indifference Bold"/>
                  <a:sym typeface="Glacial Indifference Bold"/>
                </a:rPr>
                <a:t>G</a:t>
              </a:r>
            </a:p>
          </p:txBody>
        </p:sp>
      </p:grpSp>
      <p:grpSp>
        <p:nvGrpSpPr>
          <p:cNvPr name="Group 27" id="27"/>
          <p:cNvGrpSpPr/>
          <p:nvPr/>
        </p:nvGrpSpPr>
        <p:grpSpPr>
          <a:xfrm rot="5400000">
            <a:off x="13705989" y="5624998"/>
            <a:ext cx="564416" cy="56441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94221E"/>
            </a:solidFill>
          </p:spPr>
        </p:sp>
        <p:sp>
          <p:nvSpPr>
            <p:cNvPr name="TextBox 29" id="29"/>
            <p:cNvSpPr txBox="true"/>
            <p:nvPr/>
          </p:nvSpPr>
          <p:spPr>
            <a:xfrm>
              <a:off x="0" y="174625"/>
              <a:ext cx="711200" cy="434975"/>
            </a:xfrm>
            <a:prstGeom prst="rect">
              <a:avLst/>
            </a:prstGeom>
          </p:spPr>
          <p:txBody>
            <a:bodyPr anchor="ctr" rtlCol="false" tIns="50800" lIns="50800" bIns="50800" rIns="50800"/>
            <a:lstStyle/>
            <a:p>
              <a:pPr algn="ctr">
                <a:lnSpc>
                  <a:spcPts val="1960"/>
                </a:lnSpc>
              </a:pPr>
            </a:p>
          </p:txBody>
        </p:sp>
      </p:grpSp>
      <p:sp>
        <p:nvSpPr>
          <p:cNvPr name="TextBox 30" id="30"/>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REDUCTION FROM NP - HARD</a:t>
            </a:r>
          </a:p>
        </p:txBody>
      </p:sp>
      <p:sp>
        <p:nvSpPr>
          <p:cNvPr name="TextBox 31" id="31"/>
          <p:cNvSpPr txBox="true"/>
          <p:nvPr/>
        </p:nvSpPr>
        <p:spPr>
          <a:xfrm rot="0">
            <a:off x="2220040" y="1243890"/>
            <a:ext cx="13389607" cy="857559"/>
          </a:xfrm>
          <a:prstGeom prst="rect">
            <a:avLst/>
          </a:prstGeom>
        </p:spPr>
        <p:txBody>
          <a:bodyPr anchor="t" rtlCol="false" tIns="0" lIns="0" bIns="0" rIns="0">
            <a:spAutoFit/>
          </a:bodyPr>
          <a:lstStyle/>
          <a:p>
            <a:pPr algn="ctr">
              <a:lnSpc>
                <a:spcPts val="6626"/>
              </a:lnSpc>
            </a:pPr>
            <a:r>
              <a:rPr lang="en-US" sz="6024" b="true">
                <a:solidFill>
                  <a:srgbClr val="202020"/>
                </a:solidFill>
                <a:latin typeface="League Spartan"/>
                <a:ea typeface="League Spartan"/>
                <a:cs typeface="League Spartan"/>
                <a:sym typeface="League Spartan"/>
              </a:rPr>
              <a:t>Proof of Correctness</a:t>
            </a:r>
          </a:p>
        </p:txBody>
      </p:sp>
      <p:sp>
        <p:nvSpPr>
          <p:cNvPr name="TextBox 32" id="32"/>
          <p:cNvSpPr txBox="true"/>
          <p:nvPr/>
        </p:nvSpPr>
        <p:spPr>
          <a:xfrm rot="0">
            <a:off x="1427211" y="3444474"/>
            <a:ext cx="8476139" cy="573244"/>
          </a:xfrm>
          <a:prstGeom prst="rect">
            <a:avLst/>
          </a:prstGeom>
        </p:spPr>
        <p:txBody>
          <a:bodyPr anchor="t" rtlCol="false" tIns="0" lIns="0" bIns="0" rIns="0">
            <a:spAutoFit/>
          </a:bodyPr>
          <a:lstStyle/>
          <a:p>
            <a:pPr algn="l">
              <a:lnSpc>
                <a:spcPts val="4696"/>
              </a:lnSpc>
            </a:pPr>
            <a:r>
              <a:rPr lang="en-US" sz="3612" u="sng" b="true">
                <a:solidFill>
                  <a:srgbClr val="202020"/>
                </a:solidFill>
                <a:latin typeface="Glacial Indifference Bold"/>
                <a:ea typeface="Glacial Indifference Bold"/>
                <a:cs typeface="Glacial Indifference Bold"/>
                <a:sym typeface="Glacial Indifference Bold"/>
              </a:rPr>
              <a:t>Simple_Max_Cut -&gt; GPP:</a:t>
            </a:r>
          </a:p>
        </p:txBody>
      </p:sp>
      <p:sp>
        <p:nvSpPr>
          <p:cNvPr name="TextBox 33" id="33"/>
          <p:cNvSpPr txBox="true"/>
          <p:nvPr/>
        </p:nvSpPr>
        <p:spPr>
          <a:xfrm rot="0">
            <a:off x="1631476" y="6650867"/>
            <a:ext cx="8826375" cy="2397783"/>
          </a:xfrm>
          <a:prstGeom prst="rect">
            <a:avLst/>
          </a:prstGeom>
        </p:spPr>
        <p:txBody>
          <a:bodyPr anchor="t" rtlCol="false" tIns="0" lIns="0" bIns="0" rIns="0">
            <a:spAutoFit/>
          </a:bodyPr>
          <a:lstStyle/>
          <a:p>
            <a:pPr algn="l">
              <a:lnSpc>
                <a:spcPts val="4887"/>
              </a:lnSpc>
            </a:pPr>
            <a:r>
              <a:rPr lang="en-US" sz="2443">
                <a:solidFill>
                  <a:srgbClr val="FFFFFF"/>
                </a:solidFill>
                <a:latin typeface="Glacial Indifference"/>
                <a:ea typeface="Glacial Indifference"/>
                <a:cs typeface="Glacial Indifference"/>
                <a:sym typeface="Glacial Indifference"/>
              </a:rPr>
              <a:t>edges in E* between W′,W′′ = n² - edges in E between V′,V′′       </a:t>
            </a:r>
          </a:p>
          <a:p>
            <a:pPr algn="l">
              <a:lnSpc>
                <a:spcPts val="4887"/>
              </a:lnSpc>
            </a:pPr>
            <a:r>
              <a:rPr lang="en-US" sz="2443">
                <a:solidFill>
                  <a:srgbClr val="FFFFFF"/>
                </a:solidFill>
                <a:latin typeface="Glacial Indifference"/>
                <a:ea typeface="Glacial Indifference"/>
                <a:cs typeface="Glacial Indifference"/>
                <a:sym typeface="Glacial Indifference"/>
              </a:rPr>
              <a:t>                                             =n²− </a:t>
            </a:r>
            <a:r>
              <a:rPr lang="en-US" sz="2443" b="true">
                <a:solidFill>
                  <a:srgbClr val="FFFFFF"/>
                </a:solidFill>
                <a:latin typeface="Glacial Indifference Bold"/>
                <a:ea typeface="Glacial Indifference Bold"/>
                <a:cs typeface="Glacial Indifference Bold"/>
                <a:sym typeface="Glacial Indifference Bold"/>
              </a:rPr>
              <a:t>| </a:t>
            </a:r>
            <a:r>
              <a:rPr lang="en-US" sz="2443">
                <a:solidFill>
                  <a:srgbClr val="FFFFFF"/>
                </a:solidFill>
                <a:latin typeface="Glacial Indifference"/>
                <a:ea typeface="Glacial Indifference"/>
                <a:cs typeface="Glacial Indifference"/>
                <a:sym typeface="Glacial Indifference"/>
              </a:rPr>
              <a:t>{(v′,v′′)∈E| v′∈V′∧v′′∈V′′} </a:t>
            </a:r>
            <a:r>
              <a:rPr lang="en-US" sz="2443" b="true">
                <a:solidFill>
                  <a:srgbClr val="FFFFFF"/>
                </a:solidFill>
                <a:latin typeface="Glacial Indifference Bold"/>
                <a:ea typeface="Glacial Indifference Bold"/>
                <a:cs typeface="Glacial Indifference Bold"/>
                <a:sym typeface="Glacial Indifference Bold"/>
              </a:rPr>
              <a:t>|  </a:t>
            </a:r>
          </a:p>
          <a:p>
            <a:pPr algn="l">
              <a:lnSpc>
                <a:spcPts val="4887"/>
              </a:lnSpc>
            </a:pPr>
            <a:r>
              <a:rPr lang="en-US" sz="2443">
                <a:solidFill>
                  <a:srgbClr val="FFFFFF"/>
                </a:solidFill>
                <a:latin typeface="Glacial Indifference"/>
                <a:ea typeface="Glacial Indifference"/>
                <a:cs typeface="Glacial Indifference"/>
                <a:sym typeface="Glacial Indifference"/>
              </a:rPr>
              <a:t>                                              </a:t>
            </a:r>
            <a:r>
              <a:rPr lang="en-US" sz="2443">
                <a:solidFill>
                  <a:srgbClr val="FFFFFF"/>
                </a:solidFill>
                <a:latin typeface="Glacial Indifference"/>
                <a:ea typeface="Glacial Indifference"/>
                <a:cs typeface="Glacial Indifference"/>
                <a:sym typeface="Glacial Indifference"/>
              </a:rPr>
              <a:t>≤ n² - k                                           </a:t>
            </a:r>
          </a:p>
          <a:p>
            <a:pPr algn="l">
              <a:lnSpc>
                <a:spcPts val="4887"/>
              </a:lnSpc>
            </a:pPr>
            <a:r>
              <a:rPr lang="en-US" sz="2443">
                <a:solidFill>
                  <a:srgbClr val="FFFFFF"/>
                </a:solidFill>
                <a:latin typeface="Glacial Indifference"/>
                <a:ea typeface="Glacial Indifference"/>
                <a:cs typeface="Glacial Indifference"/>
                <a:sym typeface="Glacial Indifference"/>
              </a:rPr>
              <a:t>                                              = k*</a:t>
            </a:r>
            <a:r>
              <a:rPr lang="en-US" sz="2443">
                <a:solidFill>
                  <a:srgbClr val="FFFFFF"/>
                </a:solidFill>
                <a:latin typeface="Glacial Indifference"/>
                <a:ea typeface="Glacial Indifference"/>
                <a:cs typeface="Glacial Indifference"/>
                <a:sym typeface="Glacial Indifference"/>
              </a:rPr>
              <a:t>                                                  </a:t>
            </a:r>
          </a:p>
        </p:txBody>
      </p:sp>
      <p:sp>
        <p:nvSpPr>
          <p:cNvPr name="TextBox 34" id="34"/>
          <p:cNvSpPr txBox="true"/>
          <p:nvPr/>
        </p:nvSpPr>
        <p:spPr>
          <a:xfrm rot="0">
            <a:off x="832951" y="2379230"/>
            <a:ext cx="16622099" cy="760445"/>
          </a:xfrm>
          <a:prstGeom prst="rect">
            <a:avLst/>
          </a:prstGeom>
        </p:spPr>
        <p:txBody>
          <a:bodyPr anchor="t" rtlCol="false" tIns="0" lIns="0" bIns="0" rIns="0">
            <a:spAutoFit/>
          </a:bodyPr>
          <a:lstStyle/>
          <a:p>
            <a:pPr algn="l">
              <a:lnSpc>
                <a:spcPts val="6009"/>
              </a:lnSpc>
            </a:pPr>
            <a:r>
              <a:rPr lang="en-US" sz="4622" b="true">
                <a:solidFill>
                  <a:srgbClr val="202020"/>
                </a:solidFill>
                <a:latin typeface="Glacial Indifference Bold"/>
                <a:ea typeface="Glacial Indifference Bold"/>
                <a:cs typeface="Glacial Indifference Bold"/>
                <a:sym typeface="Glacial Indifference Bold"/>
              </a:rPr>
              <a:t>(G, k) belongs to Simple_Max_Cut iff  (G*, k*) belongs to GPP</a:t>
            </a:r>
          </a:p>
        </p:txBody>
      </p:sp>
      <p:sp>
        <p:nvSpPr>
          <p:cNvPr name="TextBox 35" id="35"/>
          <p:cNvSpPr txBox="true"/>
          <p:nvPr/>
        </p:nvSpPr>
        <p:spPr>
          <a:xfrm rot="0">
            <a:off x="1427211" y="4186168"/>
            <a:ext cx="8476139" cy="2849084"/>
          </a:xfrm>
          <a:prstGeom prst="rect">
            <a:avLst/>
          </a:prstGeom>
        </p:spPr>
        <p:txBody>
          <a:bodyPr anchor="t" rtlCol="false" tIns="0" lIns="0" bIns="0" rIns="0">
            <a:spAutoFit/>
          </a:bodyPr>
          <a:lstStyle/>
          <a:p>
            <a:pPr algn="l">
              <a:lnSpc>
                <a:spcPts val="3786"/>
              </a:lnSpc>
            </a:pPr>
            <a:r>
              <a:rPr lang="en-US" sz="2912">
                <a:solidFill>
                  <a:srgbClr val="202020"/>
                </a:solidFill>
                <a:latin typeface="Glacial Indifference"/>
                <a:ea typeface="Glacial Indifference"/>
                <a:cs typeface="Glacial Indifference"/>
                <a:sym typeface="Glacial Indifference"/>
              </a:rPr>
              <a:t>Suppose, </a:t>
            </a:r>
            <a:r>
              <a:rPr lang="en-US" sz="2912" b="true">
                <a:solidFill>
                  <a:srgbClr val="202020"/>
                </a:solidFill>
                <a:latin typeface="Glacial Indifference Bold"/>
                <a:ea typeface="Glacial Indifference Bold"/>
                <a:cs typeface="Glacial Indifference Bold"/>
                <a:sym typeface="Glacial Indifference Bold"/>
              </a:rPr>
              <a:t>Simple_Max_Cut(G, k)</a:t>
            </a:r>
            <a:r>
              <a:rPr lang="en-US" sz="2912">
                <a:solidFill>
                  <a:srgbClr val="202020"/>
                </a:solidFill>
                <a:latin typeface="Glacial Indifference"/>
                <a:ea typeface="Glacial Indifference"/>
                <a:cs typeface="Glacial Indifference"/>
                <a:sym typeface="Glacial Indifference"/>
              </a:rPr>
              <a:t> has “Yes” solution. That means V has a partition where vertex sets V’ and V’’ have at least k edges between them. </a:t>
            </a:r>
          </a:p>
          <a:p>
            <a:pPr algn="l">
              <a:lnSpc>
                <a:spcPts val="3786"/>
              </a:lnSpc>
            </a:pPr>
            <a:r>
              <a:rPr lang="en-US" sz="2912">
                <a:solidFill>
                  <a:srgbClr val="202020"/>
                </a:solidFill>
                <a:latin typeface="Glacial Indifference"/>
                <a:ea typeface="Glacial Indifference"/>
                <a:cs typeface="Glacial Indifference"/>
                <a:sym typeface="Glacial Indifference"/>
              </a:rPr>
              <a:t>As a result, for the GPP instance, GPP(G*, k*), will have a “Yes” solution, because:</a:t>
            </a:r>
          </a:p>
          <a:p>
            <a:pPr algn="l">
              <a:lnSpc>
                <a:spcPts val="3786"/>
              </a:lnSpc>
            </a:pPr>
          </a:p>
        </p:txBody>
      </p:sp>
      <p:sp>
        <p:nvSpPr>
          <p:cNvPr name="TextBox 36" id="36"/>
          <p:cNvSpPr txBox="true"/>
          <p:nvPr/>
        </p:nvSpPr>
        <p:spPr>
          <a:xfrm rot="0">
            <a:off x="1631476" y="9143899"/>
            <a:ext cx="8476139" cy="944084"/>
          </a:xfrm>
          <a:prstGeom prst="rect">
            <a:avLst/>
          </a:prstGeom>
        </p:spPr>
        <p:txBody>
          <a:bodyPr anchor="t" rtlCol="false" tIns="0" lIns="0" bIns="0" rIns="0">
            <a:spAutoFit/>
          </a:bodyPr>
          <a:lstStyle/>
          <a:p>
            <a:pPr algn="l">
              <a:lnSpc>
                <a:spcPts val="3786"/>
              </a:lnSpc>
            </a:pPr>
            <a:r>
              <a:rPr lang="en-US" sz="2912">
                <a:solidFill>
                  <a:srgbClr val="202020"/>
                </a:solidFill>
                <a:latin typeface="Glacial Indifference"/>
                <a:ea typeface="Glacial Indifference"/>
                <a:cs typeface="Glacial Indifference"/>
                <a:sym typeface="Glacial Indifference"/>
              </a:rPr>
              <a:t>And sizes of W’ and W’’ are equal.</a:t>
            </a:r>
          </a:p>
          <a:p>
            <a:pPr algn="l">
              <a:lnSpc>
                <a:spcPts val="3786"/>
              </a:lnSpc>
            </a:pPr>
          </a:p>
        </p:txBody>
      </p:sp>
      <p:grpSp>
        <p:nvGrpSpPr>
          <p:cNvPr name="Group 37" id="37"/>
          <p:cNvGrpSpPr/>
          <p:nvPr/>
        </p:nvGrpSpPr>
        <p:grpSpPr>
          <a:xfrm rot="0">
            <a:off x="10703312" y="6800671"/>
            <a:ext cx="2846424" cy="284642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975454"/>
              </a:solidFill>
              <a:prstDash val="lgDash"/>
              <a:miter/>
            </a:ln>
          </p:spPr>
        </p:sp>
        <p:sp>
          <p:nvSpPr>
            <p:cNvPr name="TextBox 39" id="39"/>
            <p:cNvSpPr txBox="true"/>
            <p:nvPr/>
          </p:nvSpPr>
          <p:spPr>
            <a:xfrm>
              <a:off x="76200" y="19050"/>
              <a:ext cx="660400" cy="717550"/>
            </a:xfrm>
            <a:prstGeom prst="rect">
              <a:avLst/>
            </a:prstGeom>
          </p:spPr>
          <p:txBody>
            <a:bodyPr anchor="ctr" rtlCol="false" tIns="51236" lIns="51236" bIns="51236" rIns="51236"/>
            <a:lstStyle/>
            <a:p>
              <a:pPr algn="l">
                <a:lnSpc>
                  <a:spcPts val="3359"/>
                </a:lnSpc>
              </a:pPr>
              <a:r>
                <a:rPr lang="en-US" b="true" sz="2399" spc="359">
                  <a:solidFill>
                    <a:srgbClr val="000000"/>
                  </a:solidFill>
                  <a:latin typeface="Glacial Indifference Bold"/>
                  <a:ea typeface="Glacial Indifference Bold"/>
                  <a:cs typeface="Glacial Indifference Bold"/>
                  <a:sym typeface="Glacial Indifference Bold"/>
                </a:rPr>
                <a:t>W’</a:t>
              </a:r>
            </a:p>
          </p:txBody>
        </p:sp>
      </p:grpSp>
      <p:grpSp>
        <p:nvGrpSpPr>
          <p:cNvPr name="Group 40" id="40"/>
          <p:cNvGrpSpPr/>
          <p:nvPr/>
        </p:nvGrpSpPr>
        <p:grpSpPr>
          <a:xfrm rot="0">
            <a:off x="11995048" y="7033569"/>
            <a:ext cx="559029" cy="559029"/>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42" id="42"/>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A1</a:t>
              </a:r>
            </a:p>
          </p:txBody>
        </p:sp>
      </p:grpSp>
      <p:grpSp>
        <p:nvGrpSpPr>
          <p:cNvPr name="Group 43" id="43"/>
          <p:cNvGrpSpPr/>
          <p:nvPr/>
        </p:nvGrpSpPr>
        <p:grpSpPr>
          <a:xfrm rot="0">
            <a:off x="12074067" y="8884109"/>
            <a:ext cx="559029" cy="559029"/>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45" id="45"/>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A2</a:t>
              </a:r>
            </a:p>
          </p:txBody>
        </p:sp>
      </p:grpSp>
      <p:sp>
        <p:nvSpPr>
          <p:cNvPr name="AutoShape 46" id="46"/>
          <p:cNvSpPr/>
          <p:nvPr/>
        </p:nvSpPr>
        <p:spPr>
          <a:xfrm>
            <a:off x="11522712" y="7758202"/>
            <a:ext cx="830869" cy="1125907"/>
          </a:xfrm>
          <a:prstGeom prst="line">
            <a:avLst/>
          </a:prstGeom>
          <a:ln cap="flat" w="38100">
            <a:solidFill>
              <a:srgbClr val="FF66C4"/>
            </a:solidFill>
            <a:prstDash val="solid"/>
            <a:headEnd type="none" len="sm" w="sm"/>
            <a:tailEnd type="none" len="sm" w="sm"/>
          </a:ln>
        </p:spPr>
      </p:sp>
      <p:grpSp>
        <p:nvGrpSpPr>
          <p:cNvPr name="Group 47" id="47"/>
          <p:cNvGrpSpPr/>
          <p:nvPr/>
        </p:nvGrpSpPr>
        <p:grpSpPr>
          <a:xfrm rot="0">
            <a:off x="14426658" y="6800671"/>
            <a:ext cx="2846424" cy="2846424"/>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975454"/>
              </a:solidFill>
              <a:prstDash val="lgDash"/>
              <a:miter/>
            </a:ln>
          </p:spPr>
        </p:sp>
        <p:sp>
          <p:nvSpPr>
            <p:cNvPr name="TextBox 49" id="49"/>
            <p:cNvSpPr txBox="true"/>
            <p:nvPr/>
          </p:nvSpPr>
          <p:spPr>
            <a:xfrm>
              <a:off x="76200" y="19050"/>
              <a:ext cx="660400" cy="717550"/>
            </a:xfrm>
            <a:prstGeom prst="rect">
              <a:avLst/>
            </a:prstGeom>
          </p:spPr>
          <p:txBody>
            <a:bodyPr anchor="ctr" rtlCol="false" tIns="51236" lIns="51236" bIns="51236" rIns="51236"/>
            <a:lstStyle/>
            <a:p>
              <a:pPr algn="l">
                <a:lnSpc>
                  <a:spcPts val="3639"/>
                </a:lnSpc>
              </a:pPr>
              <a:r>
                <a:rPr lang="en-US" b="true" sz="2599" spc="389">
                  <a:solidFill>
                    <a:srgbClr val="000000"/>
                  </a:solidFill>
                  <a:latin typeface="Glacial Indifference Bold"/>
                  <a:ea typeface="Glacial Indifference Bold"/>
                  <a:cs typeface="Glacial Indifference Bold"/>
                  <a:sym typeface="Glacial Indifference Bold"/>
                </a:rPr>
                <a:t>W’’</a:t>
              </a:r>
            </a:p>
          </p:txBody>
        </p:sp>
      </p:grpSp>
      <p:grpSp>
        <p:nvGrpSpPr>
          <p:cNvPr name="Group 50" id="50"/>
          <p:cNvGrpSpPr/>
          <p:nvPr/>
        </p:nvGrpSpPr>
        <p:grpSpPr>
          <a:xfrm rot="0">
            <a:off x="15392698" y="7033569"/>
            <a:ext cx="559029" cy="559029"/>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52" id="52"/>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A3</a:t>
              </a:r>
            </a:p>
          </p:txBody>
        </p:sp>
      </p:grpSp>
      <p:grpSp>
        <p:nvGrpSpPr>
          <p:cNvPr name="Group 53" id="53"/>
          <p:cNvGrpSpPr/>
          <p:nvPr/>
        </p:nvGrpSpPr>
        <p:grpSpPr>
          <a:xfrm rot="0">
            <a:off x="15471717" y="8884109"/>
            <a:ext cx="559029" cy="559029"/>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55" id="55"/>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A4</a:t>
              </a:r>
            </a:p>
          </p:txBody>
        </p:sp>
      </p:grpSp>
      <p:sp>
        <p:nvSpPr>
          <p:cNvPr name="AutoShape 56" id="56"/>
          <p:cNvSpPr/>
          <p:nvPr/>
        </p:nvSpPr>
        <p:spPr>
          <a:xfrm flipV="true">
            <a:off x="12274562" y="7313084"/>
            <a:ext cx="3118136" cy="279514"/>
          </a:xfrm>
          <a:prstGeom prst="line">
            <a:avLst/>
          </a:prstGeom>
          <a:ln cap="flat" w="47625">
            <a:solidFill>
              <a:srgbClr val="71A6EC"/>
            </a:solidFill>
            <a:prstDash val="sysDot"/>
            <a:headEnd type="none" len="sm" w="sm"/>
            <a:tailEnd type="none" len="sm" w="sm"/>
          </a:ln>
        </p:spPr>
      </p:sp>
      <p:sp>
        <p:nvSpPr>
          <p:cNvPr name="AutoShape 57" id="57"/>
          <p:cNvSpPr/>
          <p:nvPr/>
        </p:nvSpPr>
        <p:spPr>
          <a:xfrm flipH="true">
            <a:off x="12633096" y="9163623"/>
            <a:ext cx="2838622" cy="0"/>
          </a:xfrm>
          <a:prstGeom prst="line">
            <a:avLst/>
          </a:prstGeom>
          <a:ln cap="flat" w="47625">
            <a:solidFill>
              <a:srgbClr val="71A6EC"/>
            </a:solidFill>
            <a:prstDash val="sysDot"/>
            <a:headEnd type="none" len="sm" w="sm"/>
            <a:tailEnd type="none" len="sm" w="sm"/>
          </a:ln>
        </p:spPr>
      </p:sp>
      <p:sp>
        <p:nvSpPr>
          <p:cNvPr name="AutoShape 58" id="58"/>
          <p:cNvSpPr/>
          <p:nvPr/>
        </p:nvSpPr>
        <p:spPr>
          <a:xfrm flipH="true">
            <a:off x="12633096" y="7313084"/>
            <a:ext cx="2759603" cy="1850540"/>
          </a:xfrm>
          <a:prstGeom prst="line">
            <a:avLst/>
          </a:prstGeom>
          <a:ln cap="flat" w="47625">
            <a:solidFill>
              <a:srgbClr val="71A6EC"/>
            </a:solidFill>
            <a:prstDash val="sysDot"/>
            <a:headEnd type="none" len="sm" w="sm"/>
            <a:tailEnd type="none" len="sm" w="sm"/>
          </a:ln>
        </p:spPr>
      </p:sp>
      <p:grpSp>
        <p:nvGrpSpPr>
          <p:cNvPr name="Group 59" id="59"/>
          <p:cNvGrpSpPr/>
          <p:nvPr/>
        </p:nvGrpSpPr>
        <p:grpSpPr>
          <a:xfrm rot="0">
            <a:off x="11300153" y="7313084"/>
            <a:ext cx="445119" cy="445119"/>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84"/>
            </a:solidFill>
          </p:spPr>
        </p:sp>
        <p:sp>
          <p:nvSpPr>
            <p:cNvPr name="TextBox 61" id="61"/>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U1</a:t>
              </a:r>
            </a:p>
          </p:txBody>
        </p:sp>
      </p:grpSp>
      <p:grpSp>
        <p:nvGrpSpPr>
          <p:cNvPr name="Group 62" id="62"/>
          <p:cNvGrpSpPr/>
          <p:nvPr/>
        </p:nvGrpSpPr>
        <p:grpSpPr>
          <a:xfrm rot="0">
            <a:off x="11345792" y="8968421"/>
            <a:ext cx="472335" cy="405979"/>
            <a:chOff x="0" y="0"/>
            <a:chExt cx="970752" cy="834376"/>
          </a:xfrm>
        </p:grpSpPr>
        <p:sp>
          <p:nvSpPr>
            <p:cNvPr name="Freeform 63" id="63"/>
            <p:cNvSpPr/>
            <p:nvPr/>
          </p:nvSpPr>
          <p:spPr>
            <a:xfrm flipH="false" flipV="false" rot="0">
              <a:off x="0" y="0"/>
              <a:ext cx="970752" cy="834376"/>
            </a:xfrm>
            <a:custGeom>
              <a:avLst/>
              <a:gdLst/>
              <a:ahLst/>
              <a:cxnLst/>
              <a:rect r="r" b="b" t="t" l="l"/>
              <a:pathLst>
                <a:path h="834376" w="970752">
                  <a:moveTo>
                    <a:pt x="485376" y="0"/>
                  </a:moveTo>
                  <a:cubicBezTo>
                    <a:pt x="217310" y="0"/>
                    <a:pt x="0" y="186781"/>
                    <a:pt x="0" y="417188"/>
                  </a:cubicBezTo>
                  <a:cubicBezTo>
                    <a:pt x="0" y="647594"/>
                    <a:pt x="217310" y="834376"/>
                    <a:pt x="485376" y="834376"/>
                  </a:cubicBezTo>
                  <a:cubicBezTo>
                    <a:pt x="753442" y="834376"/>
                    <a:pt x="970752" y="647594"/>
                    <a:pt x="970752" y="417188"/>
                  </a:cubicBezTo>
                  <a:cubicBezTo>
                    <a:pt x="970752" y="186781"/>
                    <a:pt x="753442" y="0"/>
                    <a:pt x="485376" y="0"/>
                  </a:cubicBezTo>
                  <a:close/>
                </a:path>
              </a:pathLst>
            </a:custGeom>
            <a:solidFill>
              <a:srgbClr val="22FF94"/>
            </a:solidFill>
          </p:spPr>
        </p:sp>
        <p:sp>
          <p:nvSpPr>
            <p:cNvPr name="TextBox 64" id="64"/>
            <p:cNvSpPr txBox="true"/>
            <p:nvPr/>
          </p:nvSpPr>
          <p:spPr>
            <a:xfrm>
              <a:off x="91008" y="49648"/>
              <a:ext cx="788736" cy="70650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U2</a:t>
              </a:r>
            </a:p>
          </p:txBody>
        </p:sp>
      </p:grpSp>
      <p:sp>
        <p:nvSpPr>
          <p:cNvPr name="AutoShape 65" id="65"/>
          <p:cNvSpPr/>
          <p:nvPr/>
        </p:nvSpPr>
        <p:spPr>
          <a:xfrm>
            <a:off x="11522712" y="7758202"/>
            <a:ext cx="59247" cy="1210219"/>
          </a:xfrm>
          <a:prstGeom prst="line">
            <a:avLst/>
          </a:prstGeom>
          <a:ln cap="flat" w="38100">
            <a:solidFill>
              <a:srgbClr val="FF66C4"/>
            </a:solidFill>
            <a:prstDash val="solid"/>
            <a:headEnd type="none" len="sm" w="sm"/>
            <a:tailEnd type="none" len="sm" w="sm"/>
          </a:ln>
        </p:spPr>
      </p:sp>
      <p:sp>
        <p:nvSpPr>
          <p:cNvPr name="AutoShape 66" id="66"/>
          <p:cNvSpPr/>
          <p:nvPr/>
        </p:nvSpPr>
        <p:spPr>
          <a:xfrm flipH="true">
            <a:off x="11665305" y="7592598"/>
            <a:ext cx="609257" cy="1388825"/>
          </a:xfrm>
          <a:prstGeom prst="line">
            <a:avLst/>
          </a:prstGeom>
          <a:ln cap="flat" w="38100">
            <a:solidFill>
              <a:srgbClr val="FF66C4"/>
            </a:solidFill>
            <a:prstDash val="solid"/>
            <a:headEnd type="none" len="sm" w="sm"/>
            <a:tailEnd type="none" len="sm" w="sm"/>
          </a:ln>
        </p:spPr>
      </p:sp>
      <p:grpSp>
        <p:nvGrpSpPr>
          <p:cNvPr name="Group 67" id="67"/>
          <p:cNvGrpSpPr/>
          <p:nvPr/>
        </p:nvGrpSpPr>
        <p:grpSpPr>
          <a:xfrm rot="0">
            <a:off x="16213275" y="7115343"/>
            <a:ext cx="445119" cy="445119"/>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AFF"/>
            </a:solidFill>
          </p:spPr>
        </p:sp>
        <p:sp>
          <p:nvSpPr>
            <p:cNvPr name="TextBox 69" id="69"/>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U3</a:t>
              </a:r>
            </a:p>
          </p:txBody>
        </p:sp>
      </p:grpSp>
      <p:grpSp>
        <p:nvGrpSpPr>
          <p:cNvPr name="Group 70" id="70"/>
          <p:cNvGrpSpPr/>
          <p:nvPr/>
        </p:nvGrpSpPr>
        <p:grpSpPr>
          <a:xfrm rot="0">
            <a:off x="16366983" y="8839004"/>
            <a:ext cx="464332" cy="464332"/>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9EFF"/>
            </a:solidFill>
          </p:spPr>
        </p:sp>
        <p:sp>
          <p:nvSpPr>
            <p:cNvPr name="TextBox 72" id="72"/>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U4</a:t>
              </a:r>
            </a:p>
          </p:txBody>
        </p:sp>
      </p:grpSp>
      <p:sp>
        <p:nvSpPr>
          <p:cNvPr name="AutoShape 73" id="73"/>
          <p:cNvSpPr/>
          <p:nvPr/>
        </p:nvSpPr>
        <p:spPr>
          <a:xfrm>
            <a:off x="16435834" y="7560462"/>
            <a:ext cx="163315" cy="1278542"/>
          </a:xfrm>
          <a:prstGeom prst="line">
            <a:avLst/>
          </a:prstGeom>
          <a:ln cap="flat" w="38100">
            <a:solidFill>
              <a:srgbClr val="FF66C4"/>
            </a:solidFill>
            <a:prstDash val="solid"/>
            <a:headEnd type="none" len="sm" w="sm"/>
            <a:tailEnd type="none" len="sm" w="sm"/>
          </a:ln>
        </p:spPr>
      </p:sp>
      <p:sp>
        <p:nvSpPr>
          <p:cNvPr name="AutoShape 74" id="74"/>
          <p:cNvSpPr/>
          <p:nvPr/>
        </p:nvSpPr>
        <p:spPr>
          <a:xfrm>
            <a:off x="15672213" y="7592598"/>
            <a:ext cx="79019" cy="1291511"/>
          </a:xfrm>
          <a:prstGeom prst="line">
            <a:avLst/>
          </a:prstGeom>
          <a:ln cap="flat" w="38100">
            <a:solidFill>
              <a:srgbClr val="FF66C4"/>
            </a:solidFill>
            <a:prstDash val="solid"/>
            <a:headEnd type="none" len="sm" w="sm"/>
            <a:tailEnd type="none" len="sm" w="sm"/>
          </a:ln>
        </p:spPr>
      </p:sp>
      <p:sp>
        <p:nvSpPr>
          <p:cNvPr name="AutoShape 75" id="75"/>
          <p:cNvSpPr/>
          <p:nvPr/>
        </p:nvSpPr>
        <p:spPr>
          <a:xfrm flipH="true">
            <a:off x="15751232" y="7560462"/>
            <a:ext cx="684602" cy="1323647"/>
          </a:xfrm>
          <a:prstGeom prst="line">
            <a:avLst/>
          </a:prstGeom>
          <a:ln cap="flat" w="38100">
            <a:solidFill>
              <a:srgbClr val="FF66C4"/>
            </a:solidFill>
            <a:prstDash val="solid"/>
            <a:headEnd type="none" len="sm" w="sm"/>
            <a:tailEnd type="none" len="sm" w="sm"/>
          </a:ln>
        </p:spPr>
      </p:sp>
      <p:sp>
        <p:nvSpPr>
          <p:cNvPr name="AutoShape 76" id="76"/>
          <p:cNvSpPr/>
          <p:nvPr/>
        </p:nvSpPr>
        <p:spPr>
          <a:xfrm>
            <a:off x="15672213" y="7592598"/>
            <a:ext cx="926937" cy="1246406"/>
          </a:xfrm>
          <a:prstGeom prst="line">
            <a:avLst/>
          </a:prstGeom>
          <a:ln cap="flat" w="38100">
            <a:solidFill>
              <a:srgbClr val="FF66C4"/>
            </a:solidFill>
            <a:prstDash val="solid"/>
            <a:headEnd type="none" len="sm" w="sm"/>
            <a:tailEnd type="none" len="sm" w="sm"/>
          </a:ln>
        </p:spPr>
      </p:sp>
      <p:sp>
        <p:nvSpPr>
          <p:cNvPr name="AutoShape 77" id="77"/>
          <p:cNvSpPr/>
          <p:nvPr/>
        </p:nvSpPr>
        <p:spPr>
          <a:xfrm flipV="true">
            <a:off x="15672213" y="7560462"/>
            <a:ext cx="763621" cy="32136"/>
          </a:xfrm>
          <a:prstGeom prst="line">
            <a:avLst/>
          </a:prstGeom>
          <a:ln cap="flat" w="38100">
            <a:solidFill>
              <a:srgbClr val="FF66C4"/>
            </a:solidFill>
            <a:prstDash val="solid"/>
            <a:headEnd type="none" len="sm" w="sm"/>
            <a:tailEnd type="none" len="sm" w="sm"/>
          </a:ln>
        </p:spPr>
      </p:sp>
      <p:sp>
        <p:nvSpPr>
          <p:cNvPr name="AutoShape 78" id="78"/>
          <p:cNvSpPr/>
          <p:nvPr/>
        </p:nvSpPr>
        <p:spPr>
          <a:xfrm flipV="true">
            <a:off x="15751232" y="8839004"/>
            <a:ext cx="847917" cy="45105"/>
          </a:xfrm>
          <a:prstGeom prst="line">
            <a:avLst/>
          </a:prstGeom>
          <a:ln cap="flat" w="38100">
            <a:solidFill>
              <a:srgbClr val="FF66C4"/>
            </a:solidFill>
            <a:prstDash val="solid"/>
            <a:headEnd type="none" len="sm" w="sm"/>
            <a:tailEnd type="none" len="sm" w="sm"/>
          </a:ln>
        </p:spPr>
      </p:sp>
      <p:sp>
        <p:nvSpPr>
          <p:cNvPr name="AutoShape 79" id="79"/>
          <p:cNvSpPr/>
          <p:nvPr/>
        </p:nvSpPr>
        <p:spPr>
          <a:xfrm flipV="true">
            <a:off x="11522712" y="7592598"/>
            <a:ext cx="751850" cy="165604"/>
          </a:xfrm>
          <a:prstGeom prst="line">
            <a:avLst/>
          </a:prstGeom>
          <a:ln cap="flat" w="38100">
            <a:solidFill>
              <a:srgbClr val="FF66C4"/>
            </a:solidFill>
            <a:prstDash val="solid"/>
            <a:headEnd type="none" len="sm" w="sm"/>
            <a:tailEnd type="none" len="sm" w="sm"/>
          </a:ln>
        </p:spPr>
      </p:sp>
      <p:sp>
        <p:nvSpPr>
          <p:cNvPr name="AutoShape 80" id="80"/>
          <p:cNvSpPr/>
          <p:nvPr/>
        </p:nvSpPr>
        <p:spPr>
          <a:xfrm flipV="true">
            <a:off x="11581960" y="8884109"/>
            <a:ext cx="771621" cy="84313"/>
          </a:xfrm>
          <a:prstGeom prst="line">
            <a:avLst/>
          </a:prstGeom>
          <a:ln cap="flat" w="38100">
            <a:solidFill>
              <a:srgbClr val="FF66C4"/>
            </a:solidFill>
            <a:prstDash val="solid"/>
            <a:headEnd type="none" len="sm" w="sm"/>
            <a:tailEnd type="none" len="sm" w="sm"/>
          </a:ln>
        </p:spPr>
      </p:sp>
      <p:sp>
        <p:nvSpPr>
          <p:cNvPr name="AutoShape 81" id="81"/>
          <p:cNvSpPr/>
          <p:nvPr/>
        </p:nvSpPr>
        <p:spPr>
          <a:xfrm>
            <a:off x="12274562" y="7592598"/>
            <a:ext cx="3197155" cy="1571025"/>
          </a:xfrm>
          <a:prstGeom prst="line">
            <a:avLst/>
          </a:prstGeom>
          <a:ln cap="flat" w="38100">
            <a:solidFill>
              <a:srgbClr val="FF66C4"/>
            </a:solidFill>
            <a:prstDash val="solid"/>
            <a:headEnd type="none" len="sm" w="sm"/>
            <a:tailEnd type="none" len="sm" w="sm"/>
          </a:ln>
        </p:spPr>
      </p:sp>
      <p:sp>
        <p:nvSpPr>
          <p:cNvPr name="AutoShape 82" id="82"/>
          <p:cNvSpPr/>
          <p:nvPr/>
        </p:nvSpPr>
        <p:spPr>
          <a:xfrm>
            <a:off x="12274562" y="7592598"/>
            <a:ext cx="79019" cy="1291511"/>
          </a:xfrm>
          <a:prstGeom prst="line">
            <a:avLst/>
          </a:prstGeom>
          <a:ln cap="flat" w="47625">
            <a:solidFill>
              <a:srgbClr val="71A6EC"/>
            </a:solidFill>
            <a:prstDash val="sysDot"/>
            <a:headEnd type="none" len="sm" w="sm"/>
            <a:tailEnd type="none" len="sm" w="sm"/>
          </a:ln>
        </p:spPr>
      </p:sp>
      <p:sp>
        <p:nvSpPr>
          <p:cNvPr name="AutoShape 83" id="83"/>
          <p:cNvSpPr/>
          <p:nvPr/>
        </p:nvSpPr>
        <p:spPr>
          <a:xfrm flipV="true">
            <a:off x="11781401" y="7033569"/>
            <a:ext cx="4249345" cy="81774"/>
          </a:xfrm>
          <a:prstGeom prst="line">
            <a:avLst/>
          </a:prstGeom>
          <a:ln cap="flat" w="85725">
            <a:solidFill>
              <a:srgbClr val="FF66C4"/>
            </a:solidFill>
            <a:prstDash val="sysDot"/>
            <a:headEnd type="triangle" len="med" w="lg"/>
            <a:tailEnd type="triangle" len="med" w="lg"/>
          </a:ln>
        </p:spPr>
      </p:sp>
      <p:sp>
        <p:nvSpPr>
          <p:cNvPr name="TextBox 84" id="84"/>
          <p:cNvSpPr txBox="true"/>
          <p:nvPr/>
        </p:nvSpPr>
        <p:spPr>
          <a:xfrm rot="0">
            <a:off x="10852354" y="8878976"/>
            <a:ext cx="358973" cy="518194"/>
          </a:xfrm>
          <a:prstGeom prst="rect">
            <a:avLst/>
          </a:prstGeom>
        </p:spPr>
        <p:txBody>
          <a:bodyPr anchor="t" rtlCol="false" tIns="0" lIns="0" bIns="0" rIns="0">
            <a:spAutoFit/>
          </a:bodyPr>
          <a:lstStyle/>
          <a:p>
            <a:pPr algn="ctr">
              <a:lnSpc>
                <a:spcPts val="4236"/>
              </a:lnSpc>
              <a:spcBef>
                <a:spcPct val="0"/>
              </a:spcBef>
            </a:pPr>
          </a:p>
        </p:txBody>
      </p:sp>
      <p:sp>
        <p:nvSpPr>
          <p:cNvPr name="TextBox 85" id="85"/>
          <p:cNvSpPr txBox="true"/>
          <p:nvPr/>
        </p:nvSpPr>
        <p:spPr>
          <a:xfrm rot="0">
            <a:off x="14311651" y="9768806"/>
            <a:ext cx="612592" cy="518194"/>
          </a:xfrm>
          <a:prstGeom prst="rect">
            <a:avLst/>
          </a:prstGeom>
        </p:spPr>
        <p:txBody>
          <a:bodyPr anchor="t" rtlCol="false" tIns="0" lIns="0" bIns="0" rIns="0">
            <a:spAutoFit/>
          </a:bodyPr>
          <a:lstStyle/>
          <a:p>
            <a:pPr algn="ctr">
              <a:lnSpc>
                <a:spcPts val="4236"/>
              </a:lnSpc>
              <a:spcBef>
                <a:spcPct val="0"/>
              </a:spcBef>
            </a:pPr>
            <a:r>
              <a:rPr lang="en-US" b="true" sz="3025" spc="453">
                <a:solidFill>
                  <a:srgbClr val="000000"/>
                </a:solidFill>
                <a:latin typeface="Glacial Indifference Bold"/>
                <a:ea typeface="Glacial Indifference Bold"/>
                <a:cs typeface="Glacial Indifference Bold"/>
                <a:sym typeface="Glacial Indifference Bold"/>
              </a:rPr>
              <a:t>G*</a:t>
            </a:r>
          </a:p>
        </p:txBody>
      </p:sp>
      <p:sp>
        <p:nvSpPr>
          <p:cNvPr name="AutoShape 86" id="86"/>
          <p:cNvSpPr/>
          <p:nvPr/>
        </p:nvSpPr>
        <p:spPr>
          <a:xfrm flipV="true">
            <a:off x="13994838" y="6290183"/>
            <a:ext cx="0" cy="3651897"/>
          </a:xfrm>
          <a:prstGeom prst="line">
            <a:avLst/>
          </a:prstGeom>
          <a:ln cap="flat" w="76200">
            <a:solidFill>
              <a:srgbClr val="EF391F"/>
            </a:solidFill>
            <a:prstDash val="sysDash"/>
            <a:headEnd type="none" len="sm" w="sm"/>
            <a:tailEnd type="none" len="sm" w="sm"/>
          </a:ln>
        </p:spPr>
      </p:sp>
      <p:sp>
        <p:nvSpPr>
          <p:cNvPr name="Freeform 87" id="87"/>
          <p:cNvSpPr/>
          <p:nvPr/>
        </p:nvSpPr>
        <p:spPr>
          <a:xfrm flipH="false" flipV="false" rot="0">
            <a:off x="13549736" y="7699667"/>
            <a:ext cx="253741" cy="338732"/>
          </a:xfrm>
          <a:custGeom>
            <a:avLst/>
            <a:gdLst/>
            <a:ahLst/>
            <a:cxnLst/>
            <a:rect r="r" b="b" t="t" l="l"/>
            <a:pathLst>
              <a:path h="338732" w="253741">
                <a:moveTo>
                  <a:pt x="0" y="0"/>
                </a:moveTo>
                <a:lnTo>
                  <a:pt x="253741" y="0"/>
                </a:lnTo>
                <a:lnTo>
                  <a:pt x="253741" y="338732"/>
                </a:lnTo>
                <a:lnTo>
                  <a:pt x="0" y="338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8" id="88"/>
          <p:cNvSpPr txBox="true"/>
          <p:nvPr/>
        </p:nvSpPr>
        <p:spPr>
          <a:xfrm rot="0">
            <a:off x="13238637" y="704560"/>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C9">
                <a:alpha val="100000"/>
              </a:srgbClr>
            </a:gs>
            <a:gs pos="100000">
              <a:srgbClr val="FDFFF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400000">
            <a:off x="13434971" y="6496081"/>
            <a:ext cx="708707" cy="70870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94221E"/>
            </a:solidFill>
          </p:spPr>
        </p:sp>
        <p:sp>
          <p:nvSpPr>
            <p:cNvPr name="TextBox 4" id="4"/>
            <p:cNvSpPr txBox="true"/>
            <p:nvPr/>
          </p:nvSpPr>
          <p:spPr>
            <a:xfrm>
              <a:off x="0" y="174625"/>
              <a:ext cx="711200" cy="434975"/>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11585842" y="7147576"/>
            <a:ext cx="5168645" cy="3029182"/>
            <a:chOff x="0" y="0"/>
            <a:chExt cx="6891527" cy="4038909"/>
          </a:xfrm>
        </p:grpSpPr>
        <p:grpSp>
          <p:nvGrpSpPr>
            <p:cNvPr name="Group 6" id="6"/>
            <p:cNvGrpSpPr/>
            <p:nvPr/>
          </p:nvGrpSpPr>
          <p:grpSpPr>
            <a:xfrm rot="0">
              <a:off x="0" y="706587"/>
              <a:ext cx="2905827" cy="290582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8F8989"/>
                </a:solidFill>
                <a:prstDash val="dash"/>
                <a:miter/>
              </a:ln>
            </p:spPr>
          </p:sp>
          <p:sp>
            <p:nvSpPr>
              <p:cNvPr name="TextBox 8" id="8"/>
              <p:cNvSpPr txBox="true"/>
              <p:nvPr/>
            </p:nvSpPr>
            <p:spPr>
              <a:xfrm>
                <a:off x="76200" y="19050"/>
                <a:ext cx="660400" cy="717550"/>
              </a:xfrm>
              <a:prstGeom prst="rect">
                <a:avLst/>
              </a:prstGeom>
            </p:spPr>
            <p:txBody>
              <a:bodyPr anchor="ctr" rtlCol="false" tIns="42310" lIns="42310" bIns="42310" rIns="42310"/>
              <a:lstStyle/>
              <a:p>
                <a:pPr algn="l">
                  <a:lnSpc>
                    <a:spcPts val="3359"/>
                  </a:lnSpc>
                </a:pPr>
                <a:r>
                  <a:rPr lang="en-US" b="true" sz="2399" spc="359">
                    <a:solidFill>
                      <a:srgbClr val="000000"/>
                    </a:solidFill>
                    <a:latin typeface="Glacial Indifference Bold"/>
                    <a:ea typeface="Glacial Indifference Bold"/>
                    <a:cs typeface="Glacial Indifference Bold"/>
                    <a:sym typeface="Glacial Indifference Bold"/>
                  </a:rPr>
                  <a:t>V’</a:t>
                </a:r>
              </a:p>
            </p:txBody>
          </p:sp>
        </p:grpSp>
        <p:grpSp>
          <p:nvGrpSpPr>
            <p:cNvPr name="Group 9" id="9"/>
            <p:cNvGrpSpPr/>
            <p:nvPr/>
          </p:nvGrpSpPr>
          <p:grpSpPr>
            <a:xfrm rot="0">
              <a:off x="1318693" y="944346"/>
              <a:ext cx="570695" cy="57069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1" id="11"/>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A1</a:t>
                </a:r>
              </a:p>
            </p:txBody>
          </p:sp>
        </p:grpSp>
        <p:grpSp>
          <p:nvGrpSpPr>
            <p:cNvPr name="Group 12" id="12"/>
            <p:cNvGrpSpPr/>
            <p:nvPr/>
          </p:nvGrpSpPr>
          <p:grpSpPr>
            <a:xfrm rot="0">
              <a:off x="1399361" y="2833505"/>
              <a:ext cx="570695" cy="57069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4" id="14"/>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A2</a:t>
                </a:r>
              </a:p>
            </p:txBody>
          </p:sp>
        </p:grpSp>
        <p:sp>
          <p:nvSpPr>
            <p:cNvPr name="AutoShape 15" id="15"/>
            <p:cNvSpPr/>
            <p:nvPr/>
          </p:nvSpPr>
          <p:spPr>
            <a:xfrm>
              <a:off x="1604041" y="1515041"/>
              <a:ext cx="80668" cy="1318464"/>
            </a:xfrm>
            <a:prstGeom prst="line">
              <a:avLst/>
            </a:prstGeom>
            <a:ln cap="flat" w="35325">
              <a:solidFill>
                <a:srgbClr val="5186CD"/>
              </a:solidFill>
              <a:prstDash val="solid"/>
              <a:headEnd type="none" len="sm" w="sm"/>
              <a:tailEnd type="none" len="sm" w="sm"/>
            </a:ln>
          </p:spPr>
        </p:sp>
        <p:grpSp>
          <p:nvGrpSpPr>
            <p:cNvPr name="Group 16" id="16"/>
            <p:cNvGrpSpPr/>
            <p:nvPr/>
          </p:nvGrpSpPr>
          <p:grpSpPr>
            <a:xfrm rot="0">
              <a:off x="4787250" y="944346"/>
              <a:ext cx="570695" cy="57069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18" id="18"/>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A3</a:t>
                </a:r>
              </a:p>
            </p:txBody>
          </p:sp>
        </p:grpSp>
        <p:grpSp>
          <p:nvGrpSpPr>
            <p:cNvPr name="Group 19" id="19"/>
            <p:cNvGrpSpPr/>
            <p:nvPr/>
          </p:nvGrpSpPr>
          <p:grpSpPr>
            <a:xfrm rot="0">
              <a:off x="4867918" y="2833505"/>
              <a:ext cx="570695" cy="5706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21" id="21"/>
              <p:cNvSpPr txBox="true"/>
              <p:nvPr/>
            </p:nvSpPr>
            <p:spPr>
              <a:xfrm>
                <a:off x="76200" y="47625"/>
                <a:ext cx="660400" cy="688975"/>
              </a:xfrm>
              <a:prstGeom prst="rect">
                <a:avLst/>
              </a:prstGeom>
            </p:spPr>
            <p:txBody>
              <a:bodyPr anchor="ctr" rtlCol="false" tIns="42310" lIns="42310" bIns="42310" rIns="42310"/>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A4</a:t>
                </a:r>
              </a:p>
            </p:txBody>
          </p:sp>
        </p:grpSp>
        <p:sp>
          <p:nvSpPr>
            <p:cNvPr name="AutoShape 22" id="22"/>
            <p:cNvSpPr/>
            <p:nvPr/>
          </p:nvSpPr>
          <p:spPr>
            <a:xfrm>
              <a:off x="1889388" y="1229694"/>
              <a:ext cx="2897862" cy="0"/>
            </a:xfrm>
            <a:prstGeom prst="line">
              <a:avLst/>
            </a:prstGeom>
            <a:ln cap="flat" w="35325">
              <a:solidFill>
                <a:srgbClr val="5186CD"/>
              </a:solidFill>
              <a:prstDash val="solid"/>
              <a:headEnd type="none" len="sm" w="sm"/>
              <a:tailEnd type="none" len="sm" w="sm"/>
            </a:ln>
          </p:spPr>
        </p:sp>
        <p:sp>
          <p:nvSpPr>
            <p:cNvPr name="AutoShape 23" id="23"/>
            <p:cNvSpPr/>
            <p:nvPr/>
          </p:nvSpPr>
          <p:spPr>
            <a:xfrm flipH="true">
              <a:off x="1970057" y="3118853"/>
              <a:ext cx="2897862" cy="0"/>
            </a:xfrm>
            <a:prstGeom prst="line">
              <a:avLst/>
            </a:prstGeom>
            <a:ln cap="flat" w="35325">
              <a:solidFill>
                <a:srgbClr val="5186CD"/>
              </a:solidFill>
              <a:prstDash val="solid"/>
              <a:headEnd type="none" len="sm" w="sm"/>
              <a:tailEnd type="none" len="sm" w="sm"/>
            </a:ln>
          </p:spPr>
        </p:sp>
        <p:sp>
          <p:nvSpPr>
            <p:cNvPr name="AutoShape 24" id="24"/>
            <p:cNvSpPr/>
            <p:nvPr/>
          </p:nvSpPr>
          <p:spPr>
            <a:xfrm flipH="true">
              <a:off x="1970057" y="1229694"/>
              <a:ext cx="2817193" cy="1889159"/>
            </a:xfrm>
            <a:prstGeom prst="line">
              <a:avLst/>
            </a:prstGeom>
            <a:ln cap="flat" w="35325">
              <a:solidFill>
                <a:srgbClr val="5186CD"/>
              </a:solidFill>
              <a:prstDash val="solid"/>
              <a:headEnd type="none" len="sm" w="sm"/>
              <a:tailEnd type="none" len="sm" w="sm"/>
            </a:ln>
          </p:spPr>
        </p:sp>
        <p:grpSp>
          <p:nvGrpSpPr>
            <p:cNvPr name="Group 25" id="25"/>
            <p:cNvGrpSpPr/>
            <p:nvPr/>
          </p:nvGrpSpPr>
          <p:grpSpPr>
            <a:xfrm rot="0">
              <a:off x="3985700" y="706587"/>
              <a:ext cx="2905827" cy="290582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8F8989"/>
                </a:solidFill>
                <a:prstDash val="dash"/>
                <a:miter/>
              </a:ln>
            </p:spPr>
          </p:sp>
          <p:sp>
            <p:nvSpPr>
              <p:cNvPr name="TextBox 27" id="27"/>
              <p:cNvSpPr txBox="true"/>
              <p:nvPr/>
            </p:nvSpPr>
            <p:spPr>
              <a:xfrm>
                <a:off x="76200" y="19050"/>
                <a:ext cx="660400" cy="717550"/>
              </a:xfrm>
              <a:prstGeom prst="rect">
                <a:avLst/>
              </a:prstGeom>
            </p:spPr>
            <p:txBody>
              <a:bodyPr anchor="ctr" rtlCol="false" tIns="42310" lIns="42310" bIns="42310" rIns="42310"/>
              <a:lstStyle/>
              <a:p>
                <a:pPr algn="r">
                  <a:lnSpc>
                    <a:spcPts val="3359"/>
                  </a:lnSpc>
                </a:pPr>
                <a:r>
                  <a:rPr lang="en-US" b="true" sz="2399" spc="359">
                    <a:solidFill>
                      <a:srgbClr val="000000"/>
                    </a:solidFill>
                    <a:latin typeface="Glacial Indifference Bold"/>
                    <a:ea typeface="Glacial Indifference Bold"/>
                    <a:cs typeface="Glacial Indifference Bold"/>
                    <a:sym typeface="Glacial Indifference Bold"/>
                  </a:rPr>
                  <a:t>V’’</a:t>
                </a:r>
              </a:p>
            </p:txBody>
          </p:sp>
        </p:grpSp>
        <p:sp>
          <p:nvSpPr>
            <p:cNvPr name="AutoShape 28" id="28"/>
            <p:cNvSpPr/>
            <p:nvPr/>
          </p:nvSpPr>
          <p:spPr>
            <a:xfrm flipV="true">
              <a:off x="3479373" y="12984"/>
              <a:ext cx="0" cy="4012940"/>
            </a:xfrm>
            <a:prstGeom prst="line">
              <a:avLst/>
            </a:prstGeom>
            <a:ln cap="flat" w="82425">
              <a:solidFill>
                <a:srgbClr val="EF391F"/>
              </a:solidFill>
              <a:prstDash val="sysDash"/>
              <a:headEnd type="none" len="sm" w="sm"/>
              <a:tailEnd type="none" len="sm" w="sm"/>
            </a:ln>
          </p:spPr>
        </p:sp>
        <p:sp>
          <p:nvSpPr>
            <p:cNvPr name="TextBox 29" id="29"/>
            <p:cNvSpPr txBox="true"/>
            <p:nvPr/>
          </p:nvSpPr>
          <p:spPr>
            <a:xfrm rot="0">
              <a:off x="2733226" y="3367657"/>
              <a:ext cx="439995" cy="610579"/>
            </a:xfrm>
            <a:prstGeom prst="rect">
              <a:avLst/>
            </a:prstGeom>
          </p:spPr>
          <p:txBody>
            <a:bodyPr anchor="t" rtlCol="false" tIns="0" lIns="0" bIns="0" rIns="0">
              <a:spAutoFit/>
            </a:bodyPr>
            <a:lstStyle/>
            <a:p>
              <a:pPr algn="ctr">
                <a:lnSpc>
                  <a:spcPts val="3894"/>
                </a:lnSpc>
                <a:spcBef>
                  <a:spcPct val="0"/>
                </a:spcBef>
              </a:pPr>
              <a:r>
                <a:rPr lang="en-US" b="true" sz="2781" spc="417">
                  <a:solidFill>
                    <a:srgbClr val="000000"/>
                  </a:solidFill>
                  <a:latin typeface="Glacial Indifference Bold"/>
                  <a:ea typeface="Glacial Indifference Bold"/>
                  <a:cs typeface="Glacial Indifference Bold"/>
                  <a:sym typeface="Glacial Indifference Bold"/>
                </a:rPr>
                <a:t>G</a:t>
              </a:r>
            </a:p>
          </p:txBody>
        </p:sp>
      </p:grpSp>
      <p:sp>
        <p:nvSpPr>
          <p:cNvPr name="TextBox 30" id="30"/>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REDUCTION FROM NP - HARD</a:t>
            </a:r>
          </a:p>
        </p:txBody>
      </p:sp>
      <p:sp>
        <p:nvSpPr>
          <p:cNvPr name="TextBox 31" id="31"/>
          <p:cNvSpPr txBox="true"/>
          <p:nvPr/>
        </p:nvSpPr>
        <p:spPr>
          <a:xfrm rot="0">
            <a:off x="2220040" y="1243890"/>
            <a:ext cx="13389607" cy="857559"/>
          </a:xfrm>
          <a:prstGeom prst="rect">
            <a:avLst/>
          </a:prstGeom>
        </p:spPr>
        <p:txBody>
          <a:bodyPr anchor="t" rtlCol="false" tIns="0" lIns="0" bIns="0" rIns="0">
            <a:spAutoFit/>
          </a:bodyPr>
          <a:lstStyle/>
          <a:p>
            <a:pPr algn="ctr">
              <a:lnSpc>
                <a:spcPts val="6626"/>
              </a:lnSpc>
            </a:pPr>
            <a:r>
              <a:rPr lang="en-US" sz="6024" b="true">
                <a:solidFill>
                  <a:srgbClr val="202020"/>
                </a:solidFill>
                <a:latin typeface="League Spartan"/>
                <a:ea typeface="League Spartan"/>
                <a:cs typeface="League Spartan"/>
                <a:sym typeface="League Spartan"/>
              </a:rPr>
              <a:t>Proof of Correctness</a:t>
            </a:r>
          </a:p>
        </p:txBody>
      </p:sp>
      <p:sp>
        <p:nvSpPr>
          <p:cNvPr name="TextBox 32" id="32"/>
          <p:cNvSpPr txBox="true"/>
          <p:nvPr/>
        </p:nvSpPr>
        <p:spPr>
          <a:xfrm rot="0">
            <a:off x="1427211" y="3444474"/>
            <a:ext cx="8476139" cy="573244"/>
          </a:xfrm>
          <a:prstGeom prst="rect">
            <a:avLst/>
          </a:prstGeom>
        </p:spPr>
        <p:txBody>
          <a:bodyPr anchor="t" rtlCol="false" tIns="0" lIns="0" bIns="0" rIns="0">
            <a:spAutoFit/>
          </a:bodyPr>
          <a:lstStyle/>
          <a:p>
            <a:pPr algn="l">
              <a:lnSpc>
                <a:spcPts val="4696"/>
              </a:lnSpc>
            </a:pPr>
            <a:r>
              <a:rPr lang="en-US" sz="3612" u="sng" b="true">
                <a:solidFill>
                  <a:srgbClr val="202020"/>
                </a:solidFill>
                <a:latin typeface="Glacial Indifference Bold"/>
                <a:ea typeface="Glacial Indifference Bold"/>
                <a:cs typeface="Glacial Indifference Bold"/>
                <a:sym typeface="Glacial Indifference Bold"/>
              </a:rPr>
              <a:t>GPP -&gt; Simple_Max_Cut:</a:t>
            </a:r>
          </a:p>
        </p:txBody>
      </p:sp>
      <p:sp>
        <p:nvSpPr>
          <p:cNvPr name="TextBox 33" id="33"/>
          <p:cNvSpPr txBox="true"/>
          <p:nvPr/>
        </p:nvSpPr>
        <p:spPr>
          <a:xfrm rot="0">
            <a:off x="832951" y="2379230"/>
            <a:ext cx="16622099" cy="760445"/>
          </a:xfrm>
          <a:prstGeom prst="rect">
            <a:avLst/>
          </a:prstGeom>
        </p:spPr>
        <p:txBody>
          <a:bodyPr anchor="t" rtlCol="false" tIns="0" lIns="0" bIns="0" rIns="0">
            <a:spAutoFit/>
          </a:bodyPr>
          <a:lstStyle/>
          <a:p>
            <a:pPr algn="l">
              <a:lnSpc>
                <a:spcPts val="6009"/>
              </a:lnSpc>
            </a:pPr>
            <a:r>
              <a:rPr lang="en-US" sz="4622" b="true">
                <a:solidFill>
                  <a:srgbClr val="202020"/>
                </a:solidFill>
                <a:latin typeface="Glacial Indifference Bold"/>
                <a:ea typeface="Glacial Indifference Bold"/>
                <a:cs typeface="Glacial Indifference Bold"/>
                <a:sym typeface="Glacial Indifference Bold"/>
              </a:rPr>
              <a:t>(G, k) belongs to Simple_Max_Cut iff  (G*, k*) belongs to GPP</a:t>
            </a:r>
          </a:p>
        </p:txBody>
      </p:sp>
      <p:sp>
        <p:nvSpPr>
          <p:cNvPr name="TextBox 34" id="34"/>
          <p:cNvSpPr txBox="true"/>
          <p:nvPr/>
        </p:nvSpPr>
        <p:spPr>
          <a:xfrm rot="0">
            <a:off x="1427211" y="4186168"/>
            <a:ext cx="8476139" cy="3325334"/>
          </a:xfrm>
          <a:prstGeom prst="rect">
            <a:avLst/>
          </a:prstGeom>
        </p:spPr>
        <p:txBody>
          <a:bodyPr anchor="t" rtlCol="false" tIns="0" lIns="0" bIns="0" rIns="0">
            <a:spAutoFit/>
          </a:bodyPr>
          <a:lstStyle/>
          <a:p>
            <a:pPr algn="l">
              <a:lnSpc>
                <a:spcPts val="3786"/>
              </a:lnSpc>
            </a:pPr>
            <a:r>
              <a:rPr lang="en-US" sz="2912">
                <a:solidFill>
                  <a:srgbClr val="202020"/>
                </a:solidFill>
                <a:latin typeface="Glacial Indifference"/>
                <a:ea typeface="Glacial Indifference"/>
                <a:cs typeface="Glacial Indifference"/>
                <a:sym typeface="Glacial Indifference"/>
              </a:rPr>
              <a:t>Suppose, </a:t>
            </a:r>
            <a:r>
              <a:rPr lang="en-US" sz="2912" b="true">
                <a:solidFill>
                  <a:srgbClr val="202020"/>
                </a:solidFill>
                <a:latin typeface="Glacial Indifference Bold"/>
                <a:ea typeface="Glacial Indifference Bold"/>
                <a:cs typeface="Glacial Indifference Bold"/>
                <a:sym typeface="Glacial Indifference Bold"/>
              </a:rPr>
              <a:t>GPP(G*, k*)</a:t>
            </a:r>
            <a:r>
              <a:rPr lang="en-US" sz="2912">
                <a:solidFill>
                  <a:srgbClr val="202020"/>
                </a:solidFill>
                <a:latin typeface="Glacial Indifference"/>
                <a:ea typeface="Glacial Indifference"/>
                <a:cs typeface="Glacial Indifference"/>
                <a:sym typeface="Glacial Indifference"/>
              </a:rPr>
              <a:t> has “Yes” solution. That means V* has a partition where </a:t>
            </a:r>
            <a:r>
              <a:rPr lang="en-US" sz="2912" b="true">
                <a:solidFill>
                  <a:srgbClr val="202020"/>
                </a:solidFill>
                <a:latin typeface="Glacial Indifference Bold"/>
                <a:ea typeface="Glacial Indifference Bold"/>
                <a:cs typeface="Glacial Indifference Bold"/>
                <a:sym typeface="Glacial Indifference Bold"/>
              </a:rPr>
              <a:t>2 equal-sized</a:t>
            </a:r>
            <a:r>
              <a:rPr lang="en-US" sz="2912">
                <a:solidFill>
                  <a:srgbClr val="202020"/>
                </a:solidFill>
                <a:latin typeface="Glacial Indifference"/>
                <a:ea typeface="Glacial Indifference"/>
                <a:cs typeface="Glacial Indifference"/>
                <a:sym typeface="Glacial Indifference"/>
              </a:rPr>
              <a:t> vertex sets W’ and W’’ have at most k* edges between them.  </a:t>
            </a:r>
          </a:p>
          <a:p>
            <a:pPr algn="l">
              <a:lnSpc>
                <a:spcPts val="3786"/>
              </a:lnSpc>
            </a:pPr>
            <a:r>
              <a:rPr lang="en-US" sz="2912">
                <a:solidFill>
                  <a:srgbClr val="202020"/>
                </a:solidFill>
                <a:latin typeface="Glacial Indifference"/>
                <a:ea typeface="Glacial Indifference"/>
                <a:cs typeface="Glacial Indifference"/>
                <a:sym typeface="Glacial Indifference"/>
              </a:rPr>
              <a:t>As a result, for the Simple_Max_Cut instance, Simple_Max_Cut(G, k) will have a “Yes” solution, because:</a:t>
            </a:r>
          </a:p>
          <a:p>
            <a:pPr algn="l">
              <a:lnSpc>
                <a:spcPts val="3786"/>
              </a:lnSpc>
            </a:pPr>
          </a:p>
        </p:txBody>
      </p:sp>
      <p:sp>
        <p:nvSpPr>
          <p:cNvPr name="TextBox 35" id="35"/>
          <p:cNvSpPr txBox="true"/>
          <p:nvPr/>
        </p:nvSpPr>
        <p:spPr>
          <a:xfrm rot="0">
            <a:off x="1787644" y="7023813"/>
            <a:ext cx="8115705" cy="2899687"/>
          </a:xfrm>
          <a:prstGeom prst="rect">
            <a:avLst/>
          </a:prstGeom>
        </p:spPr>
        <p:txBody>
          <a:bodyPr anchor="t" rtlCol="false" tIns="0" lIns="0" bIns="0" rIns="0">
            <a:spAutoFit/>
          </a:bodyPr>
          <a:lstStyle/>
          <a:p>
            <a:pPr algn="l">
              <a:lnSpc>
                <a:spcPts val="4653"/>
              </a:lnSpc>
            </a:pPr>
            <a:r>
              <a:rPr lang="en-US" sz="2326">
                <a:solidFill>
                  <a:srgbClr val="FFFFFF"/>
                </a:solidFill>
                <a:latin typeface="Glacial Indifference"/>
                <a:ea typeface="Glacial Indifference"/>
                <a:cs typeface="Glacial Indifference"/>
                <a:sym typeface="Glacial Indifference"/>
              </a:rPr>
              <a:t>edges in E between V′,V′′ = n² - edges in E* between W′,W′′      </a:t>
            </a:r>
          </a:p>
          <a:p>
            <a:pPr algn="l">
              <a:lnSpc>
                <a:spcPts val="4653"/>
              </a:lnSpc>
            </a:pPr>
            <a:r>
              <a:rPr lang="en-US" sz="2326">
                <a:solidFill>
                  <a:srgbClr val="FFFFFF"/>
                </a:solidFill>
                <a:latin typeface="Glacial Indifference"/>
                <a:ea typeface="Glacial Indifference"/>
                <a:cs typeface="Glacial Indifference"/>
                <a:sym typeface="Glacial Indifference"/>
              </a:rPr>
              <a:t>                                          = n² - </a:t>
            </a:r>
            <a:r>
              <a:rPr lang="en-US" sz="2326" b="true">
                <a:solidFill>
                  <a:srgbClr val="FFFFFF"/>
                </a:solidFill>
                <a:latin typeface="Glacial Indifference Bold"/>
                <a:ea typeface="Glacial Indifference Bold"/>
                <a:cs typeface="Glacial Indifference Bold"/>
                <a:sym typeface="Glacial Indifference Bold"/>
              </a:rPr>
              <a:t>| </a:t>
            </a:r>
            <a:r>
              <a:rPr lang="en-US" sz="2326">
                <a:solidFill>
                  <a:srgbClr val="FFFFFF"/>
                </a:solidFill>
                <a:latin typeface="Glacial Indifference"/>
                <a:ea typeface="Glacial Indifference"/>
                <a:cs typeface="Glacial Indifference"/>
                <a:sym typeface="Glacial Indifference"/>
              </a:rPr>
              <a:t>{(v′,v′′)∈E∗|v′∈W′∧v′′∈W′′} </a:t>
            </a:r>
            <a:r>
              <a:rPr lang="en-US" sz="2326" b="true">
                <a:solidFill>
                  <a:srgbClr val="FFFFFF"/>
                </a:solidFill>
                <a:latin typeface="Glacial Indifference Bold"/>
                <a:ea typeface="Glacial Indifference Bold"/>
                <a:cs typeface="Glacial Indifference Bold"/>
                <a:sym typeface="Glacial Indifference Bold"/>
              </a:rPr>
              <a:t>|</a:t>
            </a:r>
            <a:r>
              <a:rPr lang="en-US" sz="2326">
                <a:solidFill>
                  <a:srgbClr val="FFFFFF"/>
                </a:solidFill>
                <a:latin typeface="Glacial Indifference"/>
                <a:ea typeface="Glacial Indifference"/>
                <a:cs typeface="Glacial Indifference"/>
                <a:sym typeface="Glacial Indifference"/>
              </a:rPr>
              <a:t> </a:t>
            </a:r>
          </a:p>
          <a:p>
            <a:pPr algn="l">
              <a:lnSpc>
                <a:spcPts val="4653"/>
              </a:lnSpc>
            </a:pPr>
            <a:r>
              <a:rPr lang="en-US" sz="2326">
                <a:solidFill>
                  <a:srgbClr val="FFFFFF"/>
                </a:solidFill>
                <a:latin typeface="Glacial Indifference"/>
                <a:ea typeface="Glacial Indifference"/>
                <a:cs typeface="Glacial Indifference"/>
                <a:sym typeface="Glacial Indifference"/>
              </a:rPr>
              <a:t>                                          </a:t>
            </a:r>
            <a:r>
              <a:rPr lang="en-US" sz="2326">
                <a:solidFill>
                  <a:srgbClr val="FFFFFF"/>
                </a:solidFill>
                <a:latin typeface="Glacial Indifference"/>
                <a:ea typeface="Glacial Indifference"/>
                <a:cs typeface="Glacial Indifference"/>
                <a:sym typeface="Glacial Indifference"/>
              </a:rPr>
              <a:t>≥ n² - k*                                            </a:t>
            </a:r>
          </a:p>
          <a:p>
            <a:pPr algn="l">
              <a:lnSpc>
                <a:spcPts val="4653"/>
              </a:lnSpc>
            </a:pPr>
            <a:r>
              <a:rPr lang="en-US" sz="2326">
                <a:solidFill>
                  <a:srgbClr val="FFFFFF"/>
                </a:solidFill>
                <a:latin typeface="Glacial Indifference"/>
                <a:ea typeface="Glacial Indifference"/>
                <a:cs typeface="Glacial Indifference"/>
                <a:sym typeface="Glacial Indifference"/>
              </a:rPr>
              <a:t>                                           = n² - (n² - k)                                      </a:t>
            </a:r>
          </a:p>
          <a:p>
            <a:pPr algn="l">
              <a:lnSpc>
                <a:spcPts val="4862"/>
              </a:lnSpc>
            </a:pPr>
            <a:r>
              <a:rPr lang="en-US" sz="2431">
                <a:solidFill>
                  <a:srgbClr val="FFFFFF"/>
                </a:solidFill>
                <a:latin typeface="Glacial Indifference"/>
                <a:ea typeface="Glacial Indifference"/>
                <a:cs typeface="Glacial Indifference"/>
                <a:sym typeface="Glacial Indifference"/>
              </a:rPr>
              <a:t>                                          = k                                                   </a:t>
            </a:r>
          </a:p>
        </p:txBody>
      </p:sp>
      <p:grpSp>
        <p:nvGrpSpPr>
          <p:cNvPr name="Group 36" id="36"/>
          <p:cNvGrpSpPr/>
          <p:nvPr/>
        </p:nvGrpSpPr>
        <p:grpSpPr>
          <a:xfrm rot="0">
            <a:off x="10885279" y="3661247"/>
            <a:ext cx="2846424" cy="284642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975454"/>
              </a:solidFill>
              <a:prstDash val="lgDash"/>
              <a:miter/>
            </a:ln>
          </p:spPr>
        </p:sp>
        <p:sp>
          <p:nvSpPr>
            <p:cNvPr name="TextBox 38" id="38"/>
            <p:cNvSpPr txBox="true"/>
            <p:nvPr/>
          </p:nvSpPr>
          <p:spPr>
            <a:xfrm>
              <a:off x="76200" y="19050"/>
              <a:ext cx="660400" cy="717550"/>
            </a:xfrm>
            <a:prstGeom prst="rect">
              <a:avLst/>
            </a:prstGeom>
          </p:spPr>
          <p:txBody>
            <a:bodyPr anchor="ctr" rtlCol="false" tIns="51236" lIns="51236" bIns="51236" rIns="51236"/>
            <a:lstStyle/>
            <a:p>
              <a:pPr algn="l">
                <a:lnSpc>
                  <a:spcPts val="3359"/>
                </a:lnSpc>
              </a:pPr>
              <a:r>
                <a:rPr lang="en-US" b="true" sz="2399" spc="359">
                  <a:solidFill>
                    <a:srgbClr val="000000"/>
                  </a:solidFill>
                  <a:latin typeface="Glacial Indifference Bold"/>
                  <a:ea typeface="Glacial Indifference Bold"/>
                  <a:cs typeface="Glacial Indifference Bold"/>
                  <a:sym typeface="Glacial Indifference Bold"/>
                </a:rPr>
                <a:t>W’</a:t>
              </a:r>
            </a:p>
          </p:txBody>
        </p:sp>
      </p:grpSp>
      <p:grpSp>
        <p:nvGrpSpPr>
          <p:cNvPr name="Group 39" id="39"/>
          <p:cNvGrpSpPr/>
          <p:nvPr/>
        </p:nvGrpSpPr>
        <p:grpSpPr>
          <a:xfrm rot="0">
            <a:off x="12177015" y="3894145"/>
            <a:ext cx="559029" cy="559029"/>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41" id="41"/>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A1</a:t>
              </a:r>
            </a:p>
          </p:txBody>
        </p:sp>
      </p:grpSp>
      <p:grpSp>
        <p:nvGrpSpPr>
          <p:cNvPr name="Group 42" id="42"/>
          <p:cNvGrpSpPr/>
          <p:nvPr/>
        </p:nvGrpSpPr>
        <p:grpSpPr>
          <a:xfrm rot="0">
            <a:off x="12256034" y="5744685"/>
            <a:ext cx="559029" cy="559029"/>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44" id="44"/>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A2</a:t>
              </a:r>
            </a:p>
          </p:txBody>
        </p:sp>
      </p:grpSp>
      <p:sp>
        <p:nvSpPr>
          <p:cNvPr name="AutoShape 45" id="45"/>
          <p:cNvSpPr/>
          <p:nvPr/>
        </p:nvSpPr>
        <p:spPr>
          <a:xfrm>
            <a:off x="11704679" y="4618778"/>
            <a:ext cx="830869" cy="1125907"/>
          </a:xfrm>
          <a:prstGeom prst="line">
            <a:avLst/>
          </a:prstGeom>
          <a:ln cap="flat" w="38100">
            <a:solidFill>
              <a:srgbClr val="FF66C4"/>
            </a:solidFill>
            <a:prstDash val="solid"/>
            <a:headEnd type="none" len="sm" w="sm"/>
            <a:tailEnd type="none" len="sm" w="sm"/>
          </a:ln>
        </p:spPr>
      </p:sp>
      <p:grpSp>
        <p:nvGrpSpPr>
          <p:cNvPr name="Group 46" id="46"/>
          <p:cNvGrpSpPr/>
          <p:nvPr/>
        </p:nvGrpSpPr>
        <p:grpSpPr>
          <a:xfrm rot="0">
            <a:off x="14608626" y="3661247"/>
            <a:ext cx="2846424" cy="284642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975454"/>
              </a:solidFill>
              <a:prstDash val="lgDash"/>
              <a:miter/>
            </a:ln>
          </p:spPr>
        </p:sp>
        <p:sp>
          <p:nvSpPr>
            <p:cNvPr name="TextBox 48" id="48"/>
            <p:cNvSpPr txBox="true"/>
            <p:nvPr/>
          </p:nvSpPr>
          <p:spPr>
            <a:xfrm>
              <a:off x="76200" y="19050"/>
              <a:ext cx="660400" cy="717550"/>
            </a:xfrm>
            <a:prstGeom prst="rect">
              <a:avLst/>
            </a:prstGeom>
          </p:spPr>
          <p:txBody>
            <a:bodyPr anchor="ctr" rtlCol="false" tIns="51236" lIns="51236" bIns="51236" rIns="51236"/>
            <a:lstStyle/>
            <a:p>
              <a:pPr algn="l">
                <a:lnSpc>
                  <a:spcPts val="3639"/>
                </a:lnSpc>
              </a:pPr>
              <a:r>
                <a:rPr lang="en-US" b="true" sz="2599" spc="389">
                  <a:solidFill>
                    <a:srgbClr val="000000"/>
                  </a:solidFill>
                  <a:latin typeface="Glacial Indifference Bold"/>
                  <a:ea typeface="Glacial Indifference Bold"/>
                  <a:cs typeface="Glacial Indifference Bold"/>
                  <a:sym typeface="Glacial Indifference Bold"/>
                </a:rPr>
                <a:t>W’’</a:t>
              </a:r>
            </a:p>
          </p:txBody>
        </p:sp>
      </p:grpSp>
      <p:grpSp>
        <p:nvGrpSpPr>
          <p:cNvPr name="Group 49" id="49"/>
          <p:cNvGrpSpPr/>
          <p:nvPr/>
        </p:nvGrpSpPr>
        <p:grpSpPr>
          <a:xfrm rot="0">
            <a:off x="15574665" y="3894145"/>
            <a:ext cx="559029" cy="559029"/>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51" id="51"/>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A3</a:t>
              </a:r>
            </a:p>
          </p:txBody>
        </p:sp>
      </p:grpSp>
      <p:grpSp>
        <p:nvGrpSpPr>
          <p:cNvPr name="Group 52" id="52"/>
          <p:cNvGrpSpPr/>
          <p:nvPr/>
        </p:nvGrpSpPr>
        <p:grpSpPr>
          <a:xfrm rot="0">
            <a:off x="15653684" y="5744685"/>
            <a:ext cx="559029" cy="559029"/>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66CD"/>
            </a:solidFill>
          </p:spPr>
        </p:sp>
        <p:sp>
          <p:nvSpPr>
            <p:cNvPr name="TextBox 54" id="54"/>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A4</a:t>
              </a:r>
            </a:p>
          </p:txBody>
        </p:sp>
      </p:grpSp>
      <p:sp>
        <p:nvSpPr>
          <p:cNvPr name="AutoShape 55" id="55"/>
          <p:cNvSpPr/>
          <p:nvPr/>
        </p:nvSpPr>
        <p:spPr>
          <a:xfrm flipV="true">
            <a:off x="12456529" y="4173659"/>
            <a:ext cx="3118136" cy="279514"/>
          </a:xfrm>
          <a:prstGeom prst="line">
            <a:avLst/>
          </a:prstGeom>
          <a:ln cap="flat" w="47625">
            <a:solidFill>
              <a:srgbClr val="71A6EC"/>
            </a:solidFill>
            <a:prstDash val="sysDot"/>
            <a:headEnd type="none" len="sm" w="sm"/>
            <a:tailEnd type="none" len="sm" w="sm"/>
          </a:ln>
        </p:spPr>
      </p:sp>
      <p:sp>
        <p:nvSpPr>
          <p:cNvPr name="AutoShape 56" id="56"/>
          <p:cNvSpPr/>
          <p:nvPr/>
        </p:nvSpPr>
        <p:spPr>
          <a:xfrm flipH="true">
            <a:off x="12815063" y="6024199"/>
            <a:ext cx="2838622" cy="0"/>
          </a:xfrm>
          <a:prstGeom prst="line">
            <a:avLst/>
          </a:prstGeom>
          <a:ln cap="flat" w="47625">
            <a:solidFill>
              <a:srgbClr val="71A6EC"/>
            </a:solidFill>
            <a:prstDash val="sysDot"/>
            <a:headEnd type="none" len="sm" w="sm"/>
            <a:tailEnd type="none" len="sm" w="sm"/>
          </a:ln>
        </p:spPr>
      </p:sp>
      <p:sp>
        <p:nvSpPr>
          <p:cNvPr name="AutoShape 57" id="57"/>
          <p:cNvSpPr/>
          <p:nvPr/>
        </p:nvSpPr>
        <p:spPr>
          <a:xfrm flipH="true">
            <a:off x="12815063" y="4173659"/>
            <a:ext cx="2759603" cy="1850540"/>
          </a:xfrm>
          <a:prstGeom prst="line">
            <a:avLst/>
          </a:prstGeom>
          <a:ln cap="flat" w="47625">
            <a:solidFill>
              <a:srgbClr val="71A6EC"/>
            </a:solidFill>
            <a:prstDash val="sysDot"/>
            <a:headEnd type="none" len="sm" w="sm"/>
            <a:tailEnd type="none" len="sm" w="sm"/>
          </a:ln>
        </p:spPr>
      </p:sp>
      <p:grpSp>
        <p:nvGrpSpPr>
          <p:cNvPr name="Group 58" id="58"/>
          <p:cNvGrpSpPr/>
          <p:nvPr/>
        </p:nvGrpSpPr>
        <p:grpSpPr>
          <a:xfrm rot="0">
            <a:off x="11482120" y="4173659"/>
            <a:ext cx="445119" cy="445119"/>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84"/>
            </a:solidFill>
          </p:spPr>
        </p:sp>
        <p:sp>
          <p:nvSpPr>
            <p:cNvPr name="TextBox 60" id="60"/>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U1</a:t>
              </a:r>
            </a:p>
          </p:txBody>
        </p:sp>
      </p:grpSp>
      <p:grpSp>
        <p:nvGrpSpPr>
          <p:cNvPr name="Group 61" id="61"/>
          <p:cNvGrpSpPr/>
          <p:nvPr/>
        </p:nvGrpSpPr>
        <p:grpSpPr>
          <a:xfrm rot="0">
            <a:off x="11527759" y="5828997"/>
            <a:ext cx="472335" cy="405979"/>
            <a:chOff x="0" y="0"/>
            <a:chExt cx="970752" cy="834376"/>
          </a:xfrm>
        </p:grpSpPr>
        <p:sp>
          <p:nvSpPr>
            <p:cNvPr name="Freeform 62" id="62"/>
            <p:cNvSpPr/>
            <p:nvPr/>
          </p:nvSpPr>
          <p:spPr>
            <a:xfrm flipH="false" flipV="false" rot="0">
              <a:off x="0" y="0"/>
              <a:ext cx="970752" cy="834376"/>
            </a:xfrm>
            <a:custGeom>
              <a:avLst/>
              <a:gdLst/>
              <a:ahLst/>
              <a:cxnLst/>
              <a:rect r="r" b="b" t="t" l="l"/>
              <a:pathLst>
                <a:path h="834376" w="970752">
                  <a:moveTo>
                    <a:pt x="485376" y="0"/>
                  </a:moveTo>
                  <a:cubicBezTo>
                    <a:pt x="217310" y="0"/>
                    <a:pt x="0" y="186781"/>
                    <a:pt x="0" y="417188"/>
                  </a:cubicBezTo>
                  <a:cubicBezTo>
                    <a:pt x="0" y="647594"/>
                    <a:pt x="217310" y="834376"/>
                    <a:pt x="485376" y="834376"/>
                  </a:cubicBezTo>
                  <a:cubicBezTo>
                    <a:pt x="753442" y="834376"/>
                    <a:pt x="970752" y="647594"/>
                    <a:pt x="970752" y="417188"/>
                  </a:cubicBezTo>
                  <a:cubicBezTo>
                    <a:pt x="970752" y="186781"/>
                    <a:pt x="753442" y="0"/>
                    <a:pt x="485376" y="0"/>
                  </a:cubicBezTo>
                  <a:close/>
                </a:path>
              </a:pathLst>
            </a:custGeom>
            <a:solidFill>
              <a:srgbClr val="22FF94"/>
            </a:solidFill>
          </p:spPr>
        </p:sp>
        <p:sp>
          <p:nvSpPr>
            <p:cNvPr name="TextBox 63" id="63"/>
            <p:cNvSpPr txBox="true"/>
            <p:nvPr/>
          </p:nvSpPr>
          <p:spPr>
            <a:xfrm>
              <a:off x="91008" y="49648"/>
              <a:ext cx="788736" cy="70650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U2</a:t>
              </a:r>
            </a:p>
          </p:txBody>
        </p:sp>
      </p:grpSp>
      <p:sp>
        <p:nvSpPr>
          <p:cNvPr name="AutoShape 64" id="64"/>
          <p:cNvSpPr/>
          <p:nvPr/>
        </p:nvSpPr>
        <p:spPr>
          <a:xfrm>
            <a:off x="11704679" y="4618778"/>
            <a:ext cx="59247" cy="1210219"/>
          </a:xfrm>
          <a:prstGeom prst="line">
            <a:avLst/>
          </a:prstGeom>
          <a:ln cap="flat" w="38100">
            <a:solidFill>
              <a:srgbClr val="FF66C4"/>
            </a:solidFill>
            <a:prstDash val="solid"/>
            <a:headEnd type="none" len="sm" w="sm"/>
            <a:tailEnd type="none" len="sm" w="sm"/>
          </a:ln>
        </p:spPr>
      </p:sp>
      <p:sp>
        <p:nvSpPr>
          <p:cNvPr name="AutoShape 65" id="65"/>
          <p:cNvSpPr/>
          <p:nvPr/>
        </p:nvSpPr>
        <p:spPr>
          <a:xfrm flipH="true">
            <a:off x="11847272" y="4453174"/>
            <a:ext cx="609257" cy="1388825"/>
          </a:xfrm>
          <a:prstGeom prst="line">
            <a:avLst/>
          </a:prstGeom>
          <a:ln cap="flat" w="38100">
            <a:solidFill>
              <a:srgbClr val="FF66C4"/>
            </a:solidFill>
            <a:prstDash val="solid"/>
            <a:headEnd type="none" len="sm" w="sm"/>
            <a:tailEnd type="none" len="sm" w="sm"/>
          </a:ln>
        </p:spPr>
      </p:sp>
      <p:grpSp>
        <p:nvGrpSpPr>
          <p:cNvPr name="Group 66" id="66"/>
          <p:cNvGrpSpPr/>
          <p:nvPr/>
        </p:nvGrpSpPr>
        <p:grpSpPr>
          <a:xfrm rot="0">
            <a:off x="16395242" y="3975919"/>
            <a:ext cx="445119" cy="445119"/>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AAFF"/>
            </a:solidFill>
          </p:spPr>
        </p:sp>
        <p:sp>
          <p:nvSpPr>
            <p:cNvPr name="TextBox 68" id="68"/>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U3</a:t>
              </a:r>
            </a:p>
          </p:txBody>
        </p:sp>
      </p:grpSp>
      <p:grpSp>
        <p:nvGrpSpPr>
          <p:cNvPr name="Group 69" id="69"/>
          <p:cNvGrpSpPr/>
          <p:nvPr/>
        </p:nvGrpSpPr>
        <p:grpSpPr>
          <a:xfrm rot="0">
            <a:off x="16548950" y="5699580"/>
            <a:ext cx="464332" cy="464332"/>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9EFF"/>
            </a:solidFill>
          </p:spPr>
        </p:sp>
        <p:sp>
          <p:nvSpPr>
            <p:cNvPr name="TextBox 71" id="71"/>
            <p:cNvSpPr txBox="true"/>
            <p:nvPr/>
          </p:nvSpPr>
          <p:spPr>
            <a:xfrm>
              <a:off x="76200" y="47625"/>
              <a:ext cx="660400" cy="688975"/>
            </a:xfrm>
            <a:prstGeom prst="rect">
              <a:avLst/>
            </a:prstGeom>
          </p:spPr>
          <p:txBody>
            <a:bodyPr anchor="ctr" rtlCol="false" tIns="51236" lIns="51236" bIns="51236" rIns="51236"/>
            <a:lstStyle/>
            <a:p>
              <a:pPr algn="ctr">
                <a:lnSpc>
                  <a:spcPts val="1959"/>
                </a:lnSpc>
              </a:pPr>
              <a:r>
                <a:rPr lang="en-US" b="true" sz="1399" spc="209">
                  <a:solidFill>
                    <a:srgbClr val="000000"/>
                  </a:solidFill>
                  <a:latin typeface="Glacial Indifference Bold"/>
                  <a:ea typeface="Glacial Indifference Bold"/>
                  <a:cs typeface="Glacial Indifference Bold"/>
                  <a:sym typeface="Glacial Indifference Bold"/>
                </a:rPr>
                <a:t>U4</a:t>
              </a:r>
            </a:p>
          </p:txBody>
        </p:sp>
      </p:grpSp>
      <p:sp>
        <p:nvSpPr>
          <p:cNvPr name="AutoShape 72" id="72"/>
          <p:cNvSpPr/>
          <p:nvPr/>
        </p:nvSpPr>
        <p:spPr>
          <a:xfrm>
            <a:off x="16617801" y="4421037"/>
            <a:ext cx="163315" cy="1278542"/>
          </a:xfrm>
          <a:prstGeom prst="line">
            <a:avLst/>
          </a:prstGeom>
          <a:ln cap="flat" w="38100">
            <a:solidFill>
              <a:srgbClr val="FF66C4"/>
            </a:solidFill>
            <a:prstDash val="solid"/>
            <a:headEnd type="none" len="sm" w="sm"/>
            <a:tailEnd type="none" len="sm" w="sm"/>
          </a:ln>
        </p:spPr>
      </p:sp>
      <p:sp>
        <p:nvSpPr>
          <p:cNvPr name="AutoShape 73" id="73"/>
          <p:cNvSpPr/>
          <p:nvPr/>
        </p:nvSpPr>
        <p:spPr>
          <a:xfrm>
            <a:off x="15854180" y="4453174"/>
            <a:ext cx="79019" cy="1291511"/>
          </a:xfrm>
          <a:prstGeom prst="line">
            <a:avLst/>
          </a:prstGeom>
          <a:ln cap="flat" w="38100">
            <a:solidFill>
              <a:srgbClr val="FF66C4"/>
            </a:solidFill>
            <a:prstDash val="solid"/>
            <a:headEnd type="none" len="sm" w="sm"/>
            <a:tailEnd type="none" len="sm" w="sm"/>
          </a:ln>
        </p:spPr>
      </p:sp>
      <p:sp>
        <p:nvSpPr>
          <p:cNvPr name="AutoShape 74" id="74"/>
          <p:cNvSpPr/>
          <p:nvPr/>
        </p:nvSpPr>
        <p:spPr>
          <a:xfrm flipH="true">
            <a:off x="15933199" y="4421037"/>
            <a:ext cx="684602" cy="1323647"/>
          </a:xfrm>
          <a:prstGeom prst="line">
            <a:avLst/>
          </a:prstGeom>
          <a:ln cap="flat" w="38100">
            <a:solidFill>
              <a:srgbClr val="FF66C4"/>
            </a:solidFill>
            <a:prstDash val="solid"/>
            <a:headEnd type="none" len="sm" w="sm"/>
            <a:tailEnd type="none" len="sm" w="sm"/>
          </a:ln>
        </p:spPr>
      </p:sp>
      <p:sp>
        <p:nvSpPr>
          <p:cNvPr name="AutoShape 75" id="75"/>
          <p:cNvSpPr/>
          <p:nvPr/>
        </p:nvSpPr>
        <p:spPr>
          <a:xfrm>
            <a:off x="15854180" y="4453174"/>
            <a:ext cx="926937" cy="1246406"/>
          </a:xfrm>
          <a:prstGeom prst="line">
            <a:avLst/>
          </a:prstGeom>
          <a:ln cap="flat" w="38100">
            <a:solidFill>
              <a:srgbClr val="FF66C4"/>
            </a:solidFill>
            <a:prstDash val="solid"/>
            <a:headEnd type="none" len="sm" w="sm"/>
            <a:tailEnd type="none" len="sm" w="sm"/>
          </a:ln>
        </p:spPr>
      </p:sp>
      <p:sp>
        <p:nvSpPr>
          <p:cNvPr name="AutoShape 76" id="76"/>
          <p:cNvSpPr/>
          <p:nvPr/>
        </p:nvSpPr>
        <p:spPr>
          <a:xfrm flipV="true">
            <a:off x="15854180" y="4421037"/>
            <a:ext cx="763621" cy="32136"/>
          </a:xfrm>
          <a:prstGeom prst="line">
            <a:avLst/>
          </a:prstGeom>
          <a:ln cap="flat" w="38100">
            <a:solidFill>
              <a:srgbClr val="FF66C4"/>
            </a:solidFill>
            <a:prstDash val="solid"/>
            <a:headEnd type="none" len="sm" w="sm"/>
            <a:tailEnd type="none" len="sm" w="sm"/>
          </a:ln>
        </p:spPr>
      </p:sp>
      <p:sp>
        <p:nvSpPr>
          <p:cNvPr name="AutoShape 77" id="77"/>
          <p:cNvSpPr/>
          <p:nvPr/>
        </p:nvSpPr>
        <p:spPr>
          <a:xfrm flipV="true">
            <a:off x="15933199" y="5699580"/>
            <a:ext cx="847917" cy="45105"/>
          </a:xfrm>
          <a:prstGeom prst="line">
            <a:avLst/>
          </a:prstGeom>
          <a:ln cap="flat" w="38100">
            <a:solidFill>
              <a:srgbClr val="FF66C4"/>
            </a:solidFill>
            <a:prstDash val="solid"/>
            <a:headEnd type="none" len="sm" w="sm"/>
            <a:tailEnd type="none" len="sm" w="sm"/>
          </a:ln>
        </p:spPr>
      </p:sp>
      <p:sp>
        <p:nvSpPr>
          <p:cNvPr name="AutoShape 78" id="78"/>
          <p:cNvSpPr/>
          <p:nvPr/>
        </p:nvSpPr>
        <p:spPr>
          <a:xfrm flipV="true">
            <a:off x="11704679" y="4453174"/>
            <a:ext cx="751850" cy="165604"/>
          </a:xfrm>
          <a:prstGeom prst="line">
            <a:avLst/>
          </a:prstGeom>
          <a:ln cap="flat" w="38100">
            <a:solidFill>
              <a:srgbClr val="FF66C4"/>
            </a:solidFill>
            <a:prstDash val="solid"/>
            <a:headEnd type="none" len="sm" w="sm"/>
            <a:tailEnd type="none" len="sm" w="sm"/>
          </a:ln>
        </p:spPr>
      </p:sp>
      <p:sp>
        <p:nvSpPr>
          <p:cNvPr name="AutoShape 79" id="79"/>
          <p:cNvSpPr/>
          <p:nvPr/>
        </p:nvSpPr>
        <p:spPr>
          <a:xfrm flipV="true">
            <a:off x="11763927" y="5744685"/>
            <a:ext cx="771621" cy="84313"/>
          </a:xfrm>
          <a:prstGeom prst="line">
            <a:avLst/>
          </a:prstGeom>
          <a:ln cap="flat" w="38100">
            <a:solidFill>
              <a:srgbClr val="FF66C4"/>
            </a:solidFill>
            <a:prstDash val="solid"/>
            <a:headEnd type="none" len="sm" w="sm"/>
            <a:tailEnd type="none" len="sm" w="sm"/>
          </a:ln>
        </p:spPr>
      </p:sp>
      <p:sp>
        <p:nvSpPr>
          <p:cNvPr name="AutoShape 80" id="80"/>
          <p:cNvSpPr/>
          <p:nvPr/>
        </p:nvSpPr>
        <p:spPr>
          <a:xfrm>
            <a:off x="12456529" y="4453174"/>
            <a:ext cx="3197155" cy="1571025"/>
          </a:xfrm>
          <a:prstGeom prst="line">
            <a:avLst/>
          </a:prstGeom>
          <a:ln cap="flat" w="38100">
            <a:solidFill>
              <a:srgbClr val="FF66C4"/>
            </a:solidFill>
            <a:prstDash val="solid"/>
            <a:headEnd type="none" len="sm" w="sm"/>
            <a:tailEnd type="none" len="sm" w="sm"/>
          </a:ln>
        </p:spPr>
      </p:sp>
      <p:sp>
        <p:nvSpPr>
          <p:cNvPr name="AutoShape 81" id="81"/>
          <p:cNvSpPr/>
          <p:nvPr/>
        </p:nvSpPr>
        <p:spPr>
          <a:xfrm>
            <a:off x="12456529" y="4453174"/>
            <a:ext cx="79019" cy="1291511"/>
          </a:xfrm>
          <a:prstGeom prst="line">
            <a:avLst/>
          </a:prstGeom>
          <a:ln cap="flat" w="47625">
            <a:solidFill>
              <a:srgbClr val="71A6EC"/>
            </a:solidFill>
            <a:prstDash val="sysDot"/>
            <a:headEnd type="none" len="sm" w="sm"/>
            <a:tailEnd type="none" len="sm" w="sm"/>
          </a:ln>
        </p:spPr>
      </p:sp>
      <p:sp>
        <p:nvSpPr>
          <p:cNvPr name="AutoShape 82" id="82"/>
          <p:cNvSpPr/>
          <p:nvPr/>
        </p:nvSpPr>
        <p:spPr>
          <a:xfrm flipV="true">
            <a:off x="11963368" y="3894145"/>
            <a:ext cx="4249345" cy="81774"/>
          </a:xfrm>
          <a:prstGeom prst="line">
            <a:avLst/>
          </a:prstGeom>
          <a:ln cap="flat" w="85725">
            <a:solidFill>
              <a:srgbClr val="FF66C4"/>
            </a:solidFill>
            <a:prstDash val="sysDot"/>
            <a:headEnd type="triangle" len="med" w="lg"/>
            <a:tailEnd type="triangle" len="med" w="lg"/>
          </a:ln>
        </p:spPr>
      </p:sp>
      <p:sp>
        <p:nvSpPr>
          <p:cNvPr name="TextBox 83" id="83"/>
          <p:cNvSpPr txBox="true"/>
          <p:nvPr/>
        </p:nvSpPr>
        <p:spPr>
          <a:xfrm rot="0">
            <a:off x="11034321" y="5739552"/>
            <a:ext cx="358973" cy="518194"/>
          </a:xfrm>
          <a:prstGeom prst="rect">
            <a:avLst/>
          </a:prstGeom>
        </p:spPr>
        <p:txBody>
          <a:bodyPr anchor="t" rtlCol="false" tIns="0" lIns="0" bIns="0" rIns="0">
            <a:spAutoFit/>
          </a:bodyPr>
          <a:lstStyle/>
          <a:p>
            <a:pPr algn="ctr">
              <a:lnSpc>
                <a:spcPts val="4236"/>
              </a:lnSpc>
              <a:spcBef>
                <a:spcPct val="0"/>
              </a:spcBef>
            </a:pPr>
          </a:p>
        </p:txBody>
      </p:sp>
      <p:sp>
        <p:nvSpPr>
          <p:cNvPr name="TextBox 84" id="84"/>
          <p:cNvSpPr txBox="true"/>
          <p:nvPr/>
        </p:nvSpPr>
        <p:spPr>
          <a:xfrm rot="0">
            <a:off x="14493618" y="6629382"/>
            <a:ext cx="612592" cy="518194"/>
          </a:xfrm>
          <a:prstGeom prst="rect">
            <a:avLst/>
          </a:prstGeom>
        </p:spPr>
        <p:txBody>
          <a:bodyPr anchor="t" rtlCol="false" tIns="0" lIns="0" bIns="0" rIns="0">
            <a:spAutoFit/>
          </a:bodyPr>
          <a:lstStyle/>
          <a:p>
            <a:pPr algn="ctr">
              <a:lnSpc>
                <a:spcPts val="4236"/>
              </a:lnSpc>
              <a:spcBef>
                <a:spcPct val="0"/>
              </a:spcBef>
            </a:pPr>
            <a:r>
              <a:rPr lang="en-US" b="true" sz="3025" spc="453">
                <a:solidFill>
                  <a:srgbClr val="000000"/>
                </a:solidFill>
                <a:latin typeface="Glacial Indifference Bold"/>
                <a:ea typeface="Glacial Indifference Bold"/>
                <a:cs typeface="Glacial Indifference Bold"/>
                <a:sym typeface="Glacial Indifference Bold"/>
              </a:rPr>
              <a:t>G*</a:t>
            </a:r>
          </a:p>
        </p:txBody>
      </p:sp>
      <p:sp>
        <p:nvSpPr>
          <p:cNvPr name="AutoShape 85" id="85"/>
          <p:cNvSpPr/>
          <p:nvPr/>
        </p:nvSpPr>
        <p:spPr>
          <a:xfrm flipV="true">
            <a:off x="14176805" y="3150759"/>
            <a:ext cx="0" cy="3651897"/>
          </a:xfrm>
          <a:prstGeom prst="line">
            <a:avLst/>
          </a:prstGeom>
          <a:ln cap="flat" w="76200">
            <a:solidFill>
              <a:srgbClr val="EF391F"/>
            </a:solidFill>
            <a:prstDash val="sysDash"/>
            <a:headEnd type="none" len="sm" w="sm"/>
            <a:tailEnd type="none" len="sm" w="sm"/>
          </a:ln>
        </p:spPr>
      </p:sp>
      <p:sp>
        <p:nvSpPr>
          <p:cNvPr name="Freeform 86" id="86"/>
          <p:cNvSpPr/>
          <p:nvPr/>
        </p:nvSpPr>
        <p:spPr>
          <a:xfrm flipH="false" flipV="false" rot="0">
            <a:off x="13731703" y="4560243"/>
            <a:ext cx="253741" cy="338732"/>
          </a:xfrm>
          <a:custGeom>
            <a:avLst/>
            <a:gdLst/>
            <a:ahLst/>
            <a:cxnLst/>
            <a:rect r="r" b="b" t="t" l="l"/>
            <a:pathLst>
              <a:path h="338732" w="253741">
                <a:moveTo>
                  <a:pt x="0" y="0"/>
                </a:moveTo>
                <a:lnTo>
                  <a:pt x="253741" y="0"/>
                </a:lnTo>
                <a:lnTo>
                  <a:pt x="253741" y="338732"/>
                </a:lnTo>
                <a:lnTo>
                  <a:pt x="0" y="338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7" id="87"/>
          <p:cNvSpPr txBox="true"/>
          <p:nvPr/>
        </p:nvSpPr>
        <p:spPr>
          <a:xfrm rot="0">
            <a:off x="13042888" y="704560"/>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Freeform 2" id="2"/>
          <p:cNvSpPr/>
          <p:nvPr/>
        </p:nvSpPr>
        <p:spPr>
          <a:xfrm flipH="false" flipV="false" rot="0">
            <a:off x="-447675" y="-723900"/>
            <a:ext cx="9601200" cy="11544300"/>
          </a:xfrm>
          <a:custGeom>
            <a:avLst/>
            <a:gdLst/>
            <a:ahLst/>
            <a:cxnLst/>
            <a:rect r="r" b="b" t="t" l="l"/>
            <a:pathLst>
              <a:path h="11544300" w="9601200">
                <a:moveTo>
                  <a:pt x="0" y="0"/>
                </a:moveTo>
                <a:lnTo>
                  <a:pt x="9601200" y="0"/>
                </a:lnTo>
                <a:lnTo>
                  <a:pt x="9601200" y="11544300"/>
                </a:lnTo>
                <a:lnTo>
                  <a:pt x="0" y="11544300"/>
                </a:lnTo>
                <a:lnTo>
                  <a:pt x="0" y="0"/>
                </a:lnTo>
                <a:close/>
              </a:path>
            </a:pathLst>
          </a:custGeom>
          <a:blipFill>
            <a:blip r:embed="rId2">
              <a:extLst>
                <a:ext uri="{96DAC541-7B7A-43D3-8B79-37D633B846F1}">
                  <asvg:svgBlip xmlns:asvg="http://schemas.microsoft.com/office/drawing/2016/SVG/main" r:embed="rId3"/>
                </a:ext>
              </a:extLst>
            </a:blip>
            <a:stretch>
              <a:fillRect l="-35381" t="-2505" r="0" b="-10089"/>
            </a:stretch>
          </a:blipFill>
        </p:spPr>
      </p:sp>
      <p:sp>
        <p:nvSpPr>
          <p:cNvPr name="Freeform 3" id="3"/>
          <p:cNvSpPr/>
          <p:nvPr/>
        </p:nvSpPr>
        <p:spPr>
          <a:xfrm flipH="false" flipV="false" rot="0">
            <a:off x="11091270" y="2492770"/>
            <a:ext cx="5934570" cy="5934570"/>
          </a:xfrm>
          <a:custGeom>
            <a:avLst/>
            <a:gdLst/>
            <a:ahLst/>
            <a:cxnLst/>
            <a:rect r="r" b="b" t="t" l="l"/>
            <a:pathLst>
              <a:path h="5934570" w="5934570">
                <a:moveTo>
                  <a:pt x="0" y="0"/>
                </a:moveTo>
                <a:lnTo>
                  <a:pt x="5934570" y="0"/>
                </a:lnTo>
                <a:lnTo>
                  <a:pt x="5934570" y="5934570"/>
                </a:lnTo>
                <a:lnTo>
                  <a:pt x="0" y="593457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775495" y="2395438"/>
            <a:ext cx="3165421" cy="6031902"/>
            <a:chOff x="0" y="0"/>
            <a:chExt cx="1623702" cy="3094062"/>
          </a:xfrm>
        </p:grpSpPr>
        <p:sp>
          <p:nvSpPr>
            <p:cNvPr name="Freeform 5" id="5"/>
            <p:cNvSpPr/>
            <p:nvPr/>
          </p:nvSpPr>
          <p:spPr>
            <a:xfrm flipH="false" flipV="false" rot="0">
              <a:off x="0" y="0"/>
              <a:ext cx="1623702" cy="3094062"/>
            </a:xfrm>
            <a:custGeom>
              <a:avLst/>
              <a:gdLst/>
              <a:ahLst/>
              <a:cxnLst/>
              <a:rect r="r" b="b" t="t" l="l"/>
              <a:pathLst>
                <a:path h="3094062" w="1623702">
                  <a:moveTo>
                    <a:pt x="0" y="0"/>
                  </a:moveTo>
                  <a:lnTo>
                    <a:pt x="1623702" y="0"/>
                  </a:lnTo>
                  <a:lnTo>
                    <a:pt x="1623702" y="3094062"/>
                  </a:lnTo>
                  <a:lnTo>
                    <a:pt x="0" y="3094062"/>
                  </a:lnTo>
                  <a:close/>
                </a:path>
              </a:pathLst>
            </a:custGeom>
            <a:solidFill>
              <a:srgbClr val="000000">
                <a:alpha val="0"/>
              </a:srgbClr>
            </a:solidFill>
          </p:spPr>
        </p:sp>
      </p:grpSp>
      <p:sp>
        <p:nvSpPr>
          <p:cNvPr name="Freeform 6" id="6"/>
          <p:cNvSpPr/>
          <p:nvPr/>
        </p:nvSpPr>
        <p:spPr>
          <a:xfrm flipH="false" flipV="false" rot="0">
            <a:off x="14442532" y="61722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28700" y="3469361"/>
            <a:ext cx="6161738" cy="3757588"/>
            <a:chOff x="0" y="0"/>
            <a:chExt cx="8215650" cy="5010117"/>
          </a:xfrm>
        </p:grpSpPr>
        <p:sp>
          <p:nvSpPr>
            <p:cNvPr name="TextBox 8" id="8"/>
            <p:cNvSpPr txBox="true"/>
            <p:nvPr/>
          </p:nvSpPr>
          <p:spPr>
            <a:xfrm rot="0">
              <a:off x="0" y="4538312"/>
              <a:ext cx="8215650" cy="471805"/>
            </a:xfrm>
            <a:prstGeom prst="rect">
              <a:avLst/>
            </a:prstGeom>
          </p:spPr>
          <p:txBody>
            <a:bodyPr anchor="t" rtlCol="false" tIns="0" lIns="0" bIns="0" rIns="0">
              <a:spAutoFit/>
            </a:bodyPr>
            <a:lstStyle/>
            <a:p>
              <a:pPr algn="l">
                <a:lnSpc>
                  <a:spcPts val="2940"/>
                </a:lnSpc>
              </a:pPr>
            </a:p>
          </p:txBody>
        </p:sp>
        <p:sp>
          <p:nvSpPr>
            <p:cNvPr name="TextBox 9" id="9"/>
            <p:cNvSpPr txBox="true"/>
            <p:nvPr/>
          </p:nvSpPr>
          <p:spPr>
            <a:xfrm rot="0">
              <a:off x="0" y="47625"/>
              <a:ext cx="8215650" cy="2700656"/>
            </a:xfrm>
            <a:prstGeom prst="rect">
              <a:avLst/>
            </a:prstGeom>
          </p:spPr>
          <p:txBody>
            <a:bodyPr anchor="t" rtlCol="false" tIns="0" lIns="0" bIns="0" rIns="0">
              <a:spAutoFit/>
            </a:bodyPr>
            <a:lstStyle/>
            <a:p>
              <a:pPr algn="l">
                <a:lnSpc>
                  <a:spcPts val="5280"/>
                </a:lnSpc>
              </a:pPr>
              <a:r>
                <a:rPr lang="en-US" sz="4800" b="true">
                  <a:solidFill>
                    <a:srgbClr val="F5F5EF"/>
                  </a:solidFill>
                  <a:latin typeface="League Spartan"/>
                  <a:ea typeface="League Spartan"/>
                  <a:cs typeface="League Spartan"/>
                  <a:sym typeface="League Spartan"/>
                </a:rPr>
                <a:t>APPROXIMATION</a:t>
              </a:r>
            </a:p>
            <a:p>
              <a:pPr algn="ctr">
                <a:lnSpc>
                  <a:spcPts val="5280"/>
                </a:lnSpc>
              </a:pPr>
              <a:r>
                <a:rPr lang="en-US" sz="4800" b="true">
                  <a:solidFill>
                    <a:srgbClr val="F5F5EF"/>
                  </a:solidFill>
                  <a:latin typeface="League Spartan"/>
                  <a:ea typeface="League Spartan"/>
                  <a:cs typeface="League Spartan"/>
                  <a:sym typeface="League Spartan"/>
                </a:rPr>
                <a:t>       &amp; MULTILEVEL</a:t>
              </a:r>
            </a:p>
            <a:p>
              <a:pPr algn="r">
                <a:lnSpc>
                  <a:spcPts val="5280"/>
                </a:lnSpc>
              </a:pPr>
              <a:r>
                <a:rPr lang="en-US" sz="4800" b="true">
                  <a:solidFill>
                    <a:srgbClr val="F5F5EF"/>
                  </a:solidFill>
                  <a:latin typeface="League Spartan"/>
                  <a:ea typeface="League Spartan"/>
                  <a:cs typeface="League Spartan"/>
                  <a:sym typeface="League Spartan"/>
                </a:rPr>
                <a:t>ALGORITHMS</a:t>
              </a:r>
            </a:p>
          </p:txBody>
        </p:sp>
        <p:sp>
          <p:nvSpPr>
            <p:cNvPr name="TextBox 10" id="10"/>
            <p:cNvSpPr txBox="true"/>
            <p:nvPr/>
          </p:nvSpPr>
          <p:spPr>
            <a:xfrm rot="0">
              <a:off x="0" y="3052966"/>
              <a:ext cx="8215650" cy="947844"/>
            </a:xfrm>
            <a:prstGeom prst="rect">
              <a:avLst/>
            </a:prstGeom>
          </p:spPr>
          <p:txBody>
            <a:bodyPr anchor="t" rtlCol="false" tIns="0" lIns="0" bIns="0" rIns="0">
              <a:spAutoFit/>
            </a:bodyPr>
            <a:lstStyle/>
            <a:p>
              <a:pPr algn="l">
                <a:lnSpc>
                  <a:spcPts val="5719"/>
                </a:lnSpc>
              </a:pPr>
              <a:r>
                <a:rPr lang="en-US" sz="4399" b="true">
                  <a:solidFill>
                    <a:srgbClr val="FFDE59"/>
                  </a:solidFill>
                  <a:latin typeface="Glacial Indifference Bold"/>
                  <a:ea typeface="Glacial Indifference Bold"/>
                  <a:cs typeface="Glacial Indifference Bold"/>
                  <a:sym typeface="Glacial Indifference Bold"/>
                </a:rPr>
                <a:t>1905109</a:t>
              </a:r>
            </a:p>
          </p:txBody>
        </p:sp>
      </p:grpSp>
      <p:sp>
        <p:nvSpPr>
          <p:cNvPr name="TextBox 11" id="11"/>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5F5EF"/>
                </a:solidFill>
                <a:latin typeface="Glacial Indifference Bold"/>
                <a:ea typeface="Glacial Indifference Bold"/>
                <a:cs typeface="Glacial Indifference Bold"/>
                <a:sym typeface="Glacial Indifference Bold"/>
              </a:rPr>
              <a:t>CSE 462</a:t>
            </a:r>
          </a:p>
        </p:txBody>
      </p:sp>
      <p:sp>
        <p:nvSpPr>
          <p:cNvPr name="TextBox 12" id="12"/>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3" id="13"/>
          <p:cNvSpPr txBox="true"/>
          <p:nvPr/>
        </p:nvSpPr>
        <p:spPr>
          <a:xfrm rot="0">
            <a:off x="259171" y="1863575"/>
            <a:ext cx="2868210" cy="1458415"/>
          </a:xfrm>
          <a:prstGeom prst="rect">
            <a:avLst/>
          </a:prstGeom>
        </p:spPr>
        <p:txBody>
          <a:bodyPr anchor="t" rtlCol="false" tIns="0" lIns="0" bIns="0" rIns="0">
            <a:spAutoFit/>
          </a:bodyPr>
          <a:lstStyle/>
          <a:p>
            <a:pPr algn="ctr">
              <a:lnSpc>
                <a:spcPts val="10917"/>
              </a:lnSpc>
            </a:pPr>
            <a:r>
              <a:rPr lang="en-US" sz="10917">
                <a:solidFill>
                  <a:srgbClr val="F5F5EF"/>
                </a:solidFill>
                <a:latin typeface="Nickainley"/>
                <a:ea typeface="Nickainley"/>
                <a:cs typeface="Nickainley"/>
                <a:sym typeface="Nickainley"/>
              </a:rPr>
              <a:t>03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6769147" y="-360345"/>
            <a:ext cx="11901603" cy="10990371"/>
          </a:xfrm>
          <a:prstGeom prst="rect">
            <a:avLst/>
          </a:prstGeom>
          <a:solidFill>
            <a:srgbClr val="F46E16"/>
          </a:solidFill>
        </p:spPr>
      </p:sp>
      <p:grpSp>
        <p:nvGrpSpPr>
          <p:cNvPr name="Group 3" id="3"/>
          <p:cNvGrpSpPr/>
          <p:nvPr/>
        </p:nvGrpSpPr>
        <p:grpSpPr>
          <a:xfrm rot="0">
            <a:off x="-57150" y="-1058027"/>
            <a:ext cx="6892972" cy="13766894"/>
            <a:chOff x="0" y="0"/>
            <a:chExt cx="9190629" cy="18355858"/>
          </a:xfrm>
        </p:grpSpPr>
        <p:sp>
          <p:nvSpPr>
            <p:cNvPr name="Freeform 4" id="4"/>
            <p:cNvSpPr/>
            <p:nvPr/>
          </p:nvSpPr>
          <p:spPr>
            <a:xfrm flipH="false" flipV="false" rot="0">
              <a:off x="0" y="0"/>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9165229"/>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6" id="6"/>
          <p:cNvGrpSpPr>
            <a:grpSpLocks noChangeAspect="true"/>
          </p:cNvGrpSpPr>
          <p:nvPr/>
        </p:nvGrpSpPr>
        <p:grpSpPr>
          <a:xfrm rot="0">
            <a:off x="-1438417" y="8114769"/>
            <a:ext cx="3621038" cy="362103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8" id="8"/>
          <p:cNvGrpSpPr/>
          <p:nvPr/>
        </p:nvGrpSpPr>
        <p:grpSpPr>
          <a:xfrm rot="0">
            <a:off x="8445431" y="1447846"/>
            <a:ext cx="8549035" cy="1597135"/>
            <a:chOff x="0" y="0"/>
            <a:chExt cx="11398714" cy="2129513"/>
          </a:xfrm>
        </p:grpSpPr>
        <p:sp>
          <p:nvSpPr>
            <p:cNvPr name="TextBox 9" id="9"/>
            <p:cNvSpPr txBox="true"/>
            <p:nvPr/>
          </p:nvSpPr>
          <p:spPr>
            <a:xfrm rot="0">
              <a:off x="0" y="739921"/>
              <a:ext cx="11398714" cy="1389592"/>
            </a:xfrm>
            <a:prstGeom prst="rect">
              <a:avLst/>
            </a:prstGeom>
          </p:spPr>
          <p:txBody>
            <a:bodyPr anchor="t" rtlCol="false" tIns="0" lIns="0" bIns="0" rIns="0">
              <a:spAutoFit/>
            </a:bodyPr>
            <a:lstStyle/>
            <a:p>
              <a:pPr algn="ctr">
                <a:lnSpc>
                  <a:spcPts val="2799"/>
                </a:lnSpc>
              </a:pPr>
              <a:r>
                <a:rPr lang="en-US" sz="1999" spc="39">
                  <a:solidFill>
                    <a:srgbClr val="F5F5EF"/>
                  </a:solidFill>
                  <a:latin typeface="Glacial Indifference"/>
                  <a:ea typeface="Glacial Indifference"/>
                  <a:cs typeface="Glacial Indifference"/>
                  <a:sym typeface="Glacial Indifference"/>
                </a:rPr>
                <a:t>One of the most popular approximation algorithms for Graph Partitioning </a:t>
              </a:r>
            </a:p>
            <a:p>
              <a:pPr algn="ctr">
                <a:lnSpc>
                  <a:spcPts val="2799"/>
                </a:lnSpc>
              </a:pPr>
            </a:p>
            <a:p>
              <a:pPr algn="ctr">
                <a:lnSpc>
                  <a:spcPts val="2799"/>
                </a:lnSpc>
              </a:pPr>
              <a:r>
                <a:rPr lang="en-US" sz="1999" spc="39">
                  <a:solidFill>
                    <a:srgbClr val="F5F5EF"/>
                  </a:solidFill>
                  <a:latin typeface="Glacial Indifference"/>
                  <a:ea typeface="Glacial Indifference"/>
                  <a:cs typeface="Glacial Indifference"/>
                  <a:sym typeface="Glacial Indifference"/>
                </a:rPr>
                <a:t>Based on Fiedler Vector</a:t>
              </a:r>
            </a:p>
          </p:txBody>
        </p:sp>
        <p:sp>
          <p:nvSpPr>
            <p:cNvPr name="TextBox 10" id="10"/>
            <p:cNvSpPr txBox="true"/>
            <p:nvPr/>
          </p:nvSpPr>
          <p:spPr>
            <a:xfrm rot="0">
              <a:off x="0" y="47625"/>
              <a:ext cx="11398714" cy="534035"/>
            </a:xfrm>
            <a:prstGeom prst="rect">
              <a:avLst/>
            </a:prstGeom>
          </p:spPr>
          <p:txBody>
            <a:bodyPr anchor="t" rtlCol="false" tIns="0" lIns="0" bIns="0" rIns="0">
              <a:spAutoFit/>
            </a:bodyPr>
            <a:lstStyle/>
            <a:p>
              <a:pPr algn="ctr">
                <a:lnSpc>
                  <a:spcPts val="2924"/>
                </a:lnSpc>
              </a:pPr>
            </a:p>
          </p:txBody>
        </p:sp>
      </p:grpSp>
      <p:sp>
        <p:nvSpPr>
          <p:cNvPr name="TextBox 11" id="11"/>
          <p:cNvSpPr txBox="true"/>
          <p:nvPr/>
        </p:nvSpPr>
        <p:spPr>
          <a:xfrm rot="0">
            <a:off x="372102" y="360245"/>
            <a:ext cx="4216412" cy="280670"/>
          </a:xfrm>
          <a:prstGeom prst="rect">
            <a:avLst/>
          </a:prstGeom>
        </p:spPr>
        <p:txBody>
          <a:bodyPr anchor="t" rtlCol="false" tIns="0" lIns="0" bIns="0" rIns="0">
            <a:spAutoFit/>
          </a:bodyPr>
          <a:lstStyle/>
          <a:p>
            <a:pPr algn="l">
              <a:lnSpc>
                <a:spcPts val="2379"/>
              </a:lnSpc>
            </a:pPr>
            <a:r>
              <a:rPr lang="en-US" b="true" sz="1699" spc="254">
                <a:solidFill>
                  <a:srgbClr val="202020"/>
                </a:solidFill>
                <a:latin typeface="Glacial Indifference Bold"/>
                <a:ea typeface="Glacial Indifference Bold"/>
                <a:cs typeface="Glacial Indifference Bold"/>
                <a:sym typeface="Glacial Indifference Bold"/>
              </a:rPr>
              <a:t>APPROXIMATION ALGORITHM</a:t>
            </a:r>
          </a:p>
        </p:txBody>
      </p:sp>
      <p:grpSp>
        <p:nvGrpSpPr>
          <p:cNvPr name="Group 12" id="12"/>
          <p:cNvGrpSpPr/>
          <p:nvPr/>
        </p:nvGrpSpPr>
        <p:grpSpPr>
          <a:xfrm rot="0">
            <a:off x="2163272" y="4713324"/>
            <a:ext cx="2452128" cy="2525247"/>
            <a:chOff x="0" y="0"/>
            <a:chExt cx="3269504" cy="3366996"/>
          </a:xfrm>
        </p:grpSpPr>
        <p:grpSp>
          <p:nvGrpSpPr>
            <p:cNvPr name="Group 13" id="13"/>
            <p:cNvGrpSpPr/>
            <p:nvPr/>
          </p:nvGrpSpPr>
          <p:grpSpPr>
            <a:xfrm rot="0">
              <a:off x="3671" y="0"/>
              <a:ext cx="817835" cy="81783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16" id="16"/>
            <p:cNvGrpSpPr/>
            <p:nvPr/>
          </p:nvGrpSpPr>
          <p:grpSpPr>
            <a:xfrm rot="0">
              <a:off x="1226752" y="0"/>
              <a:ext cx="817835" cy="81783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19" id="19"/>
            <p:cNvGrpSpPr/>
            <p:nvPr/>
          </p:nvGrpSpPr>
          <p:grpSpPr>
            <a:xfrm rot="0">
              <a:off x="1226752" y="1273359"/>
              <a:ext cx="817835" cy="81783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22" id="22"/>
            <p:cNvGrpSpPr/>
            <p:nvPr/>
          </p:nvGrpSpPr>
          <p:grpSpPr>
            <a:xfrm rot="0">
              <a:off x="1226703" y="2542884"/>
              <a:ext cx="817835" cy="81783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25" id="25"/>
            <p:cNvGrpSpPr/>
            <p:nvPr/>
          </p:nvGrpSpPr>
          <p:grpSpPr>
            <a:xfrm rot="0">
              <a:off x="2451669" y="1273359"/>
              <a:ext cx="817835" cy="81783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28" id="28"/>
            <p:cNvGrpSpPr/>
            <p:nvPr/>
          </p:nvGrpSpPr>
          <p:grpSpPr>
            <a:xfrm rot="0">
              <a:off x="3671" y="2549161"/>
              <a:ext cx="817835" cy="81783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31" id="31"/>
            <p:cNvGrpSpPr/>
            <p:nvPr/>
          </p:nvGrpSpPr>
          <p:grpSpPr>
            <a:xfrm rot="0">
              <a:off x="0" y="1273359"/>
              <a:ext cx="817835" cy="81783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34" id="34"/>
            <p:cNvGrpSpPr/>
            <p:nvPr/>
          </p:nvGrpSpPr>
          <p:grpSpPr>
            <a:xfrm rot="0">
              <a:off x="2451669" y="0"/>
              <a:ext cx="817835" cy="81783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9</a:t>
                </a:r>
              </a:p>
            </p:txBody>
          </p:sp>
        </p:grpSp>
        <p:grpSp>
          <p:nvGrpSpPr>
            <p:cNvPr name="Group 37" id="37"/>
            <p:cNvGrpSpPr/>
            <p:nvPr/>
          </p:nvGrpSpPr>
          <p:grpSpPr>
            <a:xfrm rot="0">
              <a:off x="2451669" y="2546718"/>
              <a:ext cx="817835" cy="81783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9" id="3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40" id="40"/>
            <p:cNvSpPr/>
            <p:nvPr/>
          </p:nvSpPr>
          <p:spPr>
            <a:xfrm>
              <a:off x="821506" y="408917"/>
              <a:ext cx="405246" cy="0"/>
            </a:xfrm>
            <a:prstGeom prst="line">
              <a:avLst/>
            </a:prstGeom>
            <a:ln cap="flat" w="63500">
              <a:solidFill>
                <a:srgbClr val="000000"/>
              </a:solidFill>
              <a:prstDash val="solid"/>
              <a:headEnd type="none" len="sm" w="sm"/>
              <a:tailEnd type="none" len="sm" w="sm"/>
            </a:ln>
          </p:spPr>
        </p:sp>
        <p:sp>
          <p:nvSpPr>
            <p:cNvPr name="AutoShape 41" id="41"/>
            <p:cNvSpPr/>
            <p:nvPr/>
          </p:nvSpPr>
          <p:spPr>
            <a:xfrm>
              <a:off x="2044587" y="408917"/>
              <a:ext cx="407082" cy="0"/>
            </a:xfrm>
            <a:prstGeom prst="line">
              <a:avLst/>
            </a:prstGeom>
            <a:ln cap="flat" w="63500">
              <a:solidFill>
                <a:srgbClr val="000000"/>
              </a:solidFill>
              <a:prstDash val="solid"/>
              <a:headEnd type="none" len="sm" w="sm"/>
              <a:tailEnd type="none" len="sm" w="sm"/>
            </a:ln>
          </p:spPr>
        </p:sp>
        <p:sp>
          <p:nvSpPr>
            <p:cNvPr name="AutoShape 42" id="42"/>
            <p:cNvSpPr/>
            <p:nvPr/>
          </p:nvSpPr>
          <p:spPr>
            <a:xfrm>
              <a:off x="821506" y="1682277"/>
              <a:ext cx="407082" cy="0"/>
            </a:xfrm>
            <a:prstGeom prst="line">
              <a:avLst/>
            </a:prstGeom>
            <a:ln cap="flat" w="63500">
              <a:solidFill>
                <a:srgbClr val="000000"/>
              </a:solidFill>
              <a:prstDash val="solid"/>
              <a:headEnd type="none" len="sm" w="sm"/>
              <a:tailEnd type="none" len="sm" w="sm"/>
            </a:ln>
          </p:spPr>
        </p:sp>
        <p:sp>
          <p:nvSpPr>
            <p:cNvPr name="AutoShape 43" id="43"/>
            <p:cNvSpPr/>
            <p:nvPr/>
          </p:nvSpPr>
          <p:spPr>
            <a:xfrm>
              <a:off x="2044587" y="1716200"/>
              <a:ext cx="407082" cy="0"/>
            </a:xfrm>
            <a:prstGeom prst="line">
              <a:avLst/>
            </a:prstGeom>
            <a:ln cap="flat" w="63500">
              <a:solidFill>
                <a:srgbClr val="000000"/>
              </a:solidFill>
              <a:prstDash val="solid"/>
              <a:headEnd type="none" len="sm" w="sm"/>
              <a:tailEnd type="none" len="sm" w="sm"/>
            </a:ln>
          </p:spPr>
        </p:sp>
        <p:sp>
          <p:nvSpPr>
            <p:cNvPr name="AutoShape 44" id="44"/>
            <p:cNvSpPr/>
            <p:nvPr/>
          </p:nvSpPr>
          <p:spPr>
            <a:xfrm>
              <a:off x="821506" y="2955636"/>
              <a:ext cx="407082" cy="0"/>
            </a:xfrm>
            <a:prstGeom prst="line">
              <a:avLst/>
            </a:prstGeom>
            <a:ln cap="flat" w="63500">
              <a:solidFill>
                <a:srgbClr val="000000"/>
              </a:solidFill>
              <a:prstDash val="solid"/>
              <a:headEnd type="none" len="sm" w="sm"/>
              <a:tailEnd type="none" len="sm" w="sm"/>
            </a:ln>
          </p:spPr>
        </p:sp>
        <p:sp>
          <p:nvSpPr>
            <p:cNvPr name="AutoShape 45" id="45"/>
            <p:cNvSpPr/>
            <p:nvPr/>
          </p:nvSpPr>
          <p:spPr>
            <a:xfrm>
              <a:off x="2044538" y="2951802"/>
              <a:ext cx="407131" cy="3834"/>
            </a:xfrm>
            <a:prstGeom prst="line">
              <a:avLst/>
            </a:prstGeom>
            <a:ln cap="flat" w="50800">
              <a:solidFill>
                <a:srgbClr val="000000"/>
              </a:solidFill>
              <a:prstDash val="solid"/>
              <a:headEnd type="none" len="sm" w="sm"/>
              <a:tailEnd type="none" len="sm" w="sm"/>
            </a:ln>
          </p:spPr>
        </p:sp>
        <p:sp>
          <p:nvSpPr>
            <p:cNvPr name="AutoShape 46" id="46"/>
            <p:cNvSpPr/>
            <p:nvPr/>
          </p:nvSpPr>
          <p:spPr>
            <a:xfrm flipV="true">
              <a:off x="410654" y="817835"/>
              <a:ext cx="1935" cy="455528"/>
            </a:xfrm>
            <a:prstGeom prst="line">
              <a:avLst/>
            </a:prstGeom>
            <a:ln cap="flat" w="63500">
              <a:solidFill>
                <a:srgbClr val="000000"/>
              </a:solidFill>
              <a:prstDash val="solid"/>
              <a:headEnd type="none" len="sm" w="sm"/>
              <a:tailEnd type="none" len="sm" w="sm"/>
            </a:ln>
          </p:spPr>
        </p:sp>
        <p:sp>
          <p:nvSpPr>
            <p:cNvPr name="AutoShape 47" id="47"/>
            <p:cNvSpPr/>
            <p:nvPr/>
          </p:nvSpPr>
          <p:spPr>
            <a:xfrm flipH="true" flipV="true">
              <a:off x="412490" y="2091050"/>
              <a:ext cx="52" cy="458111"/>
            </a:xfrm>
            <a:prstGeom prst="line">
              <a:avLst/>
            </a:prstGeom>
            <a:ln cap="flat" w="63500">
              <a:solidFill>
                <a:srgbClr val="000000"/>
              </a:solidFill>
              <a:prstDash val="solid"/>
              <a:headEnd type="none" len="sm" w="sm"/>
              <a:tailEnd type="none" len="sm" w="sm"/>
            </a:ln>
          </p:spPr>
        </p:sp>
        <p:sp>
          <p:nvSpPr>
            <p:cNvPr name="AutoShape 48" id="48"/>
            <p:cNvSpPr/>
            <p:nvPr/>
          </p:nvSpPr>
          <p:spPr>
            <a:xfrm flipH="true" flipV="true">
              <a:off x="1635620" y="815244"/>
              <a:ext cx="26" cy="458115"/>
            </a:xfrm>
            <a:prstGeom prst="line">
              <a:avLst/>
            </a:prstGeom>
            <a:ln cap="flat" w="63500">
              <a:solidFill>
                <a:srgbClr val="000000"/>
              </a:solidFill>
              <a:prstDash val="solid"/>
              <a:headEnd type="none" len="sm" w="sm"/>
              <a:tailEnd type="none" len="sm" w="sm"/>
            </a:ln>
          </p:spPr>
        </p:sp>
        <p:sp>
          <p:nvSpPr>
            <p:cNvPr name="AutoShape 49" id="49"/>
            <p:cNvSpPr/>
            <p:nvPr/>
          </p:nvSpPr>
          <p:spPr>
            <a:xfrm flipH="true" flipV="true">
              <a:off x="1635620" y="2082327"/>
              <a:ext cx="0" cy="460558"/>
            </a:xfrm>
            <a:prstGeom prst="line">
              <a:avLst/>
            </a:prstGeom>
            <a:ln cap="flat" w="63500">
              <a:solidFill>
                <a:srgbClr val="000000"/>
              </a:solidFill>
              <a:prstDash val="solid"/>
              <a:headEnd type="none" len="sm" w="sm"/>
              <a:tailEnd type="none" len="sm" w="sm"/>
            </a:ln>
          </p:spPr>
        </p:sp>
        <p:sp>
          <p:nvSpPr>
            <p:cNvPr name="AutoShape 50" id="50"/>
            <p:cNvSpPr/>
            <p:nvPr/>
          </p:nvSpPr>
          <p:spPr>
            <a:xfrm flipV="true">
              <a:off x="2860586" y="817835"/>
              <a:ext cx="0" cy="455524"/>
            </a:xfrm>
            <a:prstGeom prst="line">
              <a:avLst/>
            </a:prstGeom>
            <a:ln cap="flat" w="50800">
              <a:solidFill>
                <a:srgbClr val="000000"/>
              </a:solidFill>
              <a:prstDash val="solid"/>
              <a:headEnd type="none" len="sm" w="sm"/>
              <a:tailEnd type="none" len="sm" w="sm"/>
            </a:ln>
          </p:spPr>
        </p:sp>
        <p:sp>
          <p:nvSpPr>
            <p:cNvPr name="AutoShape 51" id="51"/>
            <p:cNvSpPr/>
            <p:nvPr/>
          </p:nvSpPr>
          <p:spPr>
            <a:xfrm flipH="true" flipV="true">
              <a:off x="2858701" y="2088603"/>
              <a:ext cx="996" cy="458116"/>
            </a:xfrm>
            <a:prstGeom prst="line">
              <a:avLst/>
            </a:prstGeom>
            <a:ln cap="flat" w="63500">
              <a:solidFill>
                <a:srgbClr val="000000"/>
              </a:solidFill>
              <a:prstDash val="solid"/>
              <a:headEnd type="none" len="sm" w="sm"/>
              <a:tailEnd type="none" len="sm" w="sm"/>
            </a:ln>
          </p:spPr>
        </p:sp>
      </p:grpSp>
      <p:sp>
        <p:nvSpPr>
          <p:cNvPr name="TextBox 52" id="52"/>
          <p:cNvSpPr txBox="true"/>
          <p:nvPr/>
        </p:nvSpPr>
        <p:spPr>
          <a:xfrm rot="0">
            <a:off x="1214241" y="2788638"/>
            <a:ext cx="4350190" cy="1048386"/>
          </a:xfrm>
          <a:prstGeom prst="rect">
            <a:avLst/>
          </a:prstGeom>
        </p:spPr>
        <p:txBody>
          <a:bodyPr anchor="t" rtlCol="false" tIns="0" lIns="0" bIns="0" rIns="0">
            <a:spAutoFit/>
          </a:bodyPr>
          <a:lstStyle/>
          <a:p>
            <a:pPr algn="ctr">
              <a:lnSpc>
                <a:spcPts val="4180"/>
              </a:lnSpc>
            </a:pPr>
            <a:r>
              <a:rPr lang="en-US" sz="3800" b="true">
                <a:solidFill>
                  <a:srgbClr val="202020"/>
                </a:solidFill>
                <a:latin typeface="League Spartan"/>
                <a:ea typeface="League Spartan"/>
                <a:cs typeface="League Spartan"/>
                <a:sym typeface="League Spartan"/>
              </a:rPr>
              <a:t>Spectral</a:t>
            </a:r>
          </a:p>
          <a:p>
            <a:pPr algn="ctr">
              <a:lnSpc>
                <a:spcPts val="4180"/>
              </a:lnSpc>
            </a:pPr>
            <a:r>
              <a:rPr lang="en-US" sz="3800" b="true">
                <a:solidFill>
                  <a:srgbClr val="202020"/>
                </a:solidFill>
                <a:latin typeface="League Spartan"/>
                <a:ea typeface="League Spartan"/>
                <a:cs typeface="League Spartan"/>
                <a:sym typeface="League Spartan"/>
              </a:rPr>
              <a:t>Partitioning</a:t>
            </a:r>
          </a:p>
        </p:txBody>
      </p:sp>
      <p:grpSp>
        <p:nvGrpSpPr>
          <p:cNvPr name="Group 53" id="53"/>
          <p:cNvGrpSpPr/>
          <p:nvPr/>
        </p:nvGrpSpPr>
        <p:grpSpPr>
          <a:xfrm rot="0">
            <a:off x="8445431" y="4836496"/>
            <a:ext cx="8549035" cy="1518395"/>
            <a:chOff x="0" y="0"/>
            <a:chExt cx="11398714" cy="2024527"/>
          </a:xfrm>
        </p:grpSpPr>
        <p:sp>
          <p:nvSpPr>
            <p:cNvPr name="TextBox 54" id="54"/>
            <p:cNvSpPr txBox="true"/>
            <p:nvPr/>
          </p:nvSpPr>
          <p:spPr>
            <a:xfrm rot="0">
              <a:off x="0" y="717273"/>
              <a:ext cx="11398714" cy="1307253"/>
            </a:xfrm>
            <a:prstGeom prst="rect">
              <a:avLst/>
            </a:prstGeom>
          </p:spPr>
          <p:txBody>
            <a:bodyPr anchor="t" rtlCol="false" tIns="0" lIns="0" bIns="0" rIns="0">
              <a:spAutoFit/>
            </a:bodyPr>
            <a:lstStyle/>
            <a:p>
              <a:pPr algn="l">
                <a:lnSpc>
                  <a:spcPts val="2659"/>
                </a:lnSpc>
              </a:pPr>
              <a:r>
                <a:rPr lang="en-US" sz="1899" spc="37">
                  <a:solidFill>
                    <a:srgbClr val="F5F5EF"/>
                  </a:solidFill>
                  <a:latin typeface="Glacial Indifference"/>
                  <a:ea typeface="Glacial Indifference"/>
                  <a:cs typeface="Glacial Indifference"/>
                  <a:sym typeface="Glacial Indifference"/>
                </a:rPr>
                <a:t>The second smallest eigenvalue       of the Laplacian matrix is called the algebraic connectivity of a graph, and its corresponding eigenvector         is known as the Fiedler vector.</a:t>
              </a:r>
            </a:p>
          </p:txBody>
        </p:sp>
        <p:sp>
          <p:nvSpPr>
            <p:cNvPr name="TextBox 55" id="55"/>
            <p:cNvSpPr txBox="true"/>
            <p:nvPr/>
          </p:nvSpPr>
          <p:spPr>
            <a:xfrm rot="0">
              <a:off x="0" y="38100"/>
              <a:ext cx="11398714" cy="511387"/>
            </a:xfrm>
            <a:prstGeom prst="rect">
              <a:avLst/>
            </a:prstGeom>
          </p:spPr>
          <p:txBody>
            <a:bodyPr anchor="t" rtlCol="false" tIns="0" lIns="0" bIns="0" rIns="0">
              <a:spAutoFit/>
            </a:bodyPr>
            <a:lstStyle/>
            <a:p>
              <a:pPr algn="l">
                <a:lnSpc>
                  <a:spcPts val="2724"/>
                </a:lnSpc>
              </a:pPr>
              <a:r>
                <a:rPr lang="en-US" b="true" sz="2724">
                  <a:solidFill>
                    <a:srgbClr val="F5F5EF"/>
                  </a:solidFill>
                  <a:latin typeface="Glacial Indifference Bold"/>
                  <a:ea typeface="Glacial Indifference Bold"/>
                  <a:cs typeface="Glacial Indifference Bold"/>
                  <a:sym typeface="Glacial Indifference Bold"/>
                </a:rPr>
                <a:t>Fiedler Vector</a:t>
              </a:r>
            </a:p>
          </p:txBody>
        </p:sp>
      </p:grpSp>
      <p:grpSp>
        <p:nvGrpSpPr>
          <p:cNvPr name="Group 56" id="56"/>
          <p:cNvGrpSpPr/>
          <p:nvPr/>
        </p:nvGrpSpPr>
        <p:grpSpPr>
          <a:xfrm rot="0">
            <a:off x="11907113" y="5353073"/>
            <a:ext cx="401813" cy="330905"/>
            <a:chOff x="0" y="0"/>
            <a:chExt cx="535750" cy="441206"/>
          </a:xfrm>
        </p:grpSpPr>
        <p:sp>
          <p:nvSpPr>
            <p:cNvPr name="Freeform 57" id="57"/>
            <p:cNvSpPr/>
            <p:nvPr/>
          </p:nvSpPr>
          <p:spPr>
            <a:xfrm flipH="false" flipV="false" rot="0">
              <a:off x="0" y="0"/>
              <a:ext cx="535750" cy="441206"/>
            </a:xfrm>
            <a:custGeom>
              <a:avLst/>
              <a:gdLst/>
              <a:ahLst/>
              <a:cxnLst/>
              <a:rect r="r" b="b" t="t" l="l"/>
              <a:pathLst>
                <a:path h="441206" w="535750">
                  <a:moveTo>
                    <a:pt x="0" y="0"/>
                  </a:moveTo>
                  <a:lnTo>
                    <a:pt x="535750" y="0"/>
                  </a:lnTo>
                  <a:lnTo>
                    <a:pt x="535750" y="441206"/>
                  </a:lnTo>
                  <a:lnTo>
                    <a:pt x="0" y="4412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8" id="58"/>
          <p:cNvGrpSpPr/>
          <p:nvPr/>
        </p:nvGrpSpPr>
        <p:grpSpPr>
          <a:xfrm rot="0">
            <a:off x="15962981" y="5731603"/>
            <a:ext cx="496357" cy="330905"/>
            <a:chOff x="0" y="0"/>
            <a:chExt cx="661809" cy="441206"/>
          </a:xfrm>
        </p:grpSpPr>
        <p:sp>
          <p:nvSpPr>
            <p:cNvPr name="Freeform 59" id="59"/>
            <p:cNvSpPr/>
            <p:nvPr/>
          </p:nvSpPr>
          <p:spPr>
            <a:xfrm flipH="false" flipV="false" rot="0">
              <a:off x="0" y="0"/>
              <a:ext cx="661809" cy="441206"/>
            </a:xfrm>
            <a:custGeom>
              <a:avLst/>
              <a:gdLst/>
              <a:ahLst/>
              <a:cxnLst/>
              <a:rect r="r" b="b" t="t" l="l"/>
              <a:pathLst>
                <a:path h="441206" w="661809">
                  <a:moveTo>
                    <a:pt x="0" y="0"/>
                  </a:moveTo>
                  <a:lnTo>
                    <a:pt x="661809" y="0"/>
                  </a:lnTo>
                  <a:lnTo>
                    <a:pt x="661809" y="441206"/>
                  </a:lnTo>
                  <a:lnTo>
                    <a:pt x="0" y="4412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6769147" y="-360345"/>
            <a:ext cx="11901603" cy="10990371"/>
          </a:xfrm>
          <a:prstGeom prst="rect">
            <a:avLst/>
          </a:prstGeom>
          <a:solidFill>
            <a:srgbClr val="F46E16"/>
          </a:solidFill>
        </p:spPr>
      </p:sp>
      <p:grpSp>
        <p:nvGrpSpPr>
          <p:cNvPr name="Group 3" id="3"/>
          <p:cNvGrpSpPr/>
          <p:nvPr/>
        </p:nvGrpSpPr>
        <p:grpSpPr>
          <a:xfrm rot="0">
            <a:off x="-57150" y="-1058027"/>
            <a:ext cx="6892972" cy="13766894"/>
            <a:chOff x="0" y="0"/>
            <a:chExt cx="9190629" cy="18355858"/>
          </a:xfrm>
        </p:grpSpPr>
        <p:sp>
          <p:nvSpPr>
            <p:cNvPr name="Freeform 4" id="4"/>
            <p:cNvSpPr/>
            <p:nvPr/>
          </p:nvSpPr>
          <p:spPr>
            <a:xfrm flipH="false" flipV="false" rot="0">
              <a:off x="0" y="0"/>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9165229"/>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6" id="6"/>
          <p:cNvGrpSpPr>
            <a:grpSpLocks noChangeAspect="true"/>
          </p:cNvGrpSpPr>
          <p:nvPr/>
        </p:nvGrpSpPr>
        <p:grpSpPr>
          <a:xfrm rot="0">
            <a:off x="-1438417" y="8114769"/>
            <a:ext cx="3621038" cy="362103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8" id="8"/>
          <p:cNvGrpSpPr/>
          <p:nvPr/>
        </p:nvGrpSpPr>
        <p:grpSpPr>
          <a:xfrm rot="0">
            <a:off x="3342346" y="1793440"/>
            <a:ext cx="613376" cy="61337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11" id="11"/>
          <p:cNvGrpSpPr/>
          <p:nvPr/>
        </p:nvGrpSpPr>
        <p:grpSpPr>
          <a:xfrm rot="0">
            <a:off x="8331247" y="2949102"/>
            <a:ext cx="8549035" cy="3325605"/>
            <a:chOff x="0" y="0"/>
            <a:chExt cx="11398714" cy="4434140"/>
          </a:xfrm>
        </p:grpSpPr>
        <p:sp>
          <p:nvSpPr>
            <p:cNvPr name="TextBox 12" id="12"/>
            <p:cNvSpPr txBox="true"/>
            <p:nvPr/>
          </p:nvSpPr>
          <p:spPr>
            <a:xfrm rot="0">
              <a:off x="0" y="1164948"/>
              <a:ext cx="11398714" cy="3269192"/>
            </a:xfrm>
            <a:prstGeom prst="rect">
              <a:avLst/>
            </a:prstGeom>
          </p:spPr>
          <p:txBody>
            <a:bodyPr anchor="t" rtlCol="false" tIns="0" lIns="0" bIns="0" rIns="0">
              <a:spAutoFit/>
            </a:bodyPr>
            <a:lstStyle/>
            <a:p>
              <a:pPr algn="l">
                <a:lnSpc>
                  <a:spcPts val="2799"/>
                </a:lnSpc>
              </a:pPr>
              <a:r>
                <a:rPr lang="en-US" sz="1999" spc="39">
                  <a:solidFill>
                    <a:srgbClr val="F5F5EF"/>
                  </a:solidFill>
                  <a:latin typeface="Glacial Indifference"/>
                  <a:ea typeface="Glacial Indifference"/>
                  <a:cs typeface="Glacial Indifference"/>
                  <a:sym typeface="Glacial Indifference"/>
                </a:rPr>
                <a:t>The Laplacian matrix L(G) of a graph G = (V, E) is a |V| x |V| symmetric matrix with one row and one column for each vertex and the entries of the matrix is defined as follows:</a:t>
              </a:r>
            </a:p>
            <a:p>
              <a:pPr algn="l">
                <a:lnSpc>
                  <a:spcPts val="2799"/>
                </a:lnSpc>
              </a:pPr>
            </a:p>
            <a:p>
              <a:pPr algn="l" marL="431799" indent="-215899" lvl="1">
                <a:lnSpc>
                  <a:spcPts val="2799"/>
                </a:lnSpc>
                <a:buFont typeface="Arial"/>
                <a:buChar char="•"/>
              </a:pPr>
              <a:r>
                <a:rPr lang="en-US" sz="1999" spc="39">
                  <a:solidFill>
                    <a:srgbClr val="F5F5EF"/>
                  </a:solidFill>
                  <a:latin typeface="Glacial Indifference"/>
                  <a:ea typeface="Glacial Indifference"/>
                  <a:cs typeface="Glacial Indifference"/>
                  <a:sym typeface="Glacial Indifference"/>
                </a:rPr>
                <a:t>L(i, i) = degree of node i</a:t>
              </a:r>
            </a:p>
            <a:p>
              <a:pPr algn="l" marL="431799" indent="-215899" lvl="1">
                <a:lnSpc>
                  <a:spcPts val="2799"/>
                </a:lnSpc>
                <a:buFont typeface="Arial"/>
                <a:buChar char="•"/>
              </a:pPr>
              <a:r>
                <a:rPr lang="en-US" sz="1999" spc="39">
                  <a:solidFill>
                    <a:srgbClr val="F5F5EF"/>
                  </a:solidFill>
                  <a:latin typeface="Glacial Indifference"/>
                  <a:ea typeface="Glacial Indifference"/>
                  <a:cs typeface="Glacial Indifference"/>
                  <a:sym typeface="Glacial Indifference"/>
                </a:rPr>
                <a:t>L(i, j) = -1 if i ≠ j and there is an edge (i, j)</a:t>
              </a:r>
            </a:p>
            <a:p>
              <a:pPr algn="l" marL="431799" indent="-215899" lvl="1">
                <a:lnSpc>
                  <a:spcPts val="2799"/>
                </a:lnSpc>
                <a:buFont typeface="Arial"/>
                <a:buChar char="•"/>
              </a:pPr>
              <a:r>
                <a:rPr lang="en-US" sz="1999" spc="39">
                  <a:solidFill>
                    <a:srgbClr val="F5F5EF"/>
                  </a:solidFill>
                  <a:latin typeface="Glacial Indifference"/>
                  <a:ea typeface="Glacial Indifference"/>
                  <a:cs typeface="Glacial Indifference"/>
                  <a:sym typeface="Glacial Indifference"/>
                </a:rPr>
                <a:t>L(i, j) = 0, otherwise</a:t>
              </a:r>
            </a:p>
          </p:txBody>
        </p:sp>
        <p:sp>
          <p:nvSpPr>
            <p:cNvPr name="TextBox 13" id="13"/>
            <p:cNvSpPr txBox="true"/>
            <p:nvPr/>
          </p:nvSpPr>
          <p:spPr>
            <a:xfrm rot="0">
              <a:off x="0" y="38100"/>
              <a:ext cx="11398714" cy="968587"/>
            </a:xfrm>
            <a:prstGeom prst="rect">
              <a:avLst/>
            </a:prstGeom>
          </p:spPr>
          <p:txBody>
            <a:bodyPr anchor="t" rtlCol="false" tIns="0" lIns="0" bIns="0" rIns="0">
              <a:spAutoFit/>
            </a:bodyPr>
            <a:lstStyle/>
            <a:p>
              <a:pPr algn="l">
                <a:lnSpc>
                  <a:spcPts val="2724"/>
                </a:lnSpc>
              </a:pPr>
              <a:r>
                <a:rPr lang="en-US" sz="2724" b="true">
                  <a:solidFill>
                    <a:srgbClr val="F5F5EF"/>
                  </a:solidFill>
                  <a:latin typeface="Glacial Indifference Bold"/>
                  <a:ea typeface="Glacial Indifference Bold"/>
                  <a:cs typeface="Glacial Indifference Bold"/>
                  <a:sym typeface="Glacial Indifference Bold"/>
                </a:rPr>
                <a:t>Laplacian Matrix</a:t>
              </a:r>
            </a:p>
            <a:p>
              <a:pPr algn="l">
                <a:lnSpc>
                  <a:spcPts val="2724"/>
                </a:lnSpc>
              </a:pPr>
            </a:p>
          </p:txBody>
        </p:sp>
      </p:grpSp>
      <p:sp>
        <p:nvSpPr>
          <p:cNvPr name="TextBox 14" id="14"/>
          <p:cNvSpPr txBox="true"/>
          <p:nvPr/>
        </p:nvSpPr>
        <p:spPr>
          <a:xfrm rot="0">
            <a:off x="2182621" y="8928575"/>
            <a:ext cx="4350190" cy="927736"/>
          </a:xfrm>
          <a:prstGeom prst="rect">
            <a:avLst/>
          </a:prstGeom>
        </p:spPr>
        <p:txBody>
          <a:bodyPr anchor="t" rtlCol="false" tIns="0" lIns="0" bIns="0" rIns="0">
            <a:spAutoFit/>
          </a:bodyPr>
          <a:lstStyle/>
          <a:p>
            <a:pPr algn="r">
              <a:lnSpc>
                <a:spcPts val="3630"/>
              </a:lnSpc>
            </a:pPr>
            <a:r>
              <a:rPr lang="en-US" sz="3300" b="true">
                <a:solidFill>
                  <a:srgbClr val="202020"/>
                </a:solidFill>
                <a:latin typeface="League Spartan"/>
                <a:ea typeface="League Spartan"/>
                <a:cs typeface="League Spartan"/>
                <a:sym typeface="League Spartan"/>
              </a:rPr>
              <a:t>Spectral</a:t>
            </a:r>
          </a:p>
          <a:p>
            <a:pPr algn="r">
              <a:lnSpc>
                <a:spcPts val="3630"/>
              </a:lnSpc>
            </a:pPr>
            <a:r>
              <a:rPr lang="en-US" sz="3300" b="true">
                <a:solidFill>
                  <a:srgbClr val="202020"/>
                </a:solidFill>
                <a:latin typeface="League Spartan"/>
                <a:ea typeface="League Spartan"/>
                <a:cs typeface="League Spartan"/>
                <a:sym typeface="League Spartan"/>
              </a:rPr>
              <a:t>Partitioning</a:t>
            </a:r>
          </a:p>
        </p:txBody>
      </p:sp>
      <p:sp>
        <p:nvSpPr>
          <p:cNvPr name="TextBox 15" id="15"/>
          <p:cNvSpPr txBox="true"/>
          <p:nvPr/>
        </p:nvSpPr>
        <p:spPr>
          <a:xfrm rot="0">
            <a:off x="372102" y="360245"/>
            <a:ext cx="4216412" cy="280670"/>
          </a:xfrm>
          <a:prstGeom prst="rect">
            <a:avLst/>
          </a:prstGeom>
        </p:spPr>
        <p:txBody>
          <a:bodyPr anchor="t" rtlCol="false" tIns="0" lIns="0" bIns="0" rIns="0">
            <a:spAutoFit/>
          </a:bodyPr>
          <a:lstStyle/>
          <a:p>
            <a:pPr algn="l">
              <a:lnSpc>
                <a:spcPts val="2379"/>
              </a:lnSpc>
            </a:pPr>
            <a:r>
              <a:rPr lang="en-US" b="true" sz="1699" spc="254">
                <a:solidFill>
                  <a:srgbClr val="202020"/>
                </a:solidFill>
                <a:latin typeface="Glacial Indifference Bold"/>
                <a:ea typeface="Glacial Indifference Bold"/>
                <a:cs typeface="Glacial Indifference Bold"/>
                <a:sym typeface="Glacial Indifference Bold"/>
              </a:rPr>
              <a:t>APPROXIMATION ALGORITHM</a:t>
            </a:r>
          </a:p>
        </p:txBody>
      </p:sp>
      <p:grpSp>
        <p:nvGrpSpPr>
          <p:cNvPr name="Group 16" id="16"/>
          <p:cNvGrpSpPr/>
          <p:nvPr/>
        </p:nvGrpSpPr>
        <p:grpSpPr>
          <a:xfrm rot="0">
            <a:off x="4259656" y="1793440"/>
            <a:ext cx="613376" cy="61337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19" id="19"/>
          <p:cNvGrpSpPr/>
          <p:nvPr/>
        </p:nvGrpSpPr>
        <p:grpSpPr>
          <a:xfrm rot="0">
            <a:off x="4259656" y="2748459"/>
            <a:ext cx="613376" cy="61337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22" id="22"/>
          <p:cNvGrpSpPr/>
          <p:nvPr/>
        </p:nvGrpSpPr>
        <p:grpSpPr>
          <a:xfrm rot="0">
            <a:off x="4259619" y="3700603"/>
            <a:ext cx="613376" cy="61337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25" id="25"/>
          <p:cNvGrpSpPr/>
          <p:nvPr/>
        </p:nvGrpSpPr>
        <p:grpSpPr>
          <a:xfrm rot="0">
            <a:off x="5178344" y="2748459"/>
            <a:ext cx="613376" cy="61337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28" id="28"/>
          <p:cNvGrpSpPr/>
          <p:nvPr/>
        </p:nvGrpSpPr>
        <p:grpSpPr>
          <a:xfrm rot="0">
            <a:off x="3342346" y="3705310"/>
            <a:ext cx="613376" cy="61337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31" id="31"/>
          <p:cNvGrpSpPr/>
          <p:nvPr/>
        </p:nvGrpSpPr>
        <p:grpSpPr>
          <a:xfrm rot="0">
            <a:off x="3339592" y="2748459"/>
            <a:ext cx="613376" cy="61337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34" id="34"/>
          <p:cNvGrpSpPr/>
          <p:nvPr/>
        </p:nvGrpSpPr>
        <p:grpSpPr>
          <a:xfrm rot="0">
            <a:off x="5178344" y="1793440"/>
            <a:ext cx="613376" cy="61337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9</a:t>
              </a:r>
            </a:p>
          </p:txBody>
        </p:sp>
      </p:grpSp>
      <p:grpSp>
        <p:nvGrpSpPr>
          <p:cNvPr name="Group 37" id="37"/>
          <p:cNvGrpSpPr/>
          <p:nvPr/>
        </p:nvGrpSpPr>
        <p:grpSpPr>
          <a:xfrm rot="0">
            <a:off x="5178344" y="3703478"/>
            <a:ext cx="613376" cy="613376"/>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9" id="3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40" id="40"/>
          <p:cNvSpPr/>
          <p:nvPr/>
        </p:nvSpPr>
        <p:spPr>
          <a:xfrm>
            <a:off x="3955722" y="2100128"/>
            <a:ext cx="303934" cy="0"/>
          </a:xfrm>
          <a:prstGeom prst="line">
            <a:avLst/>
          </a:prstGeom>
          <a:ln cap="flat" w="47625">
            <a:solidFill>
              <a:srgbClr val="000000"/>
            </a:solidFill>
            <a:prstDash val="solid"/>
            <a:headEnd type="none" len="sm" w="sm"/>
            <a:tailEnd type="none" len="sm" w="sm"/>
          </a:ln>
        </p:spPr>
      </p:sp>
      <p:sp>
        <p:nvSpPr>
          <p:cNvPr name="AutoShape 41" id="41"/>
          <p:cNvSpPr/>
          <p:nvPr/>
        </p:nvSpPr>
        <p:spPr>
          <a:xfrm>
            <a:off x="4873033" y="2100128"/>
            <a:ext cx="305311" cy="0"/>
          </a:xfrm>
          <a:prstGeom prst="line">
            <a:avLst/>
          </a:prstGeom>
          <a:ln cap="flat" w="47625">
            <a:solidFill>
              <a:srgbClr val="000000"/>
            </a:solidFill>
            <a:prstDash val="solid"/>
            <a:headEnd type="none" len="sm" w="sm"/>
            <a:tailEnd type="none" len="sm" w="sm"/>
          </a:ln>
        </p:spPr>
      </p:sp>
      <p:sp>
        <p:nvSpPr>
          <p:cNvPr name="AutoShape 42" id="42"/>
          <p:cNvSpPr/>
          <p:nvPr/>
        </p:nvSpPr>
        <p:spPr>
          <a:xfrm>
            <a:off x="3955722" y="3055147"/>
            <a:ext cx="305311" cy="0"/>
          </a:xfrm>
          <a:prstGeom prst="line">
            <a:avLst/>
          </a:prstGeom>
          <a:ln cap="flat" w="47625">
            <a:solidFill>
              <a:srgbClr val="000000"/>
            </a:solidFill>
            <a:prstDash val="solid"/>
            <a:headEnd type="none" len="sm" w="sm"/>
            <a:tailEnd type="none" len="sm" w="sm"/>
          </a:ln>
        </p:spPr>
      </p:sp>
      <p:sp>
        <p:nvSpPr>
          <p:cNvPr name="AutoShape 43" id="43"/>
          <p:cNvSpPr/>
          <p:nvPr/>
        </p:nvSpPr>
        <p:spPr>
          <a:xfrm>
            <a:off x="4873033" y="3080590"/>
            <a:ext cx="305311" cy="0"/>
          </a:xfrm>
          <a:prstGeom prst="line">
            <a:avLst/>
          </a:prstGeom>
          <a:ln cap="flat" w="47625">
            <a:solidFill>
              <a:srgbClr val="000000"/>
            </a:solidFill>
            <a:prstDash val="solid"/>
            <a:headEnd type="none" len="sm" w="sm"/>
            <a:tailEnd type="none" len="sm" w="sm"/>
          </a:ln>
        </p:spPr>
      </p:sp>
      <p:sp>
        <p:nvSpPr>
          <p:cNvPr name="AutoShape 44" id="44"/>
          <p:cNvSpPr/>
          <p:nvPr/>
        </p:nvSpPr>
        <p:spPr>
          <a:xfrm>
            <a:off x="3955722" y="4010166"/>
            <a:ext cx="305311" cy="0"/>
          </a:xfrm>
          <a:prstGeom prst="line">
            <a:avLst/>
          </a:prstGeom>
          <a:ln cap="flat" w="47625">
            <a:solidFill>
              <a:srgbClr val="000000"/>
            </a:solidFill>
            <a:prstDash val="solid"/>
            <a:headEnd type="none" len="sm" w="sm"/>
            <a:tailEnd type="none" len="sm" w="sm"/>
          </a:ln>
        </p:spPr>
      </p:sp>
      <p:sp>
        <p:nvSpPr>
          <p:cNvPr name="AutoShape 45" id="45"/>
          <p:cNvSpPr/>
          <p:nvPr/>
        </p:nvSpPr>
        <p:spPr>
          <a:xfrm>
            <a:off x="4872996" y="4007291"/>
            <a:ext cx="305348" cy="2876"/>
          </a:xfrm>
          <a:prstGeom prst="line">
            <a:avLst/>
          </a:prstGeom>
          <a:ln cap="flat" w="38100">
            <a:solidFill>
              <a:srgbClr val="000000"/>
            </a:solidFill>
            <a:prstDash val="solid"/>
            <a:headEnd type="none" len="sm" w="sm"/>
            <a:tailEnd type="none" len="sm" w="sm"/>
          </a:ln>
        </p:spPr>
      </p:sp>
      <p:sp>
        <p:nvSpPr>
          <p:cNvPr name="AutoShape 46" id="46"/>
          <p:cNvSpPr/>
          <p:nvPr/>
        </p:nvSpPr>
        <p:spPr>
          <a:xfrm flipV="true">
            <a:off x="3647583" y="2406816"/>
            <a:ext cx="1451" cy="341646"/>
          </a:xfrm>
          <a:prstGeom prst="line">
            <a:avLst/>
          </a:prstGeom>
          <a:ln cap="flat" w="47625">
            <a:solidFill>
              <a:srgbClr val="000000"/>
            </a:solidFill>
            <a:prstDash val="solid"/>
            <a:headEnd type="none" len="sm" w="sm"/>
            <a:tailEnd type="none" len="sm" w="sm"/>
          </a:ln>
        </p:spPr>
      </p:sp>
      <p:sp>
        <p:nvSpPr>
          <p:cNvPr name="AutoShape 47" id="47"/>
          <p:cNvSpPr/>
          <p:nvPr/>
        </p:nvSpPr>
        <p:spPr>
          <a:xfrm flipH="true" flipV="true">
            <a:off x="3648960" y="3361727"/>
            <a:ext cx="39" cy="343583"/>
          </a:xfrm>
          <a:prstGeom prst="line">
            <a:avLst/>
          </a:prstGeom>
          <a:ln cap="flat" w="47625">
            <a:solidFill>
              <a:srgbClr val="000000"/>
            </a:solidFill>
            <a:prstDash val="solid"/>
            <a:headEnd type="none" len="sm" w="sm"/>
            <a:tailEnd type="none" len="sm" w="sm"/>
          </a:ln>
        </p:spPr>
      </p:sp>
      <p:sp>
        <p:nvSpPr>
          <p:cNvPr name="AutoShape 48" id="48"/>
          <p:cNvSpPr/>
          <p:nvPr/>
        </p:nvSpPr>
        <p:spPr>
          <a:xfrm flipH="true" flipV="true">
            <a:off x="4566307" y="2404873"/>
            <a:ext cx="20" cy="343586"/>
          </a:xfrm>
          <a:prstGeom prst="line">
            <a:avLst/>
          </a:prstGeom>
          <a:ln cap="flat" w="47625">
            <a:solidFill>
              <a:srgbClr val="000000"/>
            </a:solidFill>
            <a:prstDash val="solid"/>
            <a:headEnd type="none" len="sm" w="sm"/>
            <a:tailEnd type="none" len="sm" w="sm"/>
          </a:ln>
        </p:spPr>
      </p:sp>
      <p:sp>
        <p:nvSpPr>
          <p:cNvPr name="AutoShape 49" id="49"/>
          <p:cNvSpPr/>
          <p:nvPr/>
        </p:nvSpPr>
        <p:spPr>
          <a:xfrm flipH="true" flipV="true">
            <a:off x="4566307" y="3355185"/>
            <a:ext cx="0" cy="345418"/>
          </a:xfrm>
          <a:prstGeom prst="line">
            <a:avLst/>
          </a:prstGeom>
          <a:ln cap="flat" w="47625">
            <a:solidFill>
              <a:srgbClr val="000000"/>
            </a:solidFill>
            <a:prstDash val="solid"/>
            <a:headEnd type="none" len="sm" w="sm"/>
            <a:tailEnd type="none" len="sm" w="sm"/>
          </a:ln>
        </p:spPr>
      </p:sp>
      <p:sp>
        <p:nvSpPr>
          <p:cNvPr name="AutoShape 50" id="50"/>
          <p:cNvSpPr/>
          <p:nvPr/>
        </p:nvSpPr>
        <p:spPr>
          <a:xfrm flipV="true">
            <a:off x="5485032" y="2406816"/>
            <a:ext cx="0" cy="341643"/>
          </a:xfrm>
          <a:prstGeom prst="line">
            <a:avLst/>
          </a:prstGeom>
          <a:ln cap="flat" w="38100">
            <a:solidFill>
              <a:srgbClr val="000000"/>
            </a:solidFill>
            <a:prstDash val="solid"/>
            <a:headEnd type="none" len="sm" w="sm"/>
            <a:tailEnd type="none" len="sm" w="sm"/>
          </a:ln>
        </p:spPr>
      </p:sp>
      <p:sp>
        <p:nvSpPr>
          <p:cNvPr name="AutoShape 51" id="51"/>
          <p:cNvSpPr/>
          <p:nvPr/>
        </p:nvSpPr>
        <p:spPr>
          <a:xfrm flipH="true" flipV="true">
            <a:off x="5483618" y="3359892"/>
            <a:ext cx="747" cy="343587"/>
          </a:xfrm>
          <a:prstGeom prst="line">
            <a:avLst/>
          </a:prstGeom>
          <a:ln cap="flat" w="47625">
            <a:solidFill>
              <a:srgbClr val="000000"/>
            </a:solidFill>
            <a:prstDash val="solid"/>
            <a:headEnd type="none" len="sm" w="sm"/>
            <a:tailEnd type="none" len="sm" w="sm"/>
          </a:ln>
        </p:spPr>
      </p:sp>
      <p:sp>
        <p:nvSpPr>
          <p:cNvPr name="AutoShape 52" id="52"/>
          <p:cNvSpPr/>
          <p:nvPr/>
        </p:nvSpPr>
        <p:spPr>
          <a:xfrm flipV="true">
            <a:off x="666750" y="5134841"/>
            <a:ext cx="0" cy="3248501"/>
          </a:xfrm>
          <a:prstGeom prst="line">
            <a:avLst/>
          </a:prstGeom>
          <a:ln cap="flat" w="38100">
            <a:solidFill>
              <a:srgbClr val="000000"/>
            </a:solidFill>
            <a:prstDash val="solid"/>
            <a:headEnd type="none" len="sm" w="sm"/>
            <a:tailEnd type="none" len="sm" w="sm"/>
          </a:ln>
        </p:spPr>
      </p:sp>
      <p:sp>
        <p:nvSpPr>
          <p:cNvPr name="AutoShape 53" id="53"/>
          <p:cNvSpPr/>
          <p:nvPr/>
        </p:nvSpPr>
        <p:spPr>
          <a:xfrm flipV="true">
            <a:off x="3478908" y="5143500"/>
            <a:ext cx="0" cy="3248501"/>
          </a:xfrm>
          <a:prstGeom prst="line">
            <a:avLst/>
          </a:prstGeom>
          <a:ln cap="flat" w="38100">
            <a:solidFill>
              <a:srgbClr val="000000"/>
            </a:solidFill>
            <a:prstDash val="solid"/>
            <a:headEnd type="none" len="sm" w="sm"/>
            <a:tailEnd type="none" len="sm" w="sm"/>
          </a:ln>
        </p:spPr>
      </p:sp>
      <p:sp>
        <p:nvSpPr>
          <p:cNvPr name="TextBox 54" id="54"/>
          <p:cNvSpPr txBox="true"/>
          <p:nvPr/>
        </p:nvSpPr>
        <p:spPr>
          <a:xfrm rot="0">
            <a:off x="774552" y="5252640"/>
            <a:ext cx="2599581" cy="2990215"/>
          </a:xfrm>
          <a:prstGeom prst="rect">
            <a:avLst/>
          </a:prstGeom>
        </p:spPr>
        <p:txBody>
          <a:bodyPr anchor="t" rtlCol="false" tIns="0" lIns="0" bIns="0" rIns="0">
            <a:spAutoFit/>
          </a:bodyPr>
          <a:lstStyle/>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2 -1 0 -1 0 0 0 0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-1 3 -1 0 -1 0 0 0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0 -1 2 0 0 -1 0 0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-1 0 0 3 -1 0 -1 0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0 -1 0 -1 4 -1 0 -1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0 0 -1 0 -1 3 0 0 -1</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0 0 0 -1 0 0 2 -1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0 0 0 0 -1 0 -1 3 -1</a:t>
            </a:r>
          </a:p>
          <a:p>
            <a:pPr algn="r">
              <a:lnSpc>
                <a:spcPts val="2659"/>
              </a:lnSpc>
              <a:spcBef>
                <a:spcPct val="0"/>
              </a:spcBef>
            </a:pPr>
            <a:r>
              <a:rPr lang="en-US" b="true" sz="1899" spc="284">
                <a:solidFill>
                  <a:srgbClr val="000000"/>
                </a:solidFill>
                <a:latin typeface="Glacial Indifference Bold"/>
                <a:ea typeface="Glacial Indifference Bold"/>
                <a:cs typeface="Glacial Indifference Bold"/>
                <a:sym typeface="Glacial Indifference Bold"/>
              </a:rPr>
              <a:t>0 0 0 0 0 -1 0 -1 2</a:t>
            </a:r>
          </a:p>
        </p:txBody>
      </p:sp>
      <p:sp>
        <p:nvSpPr>
          <p:cNvPr name="TextBox 55" id="55"/>
          <p:cNvSpPr txBox="true"/>
          <p:nvPr/>
        </p:nvSpPr>
        <p:spPr>
          <a:xfrm rot="0">
            <a:off x="582664" y="2814482"/>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INPUT GRAPH</a:t>
            </a:r>
          </a:p>
        </p:txBody>
      </p:sp>
      <p:sp>
        <p:nvSpPr>
          <p:cNvPr name="TextBox 56" id="56"/>
          <p:cNvSpPr txBox="true"/>
          <p:nvPr/>
        </p:nvSpPr>
        <p:spPr>
          <a:xfrm rot="0">
            <a:off x="3845608" y="6471699"/>
            <a:ext cx="2452128" cy="48831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LAPLACIAN MATRIX</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6769147" y="-360345"/>
            <a:ext cx="11901603" cy="10990371"/>
          </a:xfrm>
          <a:prstGeom prst="rect">
            <a:avLst/>
          </a:prstGeom>
          <a:solidFill>
            <a:srgbClr val="F46E16"/>
          </a:solidFill>
        </p:spPr>
      </p:sp>
      <p:grpSp>
        <p:nvGrpSpPr>
          <p:cNvPr name="Group 3" id="3"/>
          <p:cNvGrpSpPr/>
          <p:nvPr/>
        </p:nvGrpSpPr>
        <p:grpSpPr>
          <a:xfrm rot="0">
            <a:off x="-57150" y="-1058027"/>
            <a:ext cx="6892972" cy="13766894"/>
            <a:chOff x="0" y="0"/>
            <a:chExt cx="9190629" cy="18355858"/>
          </a:xfrm>
        </p:grpSpPr>
        <p:sp>
          <p:nvSpPr>
            <p:cNvPr name="Freeform 4" id="4"/>
            <p:cNvSpPr/>
            <p:nvPr/>
          </p:nvSpPr>
          <p:spPr>
            <a:xfrm flipH="false" flipV="false" rot="0">
              <a:off x="0" y="0"/>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9165229"/>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6" id="6"/>
          <p:cNvGrpSpPr>
            <a:grpSpLocks noChangeAspect="true"/>
          </p:cNvGrpSpPr>
          <p:nvPr/>
        </p:nvGrpSpPr>
        <p:grpSpPr>
          <a:xfrm rot="0">
            <a:off x="-1438417" y="8114769"/>
            <a:ext cx="3621038" cy="362103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8" id="8"/>
          <p:cNvGrpSpPr/>
          <p:nvPr/>
        </p:nvGrpSpPr>
        <p:grpSpPr>
          <a:xfrm rot="0">
            <a:off x="3342346" y="1793440"/>
            <a:ext cx="613376" cy="61337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11" id="11"/>
          <p:cNvGrpSpPr/>
          <p:nvPr/>
        </p:nvGrpSpPr>
        <p:grpSpPr>
          <a:xfrm rot="0">
            <a:off x="8445431" y="2949102"/>
            <a:ext cx="8549035" cy="3297030"/>
            <a:chOff x="0" y="0"/>
            <a:chExt cx="11398714" cy="4396040"/>
          </a:xfrm>
        </p:grpSpPr>
        <p:sp>
          <p:nvSpPr>
            <p:cNvPr name="TextBox 12" id="12"/>
            <p:cNvSpPr txBox="true"/>
            <p:nvPr/>
          </p:nvSpPr>
          <p:spPr>
            <a:xfrm rot="0">
              <a:off x="0" y="1150555"/>
              <a:ext cx="11398714" cy="3245485"/>
            </a:xfrm>
            <a:prstGeom prst="rect">
              <a:avLst/>
            </a:prstGeom>
          </p:spPr>
          <p:txBody>
            <a:bodyPr anchor="t" rtlCol="false" tIns="0" lIns="0" bIns="0" rIns="0">
              <a:spAutoFit/>
            </a:bodyPr>
            <a:lstStyle/>
            <a:p>
              <a:pPr algn="l" marL="431799" indent="-215899" lvl="1">
                <a:lnSpc>
                  <a:spcPts val="2799"/>
                </a:lnSpc>
                <a:buFont typeface="Arial"/>
                <a:buChar char="•"/>
              </a:pPr>
              <a:r>
                <a:rPr lang="en-US" sz="1999" spc="39">
                  <a:solidFill>
                    <a:srgbClr val="F5F5EF"/>
                  </a:solidFill>
                  <a:latin typeface="Glacial Indifference"/>
                  <a:ea typeface="Glacial Indifference"/>
                  <a:cs typeface="Glacial Indifference"/>
                  <a:sym typeface="Glacial Indifference"/>
                </a:rPr>
                <a:t>Construct the Laplacian matrix L(G) for the input graph G = (V, E)</a:t>
              </a:r>
            </a:p>
            <a:p>
              <a:pPr algn="l" marL="431799" indent="-215899" lvl="1">
                <a:lnSpc>
                  <a:spcPts val="2799"/>
                </a:lnSpc>
                <a:buFont typeface="Arial"/>
                <a:buChar char="•"/>
              </a:pPr>
              <a:r>
                <a:rPr lang="en-US" sz="1999" spc="39">
                  <a:solidFill>
                    <a:srgbClr val="F5F5EF"/>
                  </a:solidFill>
                  <a:latin typeface="Glacial Indifference"/>
                  <a:ea typeface="Glacial Indifference"/>
                  <a:cs typeface="Glacial Indifference"/>
                  <a:sym typeface="Glacial Indifference"/>
                </a:rPr>
                <a:t>C</a:t>
              </a:r>
              <a:r>
                <a:rPr lang="en-US" sz="1999" spc="39">
                  <a:solidFill>
                    <a:srgbClr val="F5F5EF"/>
                  </a:solidFill>
                  <a:latin typeface="Glacial Indifference"/>
                  <a:ea typeface="Glacial Indifference"/>
                  <a:cs typeface="Glacial Indifference"/>
                  <a:sym typeface="Glacial Indifference"/>
                </a:rPr>
                <a:t>ompute the eigenvector        corresponding to the second eigenvalue               </a:t>
              </a:r>
            </a:p>
            <a:p>
              <a:pPr algn="l">
                <a:lnSpc>
                  <a:spcPts val="2799"/>
                </a:lnSpc>
              </a:pPr>
              <a:r>
                <a:rPr lang="en-US" sz="1999" spc="39">
                  <a:solidFill>
                    <a:srgbClr val="F5F5EF"/>
                  </a:solidFill>
                  <a:latin typeface="Glacial Indifference"/>
                  <a:ea typeface="Glacial Indifference"/>
                  <a:cs typeface="Glacial Indifference"/>
                  <a:sym typeface="Glacial Indifference"/>
                </a:rPr>
                <a:t>             </a:t>
              </a:r>
              <a:r>
                <a:rPr lang="en-US" sz="1999" spc="39">
                  <a:solidFill>
                    <a:srgbClr val="F5F5EF"/>
                  </a:solidFill>
                  <a:latin typeface="Glacial Indifference"/>
                  <a:ea typeface="Glacial Indifference"/>
                  <a:cs typeface="Glacial Indifference"/>
                  <a:sym typeface="Glacial Indifference"/>
                </a:rPr>
                <a:t>of the Laplacian matrix L(G)</a:t>
              </a:r>
            </a:p>
            <a:p>
              <a:pPr algn="l" marL="431799" indent="-215899" lvl="1">
                <a:lnSpc>
                  <a:spcPts val="2799"/>
                </a:lnSpc>
                <a:buFont typeface="Arial"/>
                <a:buChar char="•"/>
              </a:pPr>
              <a:r>
                <a:rPr lang="en-US" sz="1999" spc="39">
                  <a:solidFill>
                    <a:srgbClr val="F5F5EF"/>
                  </a:solidFill>
                  <a:latin typeface="Glacial Indifference"/>
                  <a:ea typeface="Glacial Indifference"/>
                  <a:cs typeface="Glacial Indifference"/>
                  <a:sym typeface="Glacial Indifference"/>
                </a:rPr>
                <a:t>For each vertex i ∈ V,</a:t>
              </a:r>
            </a:p>
            <a:p>
              <a:pPr algn="l" marL="863598" indent="-287866" lvl="2">
                <a:lnSpc>
                  <a:spcPts val="2799"/>
                </a:lnSpc>
                <a:buFont typeface="Arial"/>
                <a:buChar char="•"/>
              </a:pPr>
              <a:r>
                <a:rPr lang="en-US" sz="1999" spc="39">
                  <a:solidFill>
                    <a:srgbClr val="F5F5EF"/>
                  </a:solidFill>
                  <a:latin typeface="Glacial Indifference"/>
                  <a:ea typeface="Glacial Indifference"/>
                  <a:cs typeface="Glacial Indifference"/>
                  <a:sym typeface="Glacial Indifference"/>
                </a:rPr>
                <a:t>if        [i] &lt; 0 put vertex i in partition V(-)</a:t>
              </a:r>
            </a:p>
            <a:p>
              <a:pPr algn="l" marL="863598" indent="-287866" lvl="2">
                <a:lnSpc>
                  <a:spcPts val="2799"/>
                </a:lnSpc>
                <a:buFont typeface="Arial"/>
                <a:buChar char="•"/>
              </a:pPr>
              <a:r>
                <a:rPr lang="en-US" sz="1999" spc="39">
                  <a:solidFill>
                    <a:srgbClr val="F5F5EF"/>
                  </a:solidFill>
                  <a:latin typeface="Glacial Indifference"/>
                  <a:ea typeface="Glacial Indifference"/>
                  <a:cs typeface="Glacial Indifference"/>
                  <a:sym typeface="Glacial Indifference"/>
                </a:rPr>
                <a:t>else put vertex i in partition V(+)</a:t>
              </a:r>
            </a:p>
            <a:p>
              <a:pPr algn="l">
                <a:lnSpc>
                  <a:spcPts val="2659"/>
                </a:lnSpc>
              </a:pPr>
            </a:p>
          </p:txBody>
        </p:sp>
        <p:sp>
          <p:nvSpPr>
            <p:cNvPr name="TextBox 13" id="13"/>
            <p:cNvSpPr txBox="true"/>
            <p:nvPr/>
          </p:nvSpPr>
          <p:spPr>
            <a:xfrm rot="0">
              <a:off x="0" y="38100"/>
              <a:ext cx="11398714" cy="954193"/>
            </a:xfrm>
            <a:prstGeom prst="rect">
              <a:avLst/>
            </a:prstGeom>
          </p:spPr>
          <p:txBody>
            <a:bodyPr anchor="t" rtlCol="false" tIns="0" lIns="0" bIns="0" rIns="0">
              <a:spAutoFit/>
            </a:bodyPr>
            <a:lstStyle/>
            <a:p>
              <a:pPr algn="l">
                <a:lnSpc>
                  <a:spcPts val="2724"/>
                </a:lnSpc>
              </a:pPr>
              <a:r>
                <a:rPr lang="en-US" sz="2724" b="true">
                  <a:solidFill>
                    <a:srgbClr val="F5F5EF"/>
                  </a:solidFill>
                  <a:latin typeface="Glacial Indifference Bold"/>
                  <a:ea typeface="Glacial Indifference Bold"/>
                  <a:cs typeface="Glacial Indifference Bold"/>
                  <a:sym typeface="Glacial Indifference Bold"/>
                </a:rPr>
                <a:t>Algorithm</a:t>
              </a:r>
            </a:p>
            <a:p>
              <a:pPr algn="l">
                <a:lnSpc>
                  <a:spcPts val="2625"/>
                </a:lnSpc>
              </a:pPr>
            </a:p>
          </p:txBody>
        </p:sp>
      </p:grpSp>
      <p:sp>
        <p:nvSpPr>
          <p:cNvPr name="TextBox 14" id="14"/>
          <p:cNvSpPr txBox="true"/>
          <p:nvPr/>
        </p:nvSpPr>
        <p:spPr>
          <a:xfrm rot="0">
            <a:off x="372102" y="360245"/>
            <a:ext cx="4216412" cy="280670"/>
          </a:xfrm>
          <a:prstGeom prst="rect">
            <a:avLst/>
          </a:prstGeom>
        </p:spPr>
        <p:txBody>
          <a:bodyPr anchor="t" rtlCol="false" tIns="0" lIns="0" bIns="0" rIns="0">
            <a:spAutoFit/>
          </a:bodyPr>
          <a:lstStyle/>
          <a:p>
            <a:pPr algn="l">
              <a:lnSpc>
                <a:spcPts val="2379"/>
              </a:lnSpc>
            </a:pPr>
            <a:r>
              <a:rPr lang="en-US" b="true" sz="1699" spc="254">
                <a:solidFill>
                  <a:srgbClr val="202020"/>
                </a:solidFill>
                <a:latin typeface="Glacial Indifference Bold"/>
                <a:ea typeface="Glacial Indifference Bold"/>
                <a:cs typeface="Glacial Indifference Bold"/>
                <a:sym typeface="Glacial Indifference Bold"/>
              </a:rPr>
              <a:t>APPROXIMATION ALGORITHM</a:t>
            </a:r>
          </a:p>
        </p:txBody>
      </p:sp>
      <p:grpSp>
        <p:nvGrpSpPr>
          <p:cNvPr name="Group 15" id="15"/>
          <p:cNvGrpSpPr/>
          <p:nvPr/>
        </p:nvGrpSpPr>
        <p:grpSpPr>
          <a:xfrm rot="0">
            <a:off x="4259656" y="1793440"/>
            <a:ext cx="613376" cy="61337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18" id="18"/>
          <p:cNvGrpSpPr/>
          <p:nvPr/>
        </p:nvGrpSpPr>
        <p:grpSpPr>
          <a:xfrm rot="0">
            <a:off x="4259656" y="2748459"/>
            <a:ext cx="613376" cy="61337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21" id="21"/>
          <p:cNvGrpSpPr/>
          <p:nvPr/>
        </p:nvGrpSpPr>
        <p:grpSpPr>
          <a:xfrm rot="0">
            <a:off x="4259619" y="3700603"/>
            <a:ext cx="613376" cy="61337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24" id="24"/>
          <p:cNvGrpSpPr/>
          <p:nvPr/>
        </p:nvGrpSpPr>
        <p:grpSpPr>
          <a:xfrm rot="0">
            <a:off x="5178344" y="2748459"/>
            <a:ext cx="613376" cy="61337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27" id="27"/>
          <p:cNvGrpSpPr/>
          <p:nvPr/>
        </p:nvGrpSpPr>
        <p:grpSpPr>
          <a:xfrm rot="0">
            <a:off x="3342346" y="3705310"/>
            <a:ext cx="613376" cy="61337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30" id="30"/>
          <p:cNvGrpSpPr/>
          <p:nvPr/>
        </p:nvGrpSpPr>
        <p:grpSpPr>
          <a:xfrm rot="0">
            <a:off x="3339592" y="2748459"/>
            <a:ext cx="613376" cy="61337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33" id="33"/>
          <p:cNvGrpSpPr/>
          <p:nvPr/>
        </p:nvGrpSpPr>
        <p:grpSpPr>
          <a:xfrm rot="0">
            <a:off x="5178344" y="1793440"/>
            <a:ext cx="613376" cy="61337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9</a:t>
              </a:r>
            </a:p>
          </p:txBody>
        </p:sp>
      </p:grpSp>
      <p:grpSp>
        <p:nvGrpSpPr>
          <p:cNvPr name="Group 36" id="36"/>
          <p:cNvGrpSpPr/>
          <p:nvPr/>
        </p:nvGrpSpPr>
        <p:grpSpPr>
          <a:xfrm rot="0">
            <a:off x="5178344" y="3703478"/>
            <a:ext cx="613376" cy="61337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39" id="39"/>
          <p:cNvSpPr/>
          <p:nvPr/>
        </p:nvSpPr>
        <p:spPr>
          <a:xfrm>
            <a:off x="3955722" y="2100128"/>
            <a:ext cx="303934" cy="0"/>
          </a:xfrm>
          <a:prstGeom prst="line">
            <a:avLst/>
          </a:prstGeom>
          <a:ln cap="flat" w="47625">
            <a:solidFill>
              <a:srgbClr val="000000"/>
            </a:solidFill>
            <a:prstDash val="solid"/>
            <a:headEnd type="none" len="sm" w="sm"/>
            <a:tailEnd type="none" len="sm" w="sm"/>
          </a:ln>
        </p:spPr>
      </p:sp>
      <p:sp>
        <p:nvSpPr>
          <p:cNvPr name="AutoShape 40" id="40"/>
          <p:cNvSpPr/>
          <p:nvPr/>
        </p:nvSpPr>
        <p:spPr>
          <a:xfrm>
            <a:off x="4873033" y="2100128"/>
            <a:ext cx="305311" cy="0"/>
          </a:xfrm>
          <a:prstGeom prst="line">
            <a:avLst/>
          </a:prstGeom>
          <a:ln cap="flat" w="47625">
            <a:solidFill>
              <a:srgbClr val="000000"/>
            </a:solidFill>
            <a:prstDash val="solid"/>
            <a:headEnd type="none" len="sm" w="sm"/>
            <a:tailEnd type="none" len="sm" w="sm"/>
          </a:ln>
        </p:spPr>
      </p:sp>
      <p:sp>
        <p:nvSpPr>
          <p:cNvPr name="AutoShape 41" id="41"/>
          <p:cNvSpPr/>
          <p:nvPr/>
        </p:nvSpPr>
        <p:spPr>
          <a:xfrm>
            <a:off x="3955722" y="3055147"/>
            <a:ext cx="305311" cy="0"/>
          </a:xfrm>
          <a:prstGeom prst="line">
            <a:avLst/>
          </a:prstGeom>
          <a:ln cap="flat" w="47625">
            <a:solidFill>
              <a:srgbClr val="000000"/>
            </a:solidFill>
            <a:prstDash val="solid"/>
            <a:headEnd type="none" len="sm" w="sm"/>
            <a:tailEnd type="none" len="sm" w="sm"/>
          </a:ln>
        </p:spPr>
      </p:sp>
      <p:sp>
        <p:nvSpPr>
          <p:cNvPr name="AutoShape 42" id="42"/>
          <p:cNvSpPr/>
          <p:nvPr/>
        </p:nvSpPr>
        <p:spPr>
          <a:xfrm>
            <a:off x="4873033" y="3080590"/>
            <a:ext cx="305311" cy="0"/>
          </a:xfrm>
          <a:prstGeom prst="line">
            <a:avLst/>
          </a:prstGeom>
          <a:ln cap="flat" w="47625">
            <a:solidFill>
              <a:srgbClr val="000000"/>
            </a:solidFill>
            <a:prstDash val="solid"/>
            <a:headEnd type="none" len="sm" w="sm"/>
            <a:tailEnd type="none" len="sm" w="sm"/>
          </a:ln>
        </p:spPr>
      </p:sp>
      <p:sp>
        <p:nvSpPr>
          <p:cNvPr name="AutoShape 43" id="43"/>
          <p:cNvSpPr/>
          <p:nvPr/>
        </p:nvSpPr>
        <p:spPr>
          <a:xfrm>
            <a:off x="3955722" y="4010166"/>
            <a:ext cx="305311" cy="0"/>
          </a:xfrm>
          <a:prstGeom prst="line">
            <a:avLst/>
          </a:prstGeom>
          <a:ln cap="flat" w="47625">
            <a:solidFill>
              <a:srgbClr val="000000"/>
            </a:solidFill>
            <a:prstDash val="solid"/>
            <a:headEnd type="none" len="sm" w="sm"/>
            <a:tailEnd type="none" len="sm" w="sm"/>
          </a:ln>
        </p:spPr>
      </p:sp>
      <p:sp>
        <p:nvSpPr>
          <p:cNvPr name="AutoShape 44" id="44"/>
          <p:cNvSpPr/>
          <p:nvPr/>
        </p:nvSpPr>
        <p:spPr>
          <a:xfrm>
            <a:off x="4872996" y="4007291"/>
            <a:ext cx="305348" cy="2876"/>
          </a:xfrm>
          <a:prstGeom prst="line">
            <a:avLst/>
          </a:prstGeom>
          <a:ln cap="flat" w="38100">
            <a:solidFill>
              <a:srgbClr val="000000"/>
            </a:solidFill>
            <a:prstDash val="solid"/>
            <a:headEnd type="none" len="sm" w="sm"/>
            <a:tailEnd type="none" len="sm" w="sm"/>
          </a:ln>
        </p:spPr>
      </p:sp>
      <p:sp>
        <p:nvSpPr>
          <p:cNvPr name="AutoShape 45" id="45"/>
          <p:cNvSpPr/>
          <p:nvPr/>
        </p:nvSpPr>
        <p:spPr>
          <a:xfrm flipV="true">
            <a:off x="3647583" y="2406816"/>
            <a:ext cx="1451" cy="341646"/>
          </a:xfrm>
          <a:prstGeom prst="line">
            <a:avLst/>
          </a:prstGeom>
          <a:ln cap="flat" w="47625">
            <a:solidFill>
              <a:srgbClr val="000000"/>
            </a:solidFill>
            <a:prstDash val="solid"/>
            <a:headEnd type="none" len="sm" w="sm"/>
            <a:tailEnd type="none" len="sm" w="sm"/>
          </a:ln>
        </p:spPr>
      </p:sp>
      <p:sp>
        <p:nvSpPr>
          <p:cNvPr name="AutoShape 46" id="46"/>
          <p:cNvSpPr/>
          <p:nvPr/>
        </p:nvSpPr>
        <p:spPr>
          <a:xfrm flipH="true" flipV="true">
            <a:off x="3648960" y="3361727"/>
            <a:ext cx="39" cy="343583"/>
          </a:xfrm>
          <a:prstGeom prst="line">
            <a:avLst/>
          </a:prstGeom>
          <a:ln cap="flat" w="47625">
            <a:solidFill>
              <a:srgbClr val="000000"/>
            </a:solidFill>
            <a:prstDash val="solid"/>
            <a:headEnd type="none" len="sm" w="sm"/>
            <a:tailEnd type="none" len="sm" w="sm"/>
          </a:ln>
        </p:spPr>
      </p:sp>
      <p:sp>
        <p:nvSpPr>
          <p:cNvPr name="AutoShape 47" id="47"/>
          <p:cNvSpPr/>
          <p:nvPr/>
        </p:nvSpPr>
        <p:spPr>
          <a:xfrm flipH="true" flipV="true">
            <a:off x="4566307" y="2404873"/>
            <a:ext cx="20" cy="343586"/>
          </a:xfrm>
          <a:prstGeom prst="line">
            <a:avLst/>
          </a:prstGeom>
          <a:ln cap="flat" w="47625">
            <a:solidFill>
              <a:srgbClr val="000000"/>
            </a:solidFill>
            <a:prstDash val="solid"/>
            <a:headEnd type="none" len="sm" w="sm"/>
            <a:tailEnd type="none" len="sm" w="sm"/>
          </a:ln>
        </p:spPr>
      </p:sp>
      <p:sp>
        <p:nvSpPr>
          <p:cNvPr name="AutoShape 48" id="48"/>
          <p:cNvSpPr/>
          <p:nvPr/>
        </p:nvSpPr>
        <p:spPr>
          <a:xfrm flipH="true" flipV="true">
            <a:off x="4566307" y="3355185"/>
            <a:ext cx="0" cy="345418"/>
          </a:xfrm>
          <a:prstGeom prst="line">
            <a:avLst/>
          </a:prstGeom>
          <a:ln cap="flat" w="47625">
            <a:solidFill>
              <a:srgbClr val="000000"/>
            </a:solidFill>
            <a:prstDash val="solid"/>
            <a:headEnd type="none" len="sm" w="sm"/>
            <a:tailEnd type="none" len="sm" w="sm"/>
          </a:ln>
        </p:spPr>
      </p:sp>
      <p:sp>
        <p:nvSpPr>
          <p:cNvPr name="AutoShape 49" id="49"/>
          <p:cNvSpPr/>
          <p:nvPr/>
        </p:nvSpPr>
        <p:spPr>
          <a:xfrm flipV="true">
            <a:off x="5485032" y="2406816"/>
            <a:ext cx="0" cy="341643"/>
          </a:xfrm>
          <a:prstGeom prst="line">
            <a:avLst/>
          </a:prstGeom>
          <a:ln cap="flat" w="38100">
            <a:solidFill>
              <a:srgbClr val="000000"/>
            </a:solidFill>
            <a:prstDash val="solid"/>
            <a:headEnd type="none" len="sm" w="sm"/>
            <a:tailEnd type="none" len="sm" w="sm"/>
          </a:ln>
        </p:spPr>
      </p:sp>
      <p:sp>
        <p:nvSpPr>
          <p:cNvPr name="AutoShape 50" id="50"/>
          <p:cNvSpPr/>
          <p:nvPr/>
        </p:nvSpPr>
        <p:spPr>
          <a:xfrm flipH="true" flipV="true">
            <a:off x="5483618" y="3359892"/>
            <a:ext cx="747" cy="343587"/>
          </a:xfrm>
          <a:prstGeom prst="line">
            <a:avLst/>
          </a:prstGeom>
          <a:ln cap="flat" w="47625">
            <a:solidFill>
              <a:srgbClr val="000000"/>
            </a:solidFill>
            <a:prstDash val="solid"/>
            <a:headEnd type="none" len="sm" w="sm"/>
            <a:tailEnd type="none" len="sm" w="sm"/>
          </a:ln>
        </p:spPr>
      </p:sp>
      <p:sp>
        <p:nvSpPr>
          <p:cNvPr name="AutoShape 51" id="51"/>
          <p:cNvSpPr/>
          <p:nvPr/>
        </p:nvSpPr>
        <p:spPr>
          <a:xfrm flipV="true">
            <a:off x="666750" y="5134841"/>
            <a:ext cx="0" cy="3248501"/>
          </a:xfrm>
          <a:prstGeom prst="line">
            <a:avLst/>
          </a:prstGeom>
          <a:ln cap="flat" w="38100">
            <a:solidFill>
              <a:srgbClr val="000000"/>
            </a:solidFill>
            <a:prstDash val="solid"/>
            <a:headEnd type="none" len="sm" w="sm"/>
            <a:tailEnd type="none" len="sm" w="sm"/>
          </a:ln>
        </p:spPr>
      </p:sp>
      <p:sp>
        <p:nvSpPr>
          <p:cNvPr name="AutoShape 52" id="52"/>
          <p:cNvSpPr/>
          <p:nvPr/>
        </p:nvSpPr>
        <p:spPr>
          <a:xfrm flipV="true">
            <a:off x="3478908" y="5143500"/>
            <a:ext cx="0" cy="3248501"/>
          </a:xfrm>
          <a:prstGeom prst="line">
            <a:avLst/>
          </a:prstGeom>
          <a:ln cap="flat" w="38100">
            <a:solidFill>
              <a:srgbClr val="000000"/>
            </a:solidFill>
            <a:prstDash val="solid"/>
            <a:headEnd type="none" len="sm" w="sm"/>
            <a:tailEnd type="none" len="sm" w="sm"/>
          </a:ln>
        </p:spPr>
      </p:sp>
      <p:sp>
        <p:nvSpPr>
          <p:cNvPr name="TextBox 53" id="53"/>
          <p:cNvSpPr txBox="true"/>
          <p:nvPr/>
        </p:nvSpPr>
        <p:spPr>
          <a:xfrm rot="0">
            <a:off x="774552" y="5252640"/>
            <a:ext cx="2599581" cy="2990215"/>
          </a:xfrm>
          <a:prstGeom prst="rect">
            <a:avLst/>
          </a:prstGeom>
        </p:spPr>
        <p:txBody>
          <a:bodyPr anchor="t" rtlCol="false" tIns="0" lIns="0" bIns="0" rIns="0">
            <a:spAutoFit/>
          </a:bodyPr>
          <a:lstStyle/>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2 -1 0 -1 0 0 0 0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-1 3 -1 0 -1 0 0 0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0 -1 2 0 0 -1 0 0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-1 0 0 3 -1 0 -1 0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0 -1 0 -1 4 -1 0 -1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0 0 -1 0 -1 3 0 0 -1</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0 0 0 -1 0 0 2 -1 0</a:t>
            </a:r>
          </a:p>
          <a:p>
            <a:pPr algn="r">
              <a:lnSpc>
                <a:spcPts val="2659"/>
              </a:lnSpc>
            </a:pPr>
            <a:r>
              <a:rPr lang="en-US" b="true" sz="1899" spc="284">
                <a:solidFill>
                  <a:srgbClr val="000000"/>
                </a:solidFill>
                <a:latin typeface="Glacial Indifference Bold"/>
                <a:ea typeface="Glacial Indifference Bold"/>
                <a:cs typeface="Glacial Indifference Bold"/>
                <a:sym typeface="Glacial Indifference Bold"/>
              </a:rPr>
              <a:t>0 0 0 0 -1 0 -1 3 -1</a:t>
            </a:r>
          </a:p>
          <a:p>
            <a:pPr algn="r">
              <a:lnSpc>
                <a:spcPts val="2659"/>
              </a:lnSpc>
              <a:spcBef>
                <a:spcPct val="0"/>
              </a:spcBef>
            </a:pPr>
            <a:r>
              <a:rPr lang="en-US" b="true" sz="1899" spc="284">
                <a:solidFill>
                  <a:srgbClr val="000000"/>
                </a:solidFill>
                <a:latin typeface="Glacial Indifference Bold"/>
                <a:ea typeface="Glacial Indifference Bold"/>
                <a:cs typeface="Glacial Indifference Bold"/>
                <a:sym typeface="Glacial Indifference Bold"/>
              </a:rPr>
              <a:t>0 0 0 0 0 -1 0 -1 2</a:t>
            </a:r>
          </a:p>
        </p:txBody>
      </p:sp>
      <p:sp>
        <p:nvSpPr>
          <p:cNvPr name="TextBox 54" id="54"/>
          <p:cNvSpPr txBox="true"/>
          <p:nvPr/>
        </p:nvSpPr>
        <p:spPr>
          <a:xfrm rot="0">
            <a:off x="582664" y="2814482"/>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INPUT GRAPH</a:t>
            </a:r>
          </a:p>
        </p:txBody>
      </p:sp>
      <p:sp>
        <p:nvSpPr>
          <p:cNvPr name="TextBox 55" id="55"/>
          <p:cNvSpPr txBox="true"/>
          <p:nvPr/>
        </p:nvSpPr>
        <p:spPr>
          <a:xfrm rot="0">
            <a:off x="3845608" y="6471699"/>
            <a:ext cx="2452128" cy="48831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LAPLACIAN MATRIX</a:t>
            </a:r>
          </a:p>
        </p:txBody>
      </p:sp>
      <p:sp>
        <p:nvSpPr>
          <p:cNvPr name="TextBox 56" id="56"/>
          <p:cNvSpPr txBox="true"/>
          <p:nvPr/>
        </p:nvSpPr>
        <p:spPr>
          <a:xfrm rot="0">
            <a:off x="2182621" y="8928575"/>
            <a:ext cx="4350190" cy="927736"/>
          </a:xfrm>
          <a:prstGeom prst="rect">
            <a:avLst/>
          </a:prstGeom>
        </p:spPr>
        <p:txBody>
          <a:bodyPr anchor="t" rtlCol="false" tIns="0" lIns="0" bIns="0" rIns="0">
            <a:spAutoFit/>
          </a:bodyPr>
          <a:lstStyle/>
          <a:p>
            <a:pPr algn="r">
              <a:lnSpc>
                <a:spcPts val="3630"/>
              </a:lnSpc>
            </a:pPr>
            <a:r>
              <a:rPr lang="en-US" sz="3300" b="true">
                <a:solidFill>
                  <a:srgbClr val="202020"/>
                </a:solidFill>
                <a:latin typeface="League Spartan"/>
                <a:ea typeface="League Spartan"/>
                <a:cs typeface="League Spartan"/>
                <a:sym typeface="League Spartan"/>
              </a:rPr>
              <a:t>Spectral</a:t>
            </a:r>
          </a:p>
          <a:p>
            <a:pPr algn="r">
              <a:lnSpc>
                <a:spcPts val="3630"/>
              </a:lnSpc>
            </a:pPr>
            <a:r>
              <a:rPr lang="en-US" sz="3300" b="true">
                <a:solidFill>
                  <a:srgbClr val="202020"/>
                </a:solidFill>
                <a:latin typeface="League Spartan"/>
                <a:ea typeface="League Spartan"/>
                <a:cs typeface="League Spartan"/>
                <a:sym typeface="League Spartan"/>
              </a:rPr>
              <a:t>Partitioning</a:t>
            </a:r>
          </a:p>
        </p:txBody>
      </p:sp>
      <p:grpSp>
        <p:nvGrpSpPr>
          <p:cNvPr name="Group 57" id="57"/>
          <p:cNvGrpSpPr/>
          <p:nvPr/>
        </p:nvGrpSpPr>
        <p:grpSpPr>
          <a:xfrm rot="0">
            <a:off x="8904994" y="4541334"/>
            <a:ext cx="401813" cy="330905"/>
            <a:chOff x="0" y="0"/>
            <a:chExt cx="535750" cy="441206"/>
          </a:xfrm>
        </p:grpSpPr>
        <p:sp>
          <p:nvSpPr>
            <p:cNvPr name="Freeform 58" id="58"/>
            <p:cNvSpPr/>
            <p:nvPr/>
          </p:nvSpPr>
          <p:spPr>
            <a:xfrm flipH="false" flipV="false" rot="0">
              <a:off x="0" y="0"/>
              <a:ext cx="535750" cy="441206"/>
            </a:xfrm>
            <a:custGeom>
              <a:avLst/>
              <a:gdLst/>
              <a:ahLst/>
              <a:cxnLst/>
              <a:rect r="r" b="b" t="t" l="l"/>
              <a:pathLst>
                <a:path h="441206" w="535750">
                  <a:moveTo>
                    <a:pt x="0" y="0"/>
                  </a:moveTo>
                  <a:lnTo>
                    <a:pt x="535750" y="0"/>
                  </a:lnTo>
                  <a:lnTo>
                    <a:pt x="535750" y="441206"/>
                  </a:lnTo>
                  <a:lnTo>
                    <a:pt x="0" y="4412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9" id="59"/>
          <p:cNvGrpSpPr/>
          <p:nvPr/>
        </p:nvGrpSpPr>
        <p:grpSpPr>
          <a:xfrm rot="0">
            <a:off x="11837702" y="4210429"/>
            <a:ext cx="496357" cy="330905"/>
            <a:chOff x="0" y="0"/>
            <a:chExt cx="661809" cy="441206"/>
          </a:xfrm>
        </p:grpSpPr>
        <p:sp>
          <p:nvSpPr>
            <p:cNvPr name="Freeform 60" id="60"/>
            <p:cNvSpPr/>
            <p:nvPr/>
          </p:nvSpPr>
          <p:spPr>
            <a:xfrm flipH="false" flipV="false" rot="0">
              <a:off x="0" y="0"/>
              <a:ext cx="661809" cy="441206"/>
            </a:xfrm>
            <a:custGeom>
              <a:avLst/>
              <a:gdLst/>
              <a:ahLst/>
              <a:cxnLst/>
              <a:rect r="r" b="b" t="t" l="l"/>
              <a:pathLst>
                <a:path h="441206" w="661809">
                  <a:moveTo>
                    <a:pt x="0" y="0"/>
                  </a:moveTo>
                  <a:lnTo>
                    <a:pt x="661809" y="0"/>
                  </a:lnTo>
                  <a:lnTo>
                    <a:pt x="661809" y="441206"/>
                  </a:lnTo>
                  <a:lnTo>
                    <a:pt x="0" y="4412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61" id="61"/>
          <p:cNvGrpSpPr/>
          <p:nvPr/>
        </p:nvGrpSpPr>
        <p:grpSpPr>
          <a:xfrm rot="0">
            <a:off x="9569497" y="5262165"/>
            <a:ext cx="496357" cy="330905"/>
            <a:chOff x="0" y="0"/>
            <a:chExt cx="661809" cy="441206"/>
          </a:xfrm>
        </p:grpSpPr>
        <p:sp>
          <p:nvSpPr>
            <p:cNvPr name="Freeform 62" id="62"/>
            <p:cNvSpPr/>
            <p:nvPr/>
          </p:nvSpPr>
          <p:spPr>
            <a:xfrm flipH="false" flipV="false" rot="0">
              <a:off x="0" y="0"/>
              <a:ext cx="661809" cy="441206"/>
            </a:xfrm>
            <a:custGeom>
              <a:avLst/>
              <a:gdLst/>
              <a:ahLst/>
              <a:cxnLst/>
              <a:rect r="r" b="b" t="t" l="l"/>
              <a:pathLst>
                <a:path h="441206" w="661809">
                  <a:moveTo>
                    <a:pt x="0" y="0"/>
                  </a:moveTo>
                  <a:lnTo>
                    <a:pt x="661809" y="0"/>
                  </a:lnTo>
                  <a:lnTo>
                    <a:pt x="661809" y="441206"/>
                  </a:lnTo>
                  <a:lnTo>
                    <a:pt x="0" y="4412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Freeform 2" id="2"/>
          <p:cNvSpPr/>
          <p:nvPr/>
        </p:nvSpPr>
        <p:spPr>
          <a:xfrm flipH="false" flipV="false" rot="0">
            <a:off x="1805067" y="3135477"/>
            <a:ext cx="4129503" cy="2803795"/>
          </a:xfrm>
          <a:custGeom>
            <a:avLst/>
            <a:gdLst/>
            <a:ahLst/>
            <a:cxnLst/>
            <a:rect r="r" b="b" t="t" l="l"/>
            <a:pathLst>
              <a:path h="2803795" w="4129503">
                <a:moveTo>
                  <a:pt x="0" y="0"/>
                </a:moveTo>
                <a:lnTo>
                  <a:pt x="4129503" y="0"/>
                </a:lnTo>
                <a:lnTo>
                  <a:pt x="4129503" y="2803794"/>
                </a:lnTo>
                <a:lnTo>
                  <a:pt x="0" y="2803794"/>
                </a:lnTo>
                <a:lnTo>
                  <a:pt x="0" y="0"/>
                </a:lnTo>
                <a:close/>
              </a:path>
            </a:pathLst>
          </a:custGeom>
          <a:blipFill>
            <a:blip r:embed="rId2">
              <a:alphaModFix amt="9999"/>
              <a:extLst>
                <a:ext uri="{96DAC541-7B7A-43D3-8B79-37D633B846F1}">
                  <asvg:svgBlip xmlns:asvg="http://schemas.microsoft.com/office/drawing/2016/SVG/main" r:embed="rId3"/>
                </a:ext>
              </a:extLst>
            </a:blip>
            <a:stretch>
              <a:fillRect l="-43711" t="-111662" r="0" b="0"/>
            </a:stretch>
          </a:blipFill>
        </p:spPr>
      </p:sp>
      <p:sp>
        <p:nvSpPr>
          <p:cNvPr name="Freeform 3" id="3"/>
          <p:cNvSpPr/>
          <p:nvPr/>
        </p:nvSpPr>
        <p:spPr>
          <a:xfrm flipH="false" flipV="false" rot="0">
            <a:off x="5934570" y="2989429"/>
            <a:ext cx="5934570" cy="2945141"/>
          </a:xfrm>
          <a:custGeom>
            <a:avLst/>
            <a:gdLst/>
            <a:ahLst/>
            <a:cxnLst/>
            <a:rect r="r" b="b" t="t" l="l"/>
            <a:pathLst>
              <a:path h="2945141" w="5934570">
                <a:moveTo>
                  <a:pt x="0" y="0"/>
                </a:moveTo>
                <a:lnTo>
                  <a:pt x="5934570" y="0"/>
                </a:lnTo>
                <a:lnTo>
                  <a:pt x="5934570" y="2945141"/>
                </a:lnTo>
                <a:lnTo>
                  <a:pt x="0" y="294514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101503" r="0" b="0"/>
            </a:stretch>
          </a:blipFill>
        </p:spPr>
      </p:sp>
      <p:sp>
        <p:nvSpPr>
          <p:cNvPr name="Freeform 4" id="4"/>
          <p:cNvSpPr/>
          <p:nvPr/>
        </p:nvSpPr>
        <p:spPr>
          <a:xfrm flipH="false" flipV="false" rot="0">
            <a:off x="1585995" y="5943973"/>
            <a:ext cx="4339601" cy="1865053"/>
          </a:xfrm>
          <a:custGeom>
            <a:avLst/>
            <a:gdLst/>
            <a:ahLst/>
            <a:cxnLst/>
            <a:rect r="r" b="b" t="t" l="l"/>
            <a:pathLst>
              <a:path h="1865053" w="4339601">
                <a:moveTo>
                  <a:pt x="0" y="0"/>
                </a:moveTo>
                <a:lnTo>
                  <a:pt x="4339600" y="0"/>
                </a:lnTo>
                <a:lnTo>
                  <a:pt x="4339600" y="1865053"/>
                </a:lnTo>
                <a:lnTo>
                  <a:pt x="0" y="1865053"/>
                </a:lnTo>
                <a:lnTo>
                  <a:pt x="0" y="0"/>
                </a:lnTo>
                <a:close/>
              </a:path>
            </a:pathLst>
          </a:custGeom>
          <a:blipFill>
            <a:blip r:embed="rId2">
              <a:alphaModFix amt="9999"/>
              <a:extLst>
                <a:ext uri="{96DAC541-7B7A-43D3-8B79-37D633B846F1}">
                  <asvg:svgBlip xmlns:asvg="http://schemas.microsoft.com/office/drawing/2016/SVG/main" r:embed="rId3"/>
                </a:ext>
              </a:extLst>
            </a:blip>
            <a:stretch>
              <a:fillRect l="-36753" t="0" r="0" b="-218198"/>
            </a:stretch>
          </a:blipFill>
        </p:spPr>
      </p:sp>
      <p:sp>
        <p:nvSpPr>
          <p:cNvPr name="Freeform 5" id="5"/>
          <p:cNvSpPr/>
          <p:nvPr/>
        </p:nvSpPr>
        <p:spPr>
          <a:xfrm flipH="false" flipV="false" rot="0">
            <a:off x="11842216" y="5939271"/>
            <a:ext cx="5297935" cy="1796730"/>
          </a:xfrm>
          <a:custGeom>
            <a:avLst/>
            <a:gdLst/>
            <a:ahLst/>
            <a:cxnLst/>
            <a:rect r="r" b="b" t="t" l="l"/>
            <a:pathLst>
              <a:path h="1796730" w="5297935">
                <a:moveTo>
                  <a:pt x="0" y="0"/>
                </a:moveTo>
                <a:lnTo>
                  <a:pt x="5297935" y="0"/>
                </a:lnTo>
                <a:lnTo>
                  <a:pt x="5297935" y="1796731"/>
                </a:lnTo>
                <a:lnTo>
                  <a:pt x="0" y="179673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12016" b="-230298"/>
            </a:stretch>
          </a:blipFill>
        </p:spPr>
      </p:sp>
      <p:sp>
        <p:nvSpPr>
          <p:cNvPr name="Freeform 6" id="6"/>
          <p:cNvSpPr/>
          <p:nvPr/>
        </p:nvSpPr>
        <p:spPr>
          <a:xfrm flipH="true" flipV="true" rot="1526778">
            <a:off x="-359214" y="-2159952"/>
            <a:ext cx="5104405" cy="5269064"/>
          </a:xfrm>
          <a:custGeom>
            <a:avLst/>
            <a:gdLst/>
            <a:ahLst/>
            <a:cxnLst/>
            <a:rect r="r" b="b" t="t" l="l"/>
            <a:pathLst>
              <a:path h="5269064" w="5104405">
                <a:moveTo>
                  <a:pt x="5104405" y="5269063"/>
                </a:moveTo>
                <a:lnTo>
                  <a:pt x="0" y="5269063"/>
                </a:lnTo>
                <a:lnTo>
                  <a:pt x="0" y="0"/>
                </a:lnTo>
                <a:lnTo>
                  <a:pt x="5104405" y="0"/>
                </a:lnTo>
                <a:lnTo>
                  <a:pt x="5104405" y="526906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349775" y="-2057400"/>
            <a:ext cx="4042791" cy="4114800"/>
          </a:xfrm>
          <a:custGeom>
            <a:avLst/>
            <a:gdLst/>
            <a:ahLst/>
            <a:cxnLst/>
            <a:rect r="r" b="b" t="t" l="l"/>
            <a:pathLst>
              <a:path h="4114800" w="4042791">
                <a:moveTo>
                  <a:pt x="0" y="0"/>
                </a:moveTo>
                <a:lnTo>
                  <a:pt x="4042791" y="0"/>
                </a:lnTo>
                <a:lnTo>
                  <a:pt x="404279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981831" y="106112"/>
            <a:ext cx="3091592" cy="2929283"/>
          </a:xfrm>
          <a:custGeom>
            <a:avLst/>
            <a:gdLst/>
            <a:ahLst/>
            <a:cxnLst/>
            <a:rect r="r" b="b" t="t" l="l"/>
            <a:pathLst>
              <a:path h="2929283" w="3091592">
                <a:moveTo>
                  <a:pt x="0" y="0"/>
                </a:moveTo>
                <a:lnTo>
                  <a:pt x="3091592" y="0"/>
                </a:lnTo>
                <a:lnTo>
                  <a:pt x="3091592" y="2929283"/>
                </a:lnTo>
                <a:lnTo>
                  <a:pt x="0" y="29292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5629564" y="-977995"/>
            <a:ext cx="1663214" cy="1965393"/>
          </a:xfrm>
          <a:custGeom>
            <a:avLst/>
            <a:gdLst/>
            <a:ahLst/>
            <a:cxnLst/>
            <a:rect r="r" b="b" t="t" l="l"/>
            <a:pathLst>
              <a:path h="1965393" w="1663214">
                <a:moveTo>
                  <a:pt x="0" y="0"/>
                </a:moveTo>
                <a:lnTo>
                  <a:pt x="1663214" y="0"/>
                </a:lnTo>
                <a:lnTo>
                  <a:pt x="1663214" y="1965393"/>
                </a:lnTo>
                <a:lnTo>
                  <a:pt x="0" y="19653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3378125" y="1519599"/>
            <a:ext cx="3534588" cy="847134"/>
          </a:xfrm>
          <a:prstGeom prst="rect">
            <a:avLst/>
          </a:prstGeom>
        </p:spPr>
        <p:txBody>
          <a:bodyPr anchor="t" rtlCol="false" tIns="0" lIns="0" bIns="0" rIns="0">
            <a:spAutoFit/>
          </a:bodyPr>
          <a:lstStyle/>
          <a:p>
            <a:pPr algn="ctr">
              <a:lnSpc>
                <a:spcPts val="6351"/>
              </a:lnSpc>
            </a:pPr>
            <a:r>
              <a:rPr lang="en-US" sz="6351" b="true">
                <a:solidFill>
                  <a:srgbClr val="CB6CE6"/>
                </a:solidFill>
                <a:latin typeface="Glacial Indifference Bold"/>
                <a:ea typeface="Glacial Indifference Bold"/>
                <a:cs typeface="Glacial Indifference Bold"/>
                <a:sym typeface="Glacial Indifference Bold"/>
              </a:rPr>
              <a:t>CSE 462</a:t>
            </a:r>
          </a:p>
        </p:txBody>
      </p:sp>
      <p:sp>
        <p:nvSpPr>
          <p:cNvPr name="Freeform 11" id="11"/>
          <p:cNvSpPr/>
          <p:nvPr/>
        </p:nvSpPr>
        <p:spPr>
          <a:xfrm flipH="false" flipV="false" rot="0">
            <a:off x="14818475" y="5127740"/>
            <a:ext cx="3469525" cy="5143500"/>
          </a:xfrm>
          <a:custGeom>
            <a:avLst/>
            <a:gdLst/>
            <a:ahLst/>
            <a:cxnLst/>
            <a:rect r="r" b="b" t="t" l="l"/>
            <a:pathLst>
              <a:path h="5143500" w="3469525">
                <a:moveTo>
                  <a:pt x="0" y="0"/>
                </a:moveTo>
                <a:lnTo>
                  <a:pt x="3469525" y="0"/>
                </a:lnTo>
                <a:lnTo>
                  <a:pt x="3469525"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743222" y="3591591"/>
            <a:ext cx="4212946" cy="3103819"/>
            <a:chOff x="0" y="0"/>
            <a:chExt cx="5617261" cy="4138425"/>
          </a:xfrm>
        </p:grpSpPr>
        <p:sp>
          <p:nvSpPr>
            <p:cNvPr name="TextBox 13" id="13"/>
            <p:cNvSpPr txBox="true"/>
            <p:nvPr/>
          </p:nvSpPr>
          <p:spPr>
            <a:xfrm rot="0">
              <a:off x="606603" y="3860671"/>
              <a:ext cx="5010658" cy="277754"/>
            </a:xfrm>
            <a:prstGeom prst="rect">
              <a:avLst/>
            </a:prstGeom>
          </p:spPr>
          <p:txBody>
            <a:bodyPr anchor="t" rtlCol="false" tIns="0" lIns="0" bIns="0" rIns="0">
              <a:spAutoFit/>
            </a:bodyPr>
            <a:lstStyle/>
            <a:p>
              <a:pPr algn="l">
                <a:lnSpc>
                  <a:spcPts val="1793"/>
                </a:lnSpc>
              </a:pPr>
            </a:p>
          </p:txBody>
        </p:sp>
        <p:sp>
          <p:nvSpPr>
            <p:cNvPr name="TextBox 14" id="14"/>
            <p:cNvSpPr txBox="true"/>
            <p:nvPr/>
          </p:nvSpPr>
          <p:spPr>
            <a:xfrm rot="0">
              <a:off x="606603" y="1512388"/>
              <a:ext cx="5010658" cy="1246561"/>
            </a:xfrm>
            <a:prstGeom prst="rect">
              <a:avLst/>
            </a:prstGeom>
          </p:spPr>
          <p:txBody>
            <a:bodyPr anchor="t" rtlCol="false" tIns="0" lIns="0" bIns="0" rIns="0">
              <a:spAutoFit/>
            </a:bodyPr>
            <a:lstStyle/>
            <a:p>
              <a:pPr algn="l">
                <a:lnSpc>
                  <a:spcPts val="3633"/>
                </a:lnSpc>
              </a:pPr>
              <a:r>
                <a:rPr lang="en-US" sz="3303" b="true">
                  <a:solidFill>
                    <a:srgbClr val="000000"/>
                  </a:solidFill>
                  <a:latin typeface="League Spartan"/>
                  <a:ea typeface="League Spartan"/>
                  <a:cs typeface="League Spartan"/>
                  <a:sym typeface="League Spartan"/>
                </a:rPr>
                <a:t>PROBLEM</a:t>
              </a:r>
            </a:p>
            <a:p>
              <a:pPr algn="l">
                <a:lnSpc>
                  <a:spcPts val="3633"/>
                </a:lnSpc>
              </a:pPr>
              <a:r>
                <a:rPr lang="en-US" sz="3303" b="true">
                  <a:solidFill>
                    <a:srgbClr val="000000"/>
                  </a:solidFill>
                  <a:latin typeface="League Spartan"/>
                  <a:ea typeface="League Spartan"/>
                  <a:cs typeface="League Spartan"/>
                  <a:sym typeface="League Spartan"/>
                </a:rPr>
                <a:t>DEFINITION</a:t>
              </a:r>
            </a:p>
          </p:txBody>
        </p:sp>
        <p:sp>
          <p:nvSpPr>
            <p:cNvPr name="TextBox 15" id="15"/>
            <p:cNvSpPr txBox="true"/>
            <p:nvPr/>
          </p:nvSpPr>
          <p:spPr>
            <a:xfrm rot="0">
              <a:off x="606603" y="2951055"/>
              <a:ext cx="5010658" cy="571802"/>
            </a:xfrm>
            <a:prstGeom prst="rect">
              <a:avLst/>
            </a:prstGeom>
          </p:spPr>
          <p:txBody>
            <a:bodyPr anchor="t" rtlCol="false" tIns="0" lIns="0" bIns="0" rIns="0">
              <a:spAutoFit/>
            </a:bodyPr>
            <a:lstStyle/>
            <a:p>
              <a:pPr algn="l">
                <a:lnSpc>
                  <a:spcPts val="3488"/>
                </a:lnSpc>
              </a:pPr>
              <a:r>
                <a:rPr lang="en-US" sz="2683" b="true">
                  <a:solidFill>
                    <a:srgbClr val="000000"/>
                  </a:solidFill>
                  <a:latin typeface="Glacial Indifference Bold"/>
                  <a:ea typeface="Glacial Indifference Bold"/>
                  <a:cs typeface="Glacial Indifference Bold"/>
                  <a:sym typeface="Glacial Indifference Bold"/>
                </a:rPr>
                <a:t>1905065</a:t>
              </a:r>
            </a:p>
          </p:txBody>
        </p:sp>
        <p:sp>
          <p:nvSpPr>
            <p:cNvPr name="TextBox 16" id="16"/>
            <p:cNvSpPr txBox="true"/>
            <p:nvPr/>
          </p:nvSpPr>
          <p:spPr>
            <a:xfrm rot="0">
              <a:off x="0" y="114300"/>
              <a:ext cx="2264131" cy="1194852"/>
            </a:xfrm>
            <a:prstGeom prst="rect">
              <a:avLst/>
            </a:prstGeom>
          </p:spPr>
          <p:txBody>
            <a:bodyPr anchor="t" rtlCol="false" tIns="0" lIns="0" bIns="0" rIns="0">
              <a:spAutoFit/>
            </a:bodyPr>
            <a:lstStyle/>
            <a:p>
              <a:pPr algn="ctr">
                <a:lnSpc>
                  <a:spcPts val="6463"/>
                </a:lnSpc>
              </a:pPr>
              <a:r>
                <a:rPr lang="en-US" sz="6463">
                  <a:solidFill>
                    <a:srgbClr val="000000"/>
                  </a:solidFill>
                  <a:latin typeface="Nickainley"/>
                  <a:ea typeface="Nickainley"/>
                  <a:cs typeface="Nickainley"/>
                  <a:sym typeface="Nickainley"/>
                </a:rPr>
                <a:t>01</a:t>
              </a:r>
            </a:p>
          </p:txBody>
        </p:sp>
      </p:grpSp>
      <p:grpSp>
        <p:nvGrpSpPr>
          <p:cNvPr name="Group 17" id="17"/>
          <p:cNvGrpSpPr/>
          <p:nvPr/>
        </p:nvGrpSpPr>
        <p:grpSpPr>
          <a:xfrm rot="0">
            <a:off x="5541349" y="3362991"/>
            <a:ext cx="4212946" cy="3561019"/>
            <a:chOff x="0" y="0"/>
            <a:chExt cx="5617261" cy="4748025"/>
          </a:xfrm>
        </p:grpSpPr>
        <p:sp>
          <p:nvSpPr>
            <p:cNvPr name="TextBox 18" id="18"/>
            <p:cNvSpPr txBox="true"/>
            <p:nvPr/>
          </p:nvSpPr>
          <p:spPr>
            <a:xfrm rot="0">
              <a:off x="606603" y="4470271"/>
              <a:ext cx="5010658" cy="277754"/>
            </a:xfrm>
            <a:prstGeom prst="rect">
              <a:avLst/>
            </a:prstGeom>
          </p:spPr>
          <p:txBody>
            <a:bodyPr anchor="t" rtlCol="false" tIns="0" lIns="0" bIns="0" rIns="0">
              <a:spAutoFit/>
            </a:bodyPr>
            <a:lstStyle/>
            <a:p>
              <a:pPr algn="l">
                <a:lnSpc>
                  <a:spcPts val="1793"/>
                </a:lnSpc>
              </a:pPr>
            </a:p>
          </p:txBody>
        </p:sp>
        <p:sp>
          <p:nvSpPr>
            <p:cNvPr name="TextBox 19" id="19"/>
            <p:cNvSpPr txBox="true"/>
            <p:nvPr/>
          </p:nvSpPr>
          <p:spPr>
            <a:xfrm rot="0">
              <a:off x="606603" y="1512388"/>
              <a:ext cx="5010658" cy="1856161"/>
            </a:xfrm>
            <a:prstGeom prst="rect">
              <a:avLst/>
            </a:prstGeom>
          </p:spPr>
          <p:txBody>
            <a:bodyPr anchor="t" rtlCol="false" tIns="0" lIns="0" bIns="0" rIns="0">
              <a:spAutoFit/>
            </a:bodyPr>
            <a:lstStyle/>
            <a:p>
              <a:pPr algn="l">
                <a:lnSpc>
                  <a:spcPts val="3633"/>
                </a:lnSpc>
              </a:pPr>
              <a:r>
                <a:rPr lang="en-US" sz="3303" b="true">
                  <a:solidFill>
                    <a:srgbClr val="000000"/>
                  </a:solidFill>
                  <a:latin typeface="League Spartan"/>
                  <a:ea typeface="League Spartan"/>
                  <a:cs typeface="League Spartan"/>
                  <a:sym typeface="League Spartan"/>
                </a:rPr>
                <a:t>REDUCTION FROM NP-HARD PROBLEM</a:t>
              </a:r>
            </a:p>
          </p:txBody>
        </p:sp>
        <p:sp>
          <p:nvSpPr>
            <p:cNvPr name="TextBox 20" id="20"/>
            <p:cNvSpPr txBox="true"/>
            <p:nvPr/>
          </p:nvSpPr>
          <p:spPr>
            <a:xfrm rot="0">
              <a:off x="606603" y="3560655"/>
              <a:ext cx="5010658" cy="571802"/>
            </a:xfrm>
            <a:prstGeom prst="rect">
              <a:avLst/>
            </a:prstGeom>
          </p:spPr>
          <p:txBody>
            <a:bodyPr anchor="t" rtlCol="false" tIns="0" lIns="0" bIns="0" rIns="0">
              <a:spAutoFit/>
            </a:bodyPr>
            <a:lstStyle/>
            <a:p>
              <a:pPr algn="l">
                <a:lnSpc>
                  <a:spcPts val="3488"/>
                </a:lnSpc>
              </a:pPr>
              <a:r>
                <a:rPr lang="en-US" sz="2683" b="true">
                  <a:solidFill>
                    <a:srgbClr val="000000"/>
                  </a:solidFill>
                  <a:latin typeface="Glacial Indifference Bold"/>
                  <a:ea typeface="Glacial Indifference Bold"/>
                  <a:cs typeface="Glacial Indifference Bold"/>
                  <a:sym typeface="Glacial Indifference Bold"/>
                </a:rPr>
                <a:t>1905065</a:t>
              </a:r>
            </a:p>
          </p:txBody>
        </p:sp>
        <p:sp>
          <p:nvSpPr>
            <p:cNvPr name="TextBox 21" id="21"/>
            <p:cNvSpPr txBox="true"/>
            <p:nvPr/>
          </p:nvSpPr>
          <p:spPr>
            <a:xfrm rot="0">
              <a:off x="0" y="114300"/>
              <a:ext cx="2264131" cy="1194852"/>
            </a:xfrm>
            <a:prstGeom prst="rect">
              <a:avLst/>
            </a:prstGeom>
          </p:spPr>
          <p:txBody>
            <a:bodyPr anchor="t" rtlCol="false" tIns="0" lIns="0" bIns="0" rIns="0">
              <a:spAutoFit/>
            </a:bodyPr>
            <a:lstStyle/>
            <a:p>
              <a:pPr algn="ctr">
                <a:lnSpc>
                  <a:spcPts val="6463"/>
                </a:lnSpc>
              </a:pPr>
              <a:r>
                <a:rPr lang="en-US" sz="6463">
                  <a:solidFill>
                    <a:srgbClr val="000000"/>
                  </a:solidFill>
                  <a:latin typeface="Nickainley"/>
                  <a:ea typeface="Nickainley"/>
                  <a:cs typeface="Nickainley"/>
                  <a:sym typeface="Nickainley"/>
                </a:rPr>
                <a:t>02</a:t>
              </a:r>
            </a:p>
          </p:txBody>
        </p:sp>
      </p:grpSp>
      <p:grpSp>
        <p:nvGrpSpPr>
          <p:cNvPr name="Group 22" id="22"/>
          <p:cNvGrpSpPr/>
          <p:nvPr/>
        </p:nvGrpSpPr>
        <p:grpSpPr>
          <a:xfrm rot="0">
            <a:off x="743222" y="6729461"/>
            <a:ext cx="4212946" cy="3064449"/>
            <a:chOff x="0" y="0"/>
            <a:chExt cx="5617261" cy="4085932"/>
          </a:xfrm>
        </p:grpSpPr>
        <p:sp>
          <p:nvSpPr>
            <p:cNvPr name="TextBox 23" id="23"/>
            <p:cNvSpPr txBox="true"/>
            <p:nvPr/>
          </p:nvSpPr>
          <p:spPr>
            <a:xfrm rot="0">
              <a:off x="606603" y="3808178"/>
              <a:ext cx="5010658" cy="277754"/>
            </a:xfrm>
            <a:prstGeom prst="rect">
              <a:avLst/>
            </a:prstGeom>
          </p:spPr>
          <p:txBody>
            <a:bodyPr anchor="t" rtlCol="false" tIns="0" lIns="0" bIns="0" rIns="0">
              <a:spAutoFit/>
            </a:bodyPr>
            <a:lstStyle/>
            <a:p>
              <a:pPr algn="l">
                <a:lnSpc>
                  <a:spcPts val="1793"/>
                </a:lnSpc>
              </a:pPr>
            </a:p>
          </p:txBody>
        </p:sp>
        <p:sp>
          <p:nvSpPr>
            <p:cNvPr name="TextBox 24" id="24"/>
            <p:cNvSpPr txBox="true"/>
            <p:nvPr/>
          </p:nvSpPr>
          <p:spPr>
            <a:xfrm rot="0">
              <a:off x="606603" y="1512388"/>
              <a:ext cx="5010658" cy="1194068"/>
            </a:xfrm>
            <a:prstGeom prst="rect">
              <a:avLst/>
            </a:prstGeom>
          </p:spPr>
          <p:txBody>
            <a:bodyPr anchor="t" rtlCol="false" tIns="0" lIns="0" bIns="0" rIns="0">
              <a:spAutoFit/>
            </a:bodyPr>
            <a:lstStyle/>
            <a:p>
              <a:pPr algn="l">
                <a:lnSpc>
                  <a:spcPts val="3523"/>
                </a:lnSpc>
              </a:pPr>
              <a:r>
                <a:rPr lang="en-US" sz="3203" b="true">
                  <a:solidFill>
                    <a:srgbClr val="000000"/>
                  </a:solidFill>
                  <a:latin typeface="League Spartan"/>
                  <a:ea typeface="League Spartan"/>
                  <a:cs typeface="League Spartan"/>
                  <a:sym typeface="League Spartan"/>
                </a:rPr>
                <a:t>METAHEURISTICS ALGORITHMS</a:t>
              </a:r>
            </a:p>
          </p:txBody>
        </p:sp>
        <p:sp>
          <p:nvSpPr>
            <p:cNvPr name="TextBox 25" id="25"/>
            <p:cNvSpPr txBox="true"/>
            <p:nvPr/>
          </p:nvSpPr>
          <p:spPr>
            <a:xfrm rot="0">
              <a:off x="606603" y="2898561"/>
              <a:ext cx="5010658" cy="571802"/>
            </a:xfrm>
            <a:prstGeom prst="rect">
              <a:avLst/>
            </a:prstGeom>
          </p:spPr>
          <p:txBody>
            <a:bodyPr anchor="t" rtlCol="false" tIns="0" lIns="0" bIns="0" rIns="0">
              <a:spAutoFit/>
            </a:bodyPr>
            <a:lstStyle/>
            <a:p>
              <a:pPr algn="l">
                <a:lnSpc>
                  <a:spcPts val="3488"/>
                </a:lnSpc>
              </a:pPr>
              <a:r>
                <a:rPr lang="en-US" sz="2683" b="true">
                  <a:solidFill>
                    <a:srgbClr val="000000"/>
                  </a:solidFill>
                  <a:latin typeface="Glacial Indifference Bold"/>
                  <a:ea typeface="Glacial Indifference Bold"/>
                  <a:cs typeface="Glacial Indifference Bold"/>
                  <a:sym typeface="Glacial Indifference Bold"/>
                </a:rPr>
                <a:t>1905089</a:t>
              </a:r>
            </a:p>
          </p:txBody>
        </p:sp>
        <p:sp>
          <p:nvSpPr>
            <p:cNvPr name="TextBox 26" id="26"/>
            <p:cNvSpPr txBox="true"/>
            <p:nvPr/>
          </p:nvSpPr>
          <p:spPr>
            <a:xfrm rot="0">
              <a:off x="0" y="114300"/>
              <a:ext cx="2264131" cy="1194852"/>
            </a:xfrm>
            <a:prstGeom prst="rect">
              <a:avLst/>
            </a:prstGeom>
          </p:spPr>
          <p:txBody>
            <a:bodyPr anchor="t" rtlCol="false" tIns="0" lIns="0" bIns="0" rIns="0">
              <a:spAutoFit/>
            </a:bodyPr>
            <a:lstStyle/>
            <a:p>
              <a:pPr algn="ctr">
                <a:lnSpc>
                  <a:spcPts val="6463"/>
                </a:lnSpc>
              </a:pPr>
              <a:r>
                <a:rPr lang="en-US" sz="6463">
                  <a:solidFill>
                    <a:srgbClr val="000000"/>
                  </a:solidFill>
                  <a:latin typeface="Nickainley"/>
                  <a:ea typeface="Nickainley"/>
                  <a:cs typeface="Nickainley"/>
                  <a:sym typeface="Nickainley"/>
                </a:rPr>
                <a:t>04</a:t>
              </a:r>
            </a:p>
          </p:txBody>
        </p:sp>
      </p:grpSp>
      <p:grpSp>
        <p:nvGrpSpPr>
          <p:cNvPr name="Group 27" id="27"/>
          <p:cNvGrpSpPr/>
          <p:nvPr/>
        </p:nvGrpSpPr>
        <p:grpSpPr>
          <a:xfrm rot="0">
            <a:off x="10339477" y="3392201"/>
            <a:ext cx="4212946" cy="3502599"/>
            <a:chOff x="0" y="0"/>
            <a:chExt cx="5617261" cy="4670132"/>
          </a:xfrm>
        </p:grpSpPr>
        <p:sp>
          <p:nvSpPr>
            <p:cNvPr name="TextBox 28" id="28"/>
            <p:cNvSpPr txBox="true"/>
            <p:nvPr/>
          </p:nvSpPr>
          <p:spPr>
            <a:xfrm rot="0">
              <a:off x="606603" y="4392378"/>
              <a:ext cx="5010658" cy="277754"/>
            </a:xfrm>
            <a:prstGeom prst="rect">
              <a:avLst/>
            </a:prstGeom>
          </p:spPr>
          <p:txBody>
            <a:bodyPr anchor="t" rtlCol="false" tIns="0" lIns="0" bIns="0" rIns="0">
              <a:spAutoFit/>
            </a:bodyPr>
            <a:lstStyle/>
            <a:p>
              <a:pPr algn="l">
                <a:lnSpc>
                  <a:spcPts val="1793"/>
                </a:lnSpc>
              </a:pPr>
            </a:p>
          </p:txBody>
        </p:sp>
        <p:sp>
          <p:nvSpPr>
            <p:cNvPr name="TextBox 29" id="29"/>
            <p:cNvSpPr txBox="true"/>
            <p:nvPr/>
          </p:nvSpPr>
          <p:spPr>
            <a:xfrm rot="0">
              <a:off x="606603" y="1512388"/>
              <a:ext cx="5010658" cy="1778268"/>
            </a:xfrm>
            <a:prstGeom prst="rect">
              <a:avLst/>
            </a:prstGeom>
          </p:spPr>
          <p:txBody>
            <a:bodyPr anchor="t" rtlCol="false" tIns="0" lIns="0" bIns="0" rIns="0">
              <a:spAutoFit/>
            </a:bodyPr>
            <a:lstStyle/>
            <a:p>
              <a:pPr algn="l">
                <a:lnSpc>
                  <a:spcPts val="3523"/>
                </a:lnSpc>
              </a:pPr>
              <a:r>
                <a:rPr lang="en-US" sz="3203" b="true">
                  <a:solidFill>
                    <a:srgbClr val="000000"/>
                  </a:solidFill>
                  <a:latin typeface="League Spartan"/>
                  <a:ea typeface="League Spartan"/>
                  <a:cs typeface="League Spartan"/>
                  <a:sym typeface="League Spartan"/>
                </a:rPr>
                <a:t>APPROXIMATION AND MULTILEVEL ALGORITHMS</a:t>
              </a:r>
            </a:p>
          </p:txBody>
        </p:sp>
        <p:sp>
          <p:nvSpPr>
            <p:cNvPr name="TextBox 30" id="30"/>
            <p:cNvSpPr txBox="true"/>
            <p:nvPr/>
          </p:nvSpPr>
          <p:spPr>
            <a:xfrm rot="0">
              <a:off x="606603" y="3482761"/>
              <a:ext cx="5010658" cy="571802"/>
            </a:xfrm>
            <a:prstGeom prst="rect">
              <a:avLst/>
            </a:prstGeom>
          </p:spPr>
          <p:txBody>
            <a:bodyPr anchor="t" rtlCol="false" tIns="0" lIns="0" bIns="0" rIns="0">
              <a:spAutoFit/>
            </a:bodyPr>
            <a:lstStyle/>
            <a:p>
              <a:pPr algn="l">
                <a:lnSpc>
                  <a:spcPts val="3488"/>
                </a:lnSpc>
              </a:pPr>
              <a:r>
                <a:rPr lang="en-US" sz="2683" b="true">
                  <a:solidFill>
                    <a:srgbClr val="000000"/>
                  </a:solidFill>
                  <a:latin typeface="Glacial Indifference Bold"/>
                  <a:ea typeface="Glacial Indifference Bold"/>
                  <a:cs typeface="Glacial Indifference Bold"/>
                  <a:sym typeface="Glacial Indifference Bold"/>
                </a:rPr>
                <a:t>1905109</a:t>
              </a:r>
            </a:p>
          </p:txBody>
        </p:sp>
        <p:sp>
          <p:nvSpPr>
            <p:cNvPr name="TextBox 31" id="31"/>
            <p:cNvSpPr txBox="true"/>
            <p:nvPr/>
          </p:nvSpPr>
          <p:spPr>
            <a:xfrm rot="0">
              <a:off x="0" y="114300"/>
              <a:ext cx="2264131" cy="1194852"/>
            </a:xfrm>
            <a:prstGeom prst="rect">
              <a:avLst/>
            </a:prstGeom>
          </p:spPr>
          <p:txBody>
            <a:bodyPr anchor="t" rtlCol="false" tIns="0" lIns="0" bIns="0" rIns="0">
              <a:spAutoFit/>
            </a:bodyPr>
            <a:lstStyle/>
            <a:p>
              <a:pPr algn="ctr">
                <a:lnSpc>
                  <a:spcPts val="6463"/>
                </a:lnSpc>
              </a:pPr>
              <a:r>
                <a:rPr lang="en-US" sz="6463">
                  <a:solidFill>
                    <a:srgbClr val="000000"/>
                  </a:solidFill>
                  <a:latin typeface="Nickainley"/>
                  <a:ea typeface="Nickainley"/>
                  <a:cs typeface="Nickainley"/>
                  <a:sym typeface="Nickainley"/>
                </a:rPr>
                <a:t>03</a:t>
              </a:r>
            </a:p>
          </p:txBody>
        </p:sp>
      </p:grpSp>
      <p:grpSp>
        <p:nvGrpSpPr>
          <p:cNvPr name="Group 32" id="32"/>
          <p:cNvGrpSpPr/>
          <p:nvPr/>
        </p:nvGrpSpPr>
        <p:grpSpPr>
          <a:xfrm rot="0">
            <a:off x="5503959" y="6709776"/>
            <a:ext cx="4212946" cy="3103819"/>
            <a:chOff x="0" y="0"/>
            <a:chExt cx="5617261" cy="4138425"/>
          </a:xfrm>
        </p:grpSpPr>
        <p:sp>
          <p:nvSpPr>
            <p:cNvPr name="TextBox 33" id="33"/>
            <p:cNvSpPr txBox="true"/>
            <p:nvPr/>
          </p:nvSpPr>
          <p:spPr>
            <a:xfrm rot="0">
              <a:off x="606603" y="3860671"/>
              <a:ext cx="5010658" cy="277754"/>
            </a:xfrm>
            <a:prstGeom prst="rect">
              <a:avLst/>
            </a:prstGeom>
          </p:spPr>
          <p:txBody>
            <a:bodyPr anchor="t" rtlCol="false" tIns="0" lIns="0" bIns="0" rIns="0">
              <a:spAutoFit/>
            </a:bodyPr>
            <a:lstStyle/>
            <a:p>
              <a:pPr algn="l">
                <a:lnSpc>
                  <a:spcPts val="1793"/>
                </a:lnSpc>
              </a:pPr>
            </a:p>
          </p:txBody>
        </p:sp>
        <p:sp>
          <p:nvSpPr>
            <p:cNvPr name="TextBox 34" id="34"/>
            <p:cNvSpPr txBox="true"/>
            <p:nvPr/>
          </p:nvSpPr>
          <p:spPr>
            <a:xfrm rot="0">
              <a:off x="606603" y="1512388"/>
              <a:ext cx="5010658" cy="1246561"/>
            </a:xfrm>
            <a:prstGeom prst="rect">
              <a:avLst/>
            </a:prstGeom>
          </p:spPr>
          <p:txBody>
            <a:bodyPr anchor="t" rtlCol="false" tIns="0" lIns="0" bIns="0" rIns="0">
              <a:spAutoFit/>
            </a:bodyPr>
            <a:lstStyle/>
            <a:p>
              <a:pPr algn="l">
                <a:lnSpc>
                  <a:spcPts val="3633"/>
                </a:lnSpc>
              </a:pPr>
              <a:r>
                <a:rPr lang="en-US" sz="3303" b="true">
                  <a:solidFill>
                    <a:srgbClr val="000000"/>
                  </a:solidFill>
                  <a:latin typeface="League Spartan"/>
                  <a:ea typeface="League Spartan"/>
                  <a:cs typeface="League Spartan"/>
                  <a:sym typeface="League Spartan"/>
                </a:rPr>
                <a:t>HEURISTICS ALGORITHMS</a:t>
              </a:r>
            </a:p>
          </p:txBody>
        </p:sp>
        <p:sp>
          <p:nvSpPr>
            <p:cNvPr name="TextBox 35" id="35"/>
            <p:cNvSpPr txBox="true"/>
            <p:nvPr/>
          </p:nvSpPr>
          <p:spPr>
            <a:xfrm rot="0">
              <a:off x="606603" y="2951055"/>
              <a:ext cx="5010658" cy="571802"/>
            </a:xfrm>
            <a:prstGeom prst="rect">
              <a:avLst/>
            </a:prstGeom>
          </p:spPr>
          <p:txBody>
            <a:bodyPr anchor="t" rtlCol="false" tIns="0" lIns="0" bIns="0" rIns="0">
              <a:spAutoFit/>
            </a:bodyPr>
            <a:lstStyle/>
            <a:p>
              <a:pPr algn="l">
                <a:lnSpc>
                  <a:spcPts val="3488"/>
                </a:lnSpc>
              </a:pPr>
              <a:r>
                <a:rPr lang="en-US" sz="2683" b="true">
                  <a:solidFill>
                    <a:srgbClr val="000000"/>
                  </a:solidFill>
                  <a:latin typeface="Glacial Indifference Bold"/>
                  <a:ea typeface="Glacial Indifference Bold"/>
                  <a:cs typeface="Glacial Indifference Bold"/>
                  <a:sym typeface="Glacial Indifference Bold"/>
                </a:rPr>
                <a:t>1905064</a:t>
              </a:r>
            </a:p>
          </p:txBody>
        </p:sp>
        <p:sp>
          <p:nvSpPr>
            <p:cNvPr name="TextBox 36" id="36"/>
            <p:cNvSpPr txBox="true"/>
            <p:nvPr/>
          </p:nvSpPr>
          <p:spPr>
            <a:xfrm rot="0">
              <a:off x="0" y="114300"/>
              <a:ext cx="2264131" cy="1194852"/>
            </a:xfrm>
            <a:prstGeom prst="rect">
              <a:avLst/>
            </a:prstGeom>
          </p:spPr>
          <p:txBody>
            <a:bodyPr anchor="t" rtlCol="false" tIns="0" lIns="0" bIns="0" rIns="0">
              <a:spAutoFit/>
            </a:bodyPr>
            <a:lstStyle/>
            <a:p>
              <a:pPr algn="ctr">
                <a:lnSpc>
                  <a:spcPts val="6463"/>
                </a:lnSpc>
              </a:pPr>
              <a:r>
                <a:rPr lang="en-US" sz="6463">
                  <a:solidFill>
                    <a:srgbClr val="000000"/>
                  </a:solidFill>
                  <a:latin typeface="Nickainley"/>
                  <a:ea typeface="Nickainley"/>
                  <a:cs typeface="Nickainley"/>
                  <a:sym typeface="Nickainley"/>
                </a:rPr>
                <a:t>05</a:t>
              </a:r>
            </a:p>
          </p:txBody>
        </p:sp>
      </p:grpSp>
      <p:grpSp>
        <p:nvGrpSpPr>
          <p:cNvPr name="Group 37" id="37"/>
          <p:cNvGrpSpPr/>
          <p:nvPr/>
        </p:nvGrpSpPr>
        <p:grpSpPr>
          <a:xfrm rot="0">
            <a:off x="10264697" y="6640562"/>
            <a:ext cx="4212946" cy="3103819"/>
            <a:chOff x="0" y="0"/>
            <a:chExt cx="5617261" cy="4138425"/>
          </a:xfrm>
        </p:grpSpPr>
        <p:sp>
          <p:nvSpPr>
            <p:cNvPr name="TextBox 38" id="38"/>
            <p:cNvSpPr txBox="true"/>
            <p:nvPr/>
          </p:nvSpPr>
          <p:spPr>
            <a:xfrm rot="0">
              <a:off x="606603" y="3860671"/>
              <a:ext cx="5010658" cy="277754"/>
            </a:xfrm>
            <a:prstGeom prst="rect">
              <a:avLst/>
            </a:prstGeom>
          </p:spPr>
          <p:txBody>
            <a:bodyPr anchor="t" rtlCol="false" tIns="0" lIns="0" bIns="0" rIns="0">
              <a:spAutoFit/>
            </a:bodyPr>
            <a:lstStyle/>
            <a:p>
              <a:pPr algn="l">
                <a:lnSpc>
                  <a:spcPts val="1793"/>
                </a:lnSpc>
              </a:pPr>
            </a:p>
          </p:txBody>
        </p:sp>
        <p:sp>
          <p:nvSpPr>
            <p:cNvPr name="TextBox 39" id="39"/>
            <p:cNvSpPr txBox="true"/>
            <p:nvPr/>
          </p:nvSpPr>
          <p:spPr>
            <a:xfrm rot="0">
              <a:off x="606603" y="1512388"/>
              <a:ext cx="5010658" cy="1246561"/>
            </a:xfrm>
            <a:prstGeom prst="rect">
              <a:avLst/>
            </a:prstGeom>
          </p:spPr>
          <p:txBody>
            <a:bodyPr anchor="t" rtlCol="false" tIns="0" lIns="0" bIns="0" rIns="0">
              <a:spAutoFit/>
            </a:bodyPr>
            <a:lstStyle/>
            <a:p>
              <a:pPr algn="l">
                <a:lnSpc>
                  <a:spcPts val="3633"/>
                </a:lnSpc>
              </a:pPr>
              <a:r>
                <a:rPr lang="en-US" sz="3303" b="true">
                  <a:solidFill>
                    <a:srgbClr val="000000"/>
                  </a:solidFill>
                  <a:latin typeface="League Spartan"/>
                  <a:ea typeface="League Spartan"/>
                  <a:cs typeface="League Spartan"/>
                  <a:sym typeface="League Spartan"/>
                </a:rPr>
                <a:t>REAL-LIFE APPLICATIONS</a:t>
              </a:r>
            </a:p>
          </p:txBody>
        </p:sp>
        <p:sp>
          <p:nvSpPr>
            <p:cNvPr name="TextBox 40" id="40"/>
            <p:cNvSpPr txBox="true"/>
            <p:nvPr/>
          </p:nvSpPr>
          <p:spPr>
            <a:xfrm rot="0">
              <a:off x="606603" y="2951055"/>
              <a:ext cx="5010658" cy="571802"/>
            </a:xfrm>
            <a:prstGeom prst="rect">
              <a:avLst/>
            </a:prstGeom>
          </p:spPr>
          <p:txBody>
            <a:bodyPr anchor="t" rtlCol="false" tIns="0" lIns="0" bIns="0" rIns="0">
              <a:spAutoFit/>
            </a:bodyPr>
            <a:lstStyle/>
            <a:p>
              <a:pPr algn="l">
                <a:lnSpc>
                  <a:spcPts val="3488"/>
                </a:lnSpc>
              </a:pPr>
              <a:r>
                <a:rPr lang="en-US" sz="2683" b="true">
                  <a:solidFill>
                    <a:srgbClr val="000000"/>
                  </a:solidFill>
                  <a:latin typeface="Glacial Indifference Bold"/>
                  <a:ea typeface="Glacial Indifference Bold"/>
                  <a:cs typeface="Glacial Indifference Bold"/>
                  <a:sym typeface="Glacial Indifference Bold"/>
                </a:rPr>
                <a:t>1905079</a:t>
              </a:r>
            </a:p>
          </p:txBody>
        </p:sp>
        <p:sp>
          <p:nvSpPr>
            <p:cNvPr name="TextBox 41" id="41"/>
            <p:cNvSpPr txBox="true"/>
            <p:nvPr/>
          </p:nvSpPr>
          <p:spPr>
            <a:xfrm rot="0">
              <a:off x="0" y="114300"/>
              <a:ext cx="2264131" cy="1194852"/>
            </a:xfrm>
            <a:prstGeom prst="rect">
              <a:avLst/>
            </a:prstGeom>
          </p:spPr>
          <p:txBody>
            <a:bodyPr anchor="t" rtlCol="false" tIns="0" lIns="0" bIns="0" rIns="0">
              <a:spAutoFit/>
            </a:bodyPr>
            <a:lstStyle/>
            <a:p>
              <a:pPr algn="ctr">
                <a:lnSpc>
                  <a:spcPts val="6463"/>
                </a:lnSpc>
              </a:pPr>
              <a:r>
                <a:rPr lang="en-US" sz="6463">
                  <a:solidFill>
                    <a:srgbClr val="000000"/>
                  </a:solidFill>
                  <a:latin typeface="Nickainley"/>
                  <a:ea typeface="Nickainley"/>
                  <a:cs typeface="Nickainley"/>
                  <a:sym typeface="Nickainley"/>
                </a:rPr>
                <a:t>06</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6769147" y="-360345"/>
            <a:ext cx="11901603" cy="10990371"/>
          </a:xfrm>
          <a:prstGeom prst="rect">
            <a:avLst/>
          </a:prstGeom>
          <a:solidFill>
            <a:srgbClr val="F46E16"/>
          </a:solidFill>
        </p:spPr>
      </p:sp>
      <p:grpSp>
        <p:nvGrpSpPr>
          <p:cNvPr name="Group 3" id="3"/>
          <p:cNvGrpSpPr/>
          <p:nvPr/>
        </p:nvGrpSpPr>
        <p:grpSpPr>
          <a:xfrm rot="0">
            <a:off x="-57150" y="-1058027"/>
            <a:ext cx="6892972" cy="13766894"/>
            <a:chOff x="0" y="0"/>
            <a:chExt cx="9190629" cy="18355858"/>
          </a:xfrm>
        </p:grpSpPr>
        <p:sp>
          <p:nvSpPr>
            <p:cNvPr name="Freeform 4" id="4"/>
            <p:cNvSpPr/>
            <p:nvPr/>
          </p:nvSpPr>
          <p:spPr>
            <a:xfrm flipH="false" flipV="false" rot="0">
              <a:off x="0" y="0"/>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9165229"/>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6" id="6"/>
          <p:cNvGrpSpPr>
            <a:grpSpLocks noChangeAspect="true"/>
          </p:cNvGrpSpPr>
          <p:nvPr/>
        </p:nvGrpSpPr>
        <p:grpSpPr>
          <a:xfrm rot="0">
            <a:off x="-1438417" y="8114769"/>
            <a:ext cx="3621038" cy="362103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8" id="8"/>
          <p:cNvGrpSpPr/>
          <p:nvPr/>
        </p:nvGrpSpPr>
        <p:grpSpPr>
          <a:xfrm rot="0">
            <a:off x="3339592" y="1250237"/>
            <a:ext cx="2452128" cy="2525247"/>
            <a:chOff x="0" y="0"/>
            <a:chExt cx="3269504" cy="3366996"/>
          </a:xfrm>
        </p:grpSpPr>
        <p:grpSp>
          <p:nvGrpSpPr>
            <p:cNvPr name="Group 9" id="9"/>
            <p:cNvGrpSpPr/>
            <p:nvPr/>
          </p:nvGrpSpPr>
          <p:grpSpPr>
            <a:xfrm rot="0">
              <a:off x="3671" y="0"/>
              <a:ext cx="817835" cy="8178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12" id="12"/>
            <p:cNvGrpSpPr/>
            <p:nvPr/>
          </p:nvGrpSpPr>
          <p:grpSpPr>
            <a:xfrm rot="0">
              <a:off x="1226752" y="0"/>
              <a:ext cx="817835" cy="81783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15" id="15"/>
            <p:cNvGrpSpPr/>
            <p:nvPr/>
          </p:nvGrpSpPr>
          <p:grpSpPr>
            <a:xfrm rot="0">
              <a:off x="1226752" y="1273359"/>
              <a:ext cx="817835" cy="81783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18" id="18"/>
            <p:cNvGrpSpPr/>
            <p:nvPr/>
          </p:nvGrpSpPr>
          <p:grpSpPr>
            <a:xfrm rot="0">
              <a:off x="1226703" y="2542884"/>
              <a:ext cx="817835" cy="81783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21" id="21"/>
            <p:cNvGrpSpPr/>
            <p:nvPr/>
          </p:nvGrpSpPr>
          <p:grpSpPr>
            <a:xfrm rot="0">
              <a:off x="2451669" y="1273359"/>
              <a:ext cx="817835" cy="81783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24" id="24"/>
            <p:cNvGrpSpPr/>
            <p:nvPr/>
          </p:nvGrpSpPr>
          <p:grpSpPr>
            <a:xfrm rot="0">
              <a:off x="3671" y="2549161"/>
              <a:ext cx="817835" cy="81783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27" id="27"/>
            <p:cNvGrpSpPr/>
            <p:nvPr/>
          </p:nvGrpSpPr>
          <p:grpSpPr>
            <a:xfrm rot="0">
              <a:off x="0" y="1273359"/>
              <a:ext cx="817835" cy="81783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30" id="30"/>
            <p:cNvGrpSpPr/>
            <p:nvPr/>
          </p:nvGrpSpPr>
          <p:grpSpPr>
            <a:xfrm rot="0">
              <a:off x="2451669" y="0"/>
              <a:ext cx="817835" cy="81783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9</a:t>
                </a:r>
              </a:p>
            </p:txBody>
          </p:sp>
        </p:grpSp>
        <p:grpSp>
          <p:nvGrpSpPr>
            <p:cNvPr name="Group 33" id="33"/>
            <p:cNvGrpSpPr/>
            <p:nvPr/>
          </p:nvGrpSpPr>
          <p:grpSpPr>
            <a:xfrm rot="0">
              <a:off x="2451669" y="2546718"/>
              <a:ext cx="817835" cy="81783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36" id="36"/>
            <p:cNvSpPr/>
            <p:nvPr/>
          </p:nvSpPr>
          <p:spPr>
            <a:xfrm>
              <a:off x="821506" y="408917"/>
              <a:ext cx="405246" cy="0"/>
            </a:xfrm>
            <a:prstGeom prst="line">
              <a:avLst/>
            </a:prstGeom>
            <a:ln cap="flat" w="63500">
              <a:solidFill>
                <a:srgbClr val="000000"/>
              </a:solidFill>
              <a:prstDash val="solid"/>
              <a:headEnd type="none" len="sm" w="sm"/>
              <a:tailEnd type="none" len="sm" w="sm"/>
            </a:ln>
          </p:spPr>
        </p:sp>
        <p:sp>
          <p:nvSpPr>
            <p:cNvPr name="AutoShape 37" id="37"/>
            <p:cNvSpPr/>
            <p:nvPr/>
          </p:nvSpPr>
          <p:spPr>
            <a:xfrm>
              <a:off x="2044587" y="408917"/>
              <a:ext cx="407082" cy="0"/>
            </a:xfrm>
            <a:prstGeom prst="line">
              <a:avLst/>
            </a:prstGeom>
            <a:ln cap="flat" w="63500">
              <a:solidFill>
                <a:srgbClr val="000000"/>
              </a:solidFill>
              <a:prstDash val="solid"/>
              <a:headEnd type="none" len="sm" w="sm"/>
              <a:tailEnd type="none" len="sm" w="sm"/>
            </a:ln>
          </p:spPr>
        </p:sp>
        <p:sp>
          <p:nvSpPr>
            <p:cNvPr name="AutoShape 38" id="38"/>
            <p:cNvSpPr/>
            <p:nvPr/>
          </p:nvSpPr>
          <p:spPr>
            <a:xfrm>
              <a:off x="821506" y="1682277"/>
              <a:ext cx="407082" cy="0"/>
            </a:xfrm>
            <a:prstGeom prst="line">
              <a:avLst/>
            </a:prstGeom>
            <a:ln cap="flat" w="63500">
              <a:solidFill>
                <a:srgbClr val="000000"/>
              </a:solidFill>
              <a:prstDash val="solid"/>
              <a:headEnd type="none" len="sm" w="sm"/>
              <a:tailEnd type="none" len="sm" w="sm"/>
            </a:ln>
          </p:spPr>
        </p:sp>
        <p:sp>
          <p:nvSpPr>
            <p:cNvPr name="AutoShape 39" id="39"/>
            <p:cNvSpPr/>
            <p:nvPr/>
          </p:nvSpPr>
          <p:spPr>
            <a:xfrm>
              <a:off x="2044587" y="1716200"/>
              <a:ext cx="407082" cy="0"/>
            </a:xfrm>
            <a:prstGeom prst="line">
              <a:avLst/>
            </a:prstGeom>
            <a:ln cap="flat" w="63500">
              <a:solidFill>
                <a:srgbClr val="000000"/>
              </a:solidFill>
              <a:prstDash val="solid"/>
              <a:headEnd type="none" len="sm" w="sm"/>
              <a:tailEnd type="none" len="sm" w="sm"/>
            </a:ln>
          </p:spPr>
        </p:sp>
        <p:sp>
          <p:nvSpPr>
            <p:cNvPr name="AutoShape 40" id="40"/>
            <p:cNvSpPr/>
            <p:nvPr/>
          </p:nvSpPr>
          <p:spPr>
            <a:xfrm>
              <a:off x="821506" y="2955636"/>
              <a:ext cx="407082" cy="0"/>
            </a:xfrm>
            <a:prstGeom prst="line">
              <a:avLst/>
            </a:prstGeom>
            <a:ln cap="flat" w="63500">
              <a:solidFill>
                <a:srgbClr val="000000"/>
              </a:solidFill>
              <a:prstDash val="solid"/>
              <a:headEnd type="none" len="sm" w="sm"/>
              <a:tailEnd type="none" len="sm" w="sm"/>
            </a:ln>
          </p:spPr>
        </p:sp>
        <p:sp>
          <p:nvSpPr>
            <p:cNvPr name="AutoShape 41" id="41"/>
            <p:cNvSpPr/>
            <p:nvPr/>
          </p:nvSpPr>
          <p:spPr>
            <a:xfrm>
              <a:off x="2044538" y="2951802"/>
              <a:ext cx="407131" cy="3834"/>
            </a:xfrm>
            <a:prstGeom prst="line">
              <a:avLst/>
            </a:prstGeom>
            <a:ln cap="flat" w="50800">
              <a:solidFill>
                <a:srgbClr val="000000"/>
              </a:solidFill>
              <a:prstDash val="solid"/>
              <a:headEnd type="none" len="sm" w="sm"/>
              <a:tailEnd type="none" len="sm" w="sm"/>
            </a:ln>
          </p:spPr>
        </p:sp>
        <p:sp>
          <p:nvSpPr>
            <p:cNvPr name="AutoShape 42" id="42"/>
            <p:cNvSpPr/>
            <p:nvPr/>
          </p:nvSpPr>
          <p:spPr>
            <a:xfrm flipV="true">
              <a:off x="410654" y="817835"/>
              <a:ext cx="1935" cy="455528"/>
            </a:xfrm>
            <a:prstGeom prst="line">
              <a:avLst/>
            </a:prstGeom>
            <a:ln cap="flat" w="63500">
              <a:solidFill>
                <a:srgbClr val="000000"/>
              </a:solidFill>
              <a:prstDash val="solid"/>
              <a:headEnd type="none" len="sm" w="sm"/>
              <a:tailEnd type="none" len="sm" w="sm"/>
            </a:ln>
          </p:spPr>
        </p:sp>
        <p:sp>
          <p:nvSpPr>
            <p:cNvPr name="AutoShape 43" id="43"/>
            <p:cNvSpPr/>
            <p:nvPr/>
          </p:nvSpPr>
          <p:spPr>
            <a:xfrm flipH="true" flipV="true">
              <a:off x="412490" y="2091050"/>
              <a:ext cx="52" cy="458111"/>
            </a:xfrm>
            <a:prstGeom prst="line">
              <a:avLst/>
            </a:prstGeom>
            <a:ln cap="flat" w="63500">
              <a:solidFill>
                <a:srgbClr val="000000"/>
              </a:solidFill>
              <a:prstDash val="solid"/>
              <a:headEnd type="none" len="sm" w="sm"/>
              <a:tailEnd type="none" len="sm" w="sm"/>
            </a:ln>
          </p:spPr>
        </p:sp>
        <p:sp>
          <p:nvSpPr>
            <p:cNvPr name="AutoShape 44" id="44"/>
            <p:cNvSpPr/>
            <p:nvPr/>
          </p:nvSpPr>
          <p:spPr>
            <a:xfrm flipH="true" flipV="true">
              <a:off x="1635620" y="815244"/>
              <a:ext cx="26" cy="458115"/>
            </a:xfrm>
            <a:prstGeom prst="line">
              <a:avLst/>
            </a:prstGeom>
            <a:ln cap="flat" w="63500">
              <a:solidFill>
                <a:srgbClr val="000000"/>
              </a:solidFill>
              <a:prstDash val="solid"/>
              <a:headEnd type="none" len="sm" w="sm"/>
              <a:tailEnd type="none" len="sm" w="sm"/>
            </a:ln>
          </p:spPr>
        </p:sp>
        <p:sp>
          <p:nvSpPr>
            <p:cNvPr name="AutoShape 45" id="45"/>
            <p:cNvSpPr/>
            <p:nvPr/>
          </p:nvSpPr>
          <p:spPr>
            <a:xfrm flipH="true" flipV="true">
              <a:off x="1635620" y="2082327"/>
              <a:ext cx="0" cy="460558"/>
            </a:xfrm>
            <a:prstGeom prst="line">
              <a:avLst/>
            </a:prstGeom>
            <a:ln cap="flat" w="63500">
              <a:solidFill>
                <a:srgbClr val="000000"/>
              </a:solidFill>
              <a:prstDash val="solid"/>
              <a:headEnd type="none" len="sm" w="sm"/>
              <a:tailEnd type="none" len="sm" w="sm"/>
            </a:ln>
          </p:spPr>
        </p:sp>
        <p:sp>
          <p:nvSpPr>
            <p:cNvPr name="AutoShape 46" id="46"/>
            <p:cNvSpPr/>
            <p:nvPr/>
          </p:nvSpPr>
          <p:spPr>
            <a:xfrm flipV="true">
              <a:off x="2860586" y="817835"/>
              <a:ext cx="0" cy="455524"/>
            </a:xfrm>
            <a:prstGeom prst="line">
              <a:avLst/>
            </a:prstGeom>
            <a:ln cap="flat" w="50800">
              <a:solidFill>
                <a:srgbClr val="000000"/>
              </a:solidFill>
              <a:prstDash val="solid"/>
              <a:headEnd type="none" len="sm" w="sm"/>
              <a:tailEnd type="none" len="sm" w="sm"/>
            </a:ln>
          </p:spPr>
        </p:sp>
        <p:sp>
          <p:nvSpPr>
            <p:cNvPr name="AutoShape 47" id="47"/>
            <p:cNvSpPr/>
            <p:nvPr/>
          </p:nvSpPr>
          <p:spPr>
            <a:xfrm flipH="true" flipV="true">
              <a:off x="2858701" y="2088603"/>
              <a:ext cx="996" cy="458116"/>
            </a:xfrm>
            <a:prstGeom prst="line">
              <a:avLst/>
            </a:prstGeom>
            <a:ln cap="flat" w="63500">
              <a:solidFill>
                <a:srgbClr val="000000"/>
              </a:solidFill>
              <a:prstDash val="solid"/>
              <a:headEnd type="none" len="sm" w="sm"/>
              <a:tailEnd type="none" len="sm" w="sm"/>
            </a:ln>
          </p:spPr>
        </p:sp>
      </p:grpSp>
      <p:sp>
        <p:nvSpPr>
          <p:cNvPr name="TextBox 48" id="48"/>
          <p:cNvSpPr txBox="true"/>
          <p:nvPr/>
        </p:nvSpPr>
        <p:spPr>
          <a:xfrm rot="0">
            <a:off x="3845608" y="6471699"/>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PARTITIONS</a:t>
            </a:r>
          </a:p>
        </p:txBody>
      </p:sp>
      <p:sp>
        <p:nvSpPr>
          <p:cNvPr name="TextBox 49" id="49"/>
          <p:cNvSpPr txBox="true"/>
          <p:nvPr/>
        </p:nvSpPr>
        <p:spPr>
          <a:xfrm rot="0">
            <a:off x="2182621" y="8928575"/>
            <a:ext cx="4350190" cy="927736"/>
          </a:xfrm>
          <a:prstGeom prst="rect">
            <a:avLst/>
          </a:prstGeom>
        </p:spPr>
        <p:txBody>
          <a:bodyPr anchor="t" rtlCol="false" tIns="0" lIns="0" bIns="0" rIns="0">
            <a:spAutoFit/>
          </a:bodyPr>
          <a:lstStyle/>
          <a:p>
            <a:pPr algn="r">
              <a:lnSpc>
                <a:spcPts val="3630"/>
              </a:lnSpc>
            </a:pPr>
            <a:r>
              <a:rPr lang="en-US" sz="3300" b="true">
                <a:solidFill>
                  <a:srgbClr val="202020"/>
                </a:solidFill>
                <a:latin typeface="League Spartan"/>
                <a:ea typeface="League Spartan"/>
                <a:cs typeface="League Spartan"/>
                <a:sym typeface="League Spartan"/>
              </a:rPr>
              <a:t>Spectral</a:t>
            </a:r>
          </a:p>
          <a:p>
            <a:pPr algn="r">
              <a:lnSpc>
                <a:spcPts val="3630"/>
              </a:lnSpc>
            </a:pPr>
            <a:r>
              <a:rPr lang="en-US" sz="3300" b="true">
                <a:solidFill>
                  <a:srgbClr val="202020"/>
                </a:solidFill>
                <a:latin typeface="League Spartan"/>
                <a:ea typeface="League Spartan"/>
                <a:cs typeface="League Spartan"/>
                <a:sym typeface="League Spartan"/>
              </a:rPr>
              <a:t>Partitioning</a:t>
            </a:r>
          </a:p>
        </p:txBody>
      </p:sp>
      <p:sp>
        <p:nvSpPr>
          <p:cNvPr name="TextBox 50" id="50"/>
          <p:cNvSpPr txBox="true"/>
          <p:nvPr/>
        </p:nvSpPr>
        <p:spPr>
          <a:xfrm rot="0">
            <a:off x="372102" y="360245"/>
            <a:ext cx="4216412" cy="280670"/>
          </a:xfrm>
          <a:prstGeom prst="rect">
            <a:avLst/>
          </a:prstGeom>
        </p:spPr>
        <p:txBody>
          <a:bodyPr anchor="t" rtlCol="false" tIns="0" lIns="0" bIns="0" rIns="0">
            <a:spAutoFit/>
          </a:bodyPr>
          <a:lstStyle/>
          <a:p>
            <a:pPr algn="l">
              <a:lnSpc>
                <a:spcPts val="2379"/>
              </a:lnSpc>
            </a:pPr>
            <a:r>
              <a:rPr lang="en-US" b="true" sz="1699" spc="254">
                <a:solidFill>
                  <a:srgbClr val="202020"/>
                </a:solidFill>
                <a:latin typeface="Glacial Indifference Bold"/>
                <a:ea typeface="Glacial Indifference Bold"/>
                <a:cs typeface="Glacial Indifference Bold"/>
                <a:sym typeface="Glacial Indifference Bold"/>
              </a:rPr>
              <a:t>APPROXIMATION ALGORITHM</a:t>
            </a:r>
          </a:p>
        </p:txBody>
      </p:sp>
      <p:sp>
        <p:nvSpPr>
          <p:cNvPr name="TextBox 51" id="51"/>
          <p:cNvSpPr txBox="true"/>
          <p:nvPr/>
        </p:nvSpPr>
        <p:spPr>
          <a:xfrm rot="0">
            <a:off x="581465" y="2378241"/>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INPUT GRAPH</a:t>
            </a:r>
          </a:p>
        </p:txBody>
      </p:sp>
      <p:grpSp>
        <p:nvGrpSpPr>
          <p:cNvPr name="Group 52" id="52"/>
          <p:cNvGrpSpPr/>
          <p:nvPr/>
        </p:nvGrpSpPr>
        <p:grpSpPr>
          <a:xfrm rot="0">
            <a:off x="8445431" y="3559006"/>
            <a:ext cx="8549035" cy="3506580"/>
            <a:chOff x="0" y="0"/>
            <a:chExt cx="11398714" cy="4675440"/>
          </a:xfrm>
        </p:grpSpPr>
        <p:sp>
          <p:nvSpPr>
            <p:cNvPr name="TextBox 53" id="53"/>
            <p:cNvSpPr txBox="true"/>
            <p:nvPr/>
          </p:nvSpPr>
          <p:spPr>
            <a:xfrm rot="0">
              <a:off x="0" y="701187"/>
              <a:ext cx="11398714" cy="3974253"/>
            </a:xfrm>
            <a:prstGeom prst="rect">
              <a:avLst/>
            </a:prstGeom>
          </p:spPr>
          <p:txBody>
            <a:bodyPr anchor="t" rtlCol="false" tIns="0" lIns="0" bIns="0" rIns="0">
              <a:spAutoFit/>
            </a:bodyPr>
            <a:lstStyle/>
            <a:p>
              <a:pPr algn="l">
                <a:lnSpc>
                  <a:spcPts val="2659"/>
                </a:lnSpc>
              </a:pPr>
              <a:r>
                <a:rPr lang="en-US" sz="1899" spc="37">
                  <a:solidFill>
                    <a:srgbClr val="F5F5EF"/>
                  </a:solidFill>
                  <a:latin typeface="Glacial Indifference"/>
                  <a:ea typeface="Glacial Indifference"/>
                  <a:cs typeface="Glacial Indifference"/>
                  <a:sym typeface="Glacial Indifference"/>
                </a:rPr>
                <a:t>In our example,</a:t>
              </a:r>
            </a:p>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Second Eigenvalue,        = 0.9999999999999973</a:t>
              </a:r>
            </a:p>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Fiedler Vector,         = [0.5767, 0.2742, −0.0283, 0.3025, 4.2476×10−16, −0.3025, 0.0283, −0.2742, −0.5767]</a:t>
              </a:r>
            </a:p>
            <a:p>
              <a:pPr algn="l">
                <a:lnSpc>
                  <a:spcPts val="2659"/>
                </a:lnSpc>
              </a:pPr>
            </a:p>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Here, Cut Size = 4</a:t>
              </a:r>
            </a:p>
          </p:txBody>
        </p:sp>
        <p:sp>
          <p:nvSpPr>
            <p:cNvPr name="TextBox 54" id="54"/>
            <p:cNvSpPr txBox="true"/>
            <p:nvPr/>
          </p:nvSpPr>
          <p:spPr>
            <a:xfrm rot="0">
              <a:off x="0" y="38100"/>
              <a:ext cx="11398714" cy="495300"/>
            </a:xfrm>
            <a:prstGeom prst="rect">
              <a:avLst/>
            </a:prstGeom>
          </p:spPr>
          <p:txBody>
            <a:bodyPr anchor="t" rtlCol="false" tIns="0" lIns="0" bIns="0" rIns="0">
              <a:spAutoFit/>
            </a:bodyPr>
            <a:lstStyle/>
            <a:p>
              <a:pPr algn="l">
                <a:lnSpc>
                  <a:spcPts val="2625"/>
                </a:lnSpc>
              </a:pPr>
            </a:p>
          </p:txBody>
        </p:sp>
      </p:grpSp>
      <p:grpSp>
        <p:nvGrpSpPr>
          <p:cNvPr name="Group 55" id="55"/>
          <p:cNvGrpSpPr/>
          <p:nvPr/>
        </p:nvGrpSpPr>
        <p:grpSpPr>
          <a:xfrm rot="0">
            <a:off x="513100" y="4256215"/>
            <a:ext cx="3142768" cy="5258038"/>
            <a:chOff x="0" y="0"/>
            <a:chExt cx="4190357" cy="7010717"/>
          </a:xfrm>
        </p:grpSpPr>
        <p:grpSp>
          <p:nvGrpSpPr>
            <p:cNvPr name="Group 56" id="56"/>
            <p:cNvGrpSpPr/>
            <p:nvPr/>
          </p:nvGrpSpPr>
          <p:grpSpPr>
            <a:xfrm rot="0">
              <a:off x="0" y="0"/>
              <a:ext cx="1821176" cy="7010717"/>
              <a:chOff x="0" y="0"/>
              <a:chExt cx="359738" cy="1384833"/>
            </a:xfrm>
          </p:grpSpPr>
          <p:sp>
            <p:nvSpPr>
              <p:cNvPr name="Freeform 57" id="57"/>
              <p:cNvSpPr/>
              <p:nvPr/>
            </p:nvSpPr>
            <p:spPr>
              <a:xfrm flipH="false" flipV="false" rot="0">
                <a:off x="0" y="0"/>
                <a:ext cx="359738" cy="1384833"/>
              </a:xfrm>
              <a:custGeom>
                <a:avLst/>
                <a:gdLst/>
                <a:ahLst/>
                <a:cxnLst/>
                <a:rect r="r" b="b" t="t" l="l"/>
                <a:pathLst>
                  <a:path h="1384833" w="359738">
                    <a:moveTo>
                      <a:pt x="179869" y="0"/>
                    </a:moveTo>
                    <a:cubicBezTo>
                      <a:pt x="80530" y="0"/>
                      <a:pt x="0" y="310005"/>
                      <a:pt x="0" y="692417"/>
                    </a:cubicBezTo>
                    <a:cubicBezTo>
                      <a:pt x="0" y="1074828"/>
                      <a:pt x="80530" y="1384833"/>
                      <a:pt x="179869" y="1384833"/>
                    </a:cubicBezTo>
                    <a:cubicBezTo>
                      <a:pt x="279208" y="1384833"/>
                      <a:pt x="359738" y="1074828"/>
                      <a:pt x="359738" y="692417"/>
                    </a:cubicBezTo>
                    <a:cubicBezTo>
                      <a:pt x="359738" y="310005"/>
                      <a:pt x="279208" y="0"/>
                      <a:pt x="179869" y="0"/>
                    </a:cubicBezTo>
                    <a:close/>
                  </a:path>
                </a:pathLst>
              </a:custGeom>
              <a:solidFill>
                <a:srgbClr val="F46E16">
                  <a:alpha val="63922"/>
                </a:srgbClr>
              </a:solidFill>
            </p:spPr>
          </p:sp>
          <p:sp>
            <p:nvSpPr>
              <p:cNvPr name="TextBox 58" id="58"/>
              <p:cNvSpPr txBox="true"/>
              <p:nvPr/>
            </p:nvSpPr>
            <p:spPr>
              <a:xfrm>
                <a:off x="33725" y="101253"/>
                <a:ext cx="292287" cy="1153752"/>
              </a:xfrm>
              <a:prstGeom prst="rect">
                <a:avLst/>
              </a:prstGeom>
            </p:spPr>
            <p:txBody>
              <a:bodyPr anchor="ctr" rtlCol="false" tIns="50800" lIns="50800" bIns="50800" rIns="50800"/>
              <a:lstStyle/>
              <a:p>
                <a:pPr algn="ctr">
                  <a:lnSpc>
                    <a:spcPts val="1960"/>
                  </a:lnSpc>
                </a:pPr>
              </a:p>
            </p:txBody>
          </p:sp>
        </p:grpSp>
        <p:grpSp>
          <p:nvGrpSpPr>
            <p:cNvPr name="Group 59" id="59"/>
            <p:cNvGrpSpPr/>
            <p:nvPr/>
          </p:nvGrpSpPr>
          <p:grpSpPr>
            <a:xfrm rot="0">
              <a:off x="501670" y="5556714"/>
              <a:ext cx="817835" cy="817835"/>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61" id="6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62" id="62"/>
            <p:cNvGrpSpPr/>
            <p:nvPr/>
          </p:nvGrpSpPr>
          <p:grpSpPr>
            <a:xfrm rot="0">
              <a:off x="2530957" y="862381"/>
              <a:ext cx="1659400" cy="5127340"/>
              <a:chOff x="0" y="0"/>
              <a:chExt cx="327783" cy="1012808"/>
            </a:xfrm>
          </p:grpSpPr>
          <p:sp>
            <p:nvSpPr>
              <p:cNvPr name="Freeform 63" id="63"/>
              <p:cNvSpPr/>
              <p:nvPr/>
            </p:nvSpPr>
            <p:spPr>
              <a:xfrm flipH="false" flipV="false" rot="0">
                <a:off x="0" y="0"/>
                <a:ext cx="327783" cy="1012808"/>
              </a:xfrm>
              <a:custGeom>
                <a:avLst/>
                <a:gdLst/>
                <a:ahLst/>
                <a:cxnLst/>
                <a:rect r="r" b="b" t="t" l="l"/>
                <a:pathLst>
                  <a:path h="1012808" w="327783">
                    <a:moveTo>
                      <a:pt x="163891" y="0"/>
                    </a:moveTo>
                    <a:cubicBezTo>
                      <a:pt x="73377" y="0"/>
                      <a:pt x="0" y="226725"/>
                      <a:pt x="0" y="506404"/>
                    </a:cubicBezTo>
                    <a:cubicBezTo>
                      <a:pt x="0" y="786083"/>
                      <a:pt x="73377" y="1012808"/>
                      <a:pt x="163891" y="1012808"/>
                    </a:cubicBezTo>
                    <a:cubicBezTo>
                      <a:pt x="254406" y="1012808"/>
                      <a:pt x="327783" y="786083"/>
                      <a:pt x="327783" y="506404"/>
                    </a:cubicBezTo>
                    <a:cubicBezTo>
                      <a:pt x="327783" y="226725"/>
                      <a:pt x="254406" y="0"/>
                      <a:pt x="163891" y="0"/>
                    </a:cubicBezTo>
                    <a:close/>
                  </a:path>
                </a:pathLst>
              </a:custGeom>
              <a:solidFill>
                <a:srgbClr val="F46E16">
                  <a:alpha val="63922"/>
                </a:srgbClr>
              </a:solidFill>
            </p:spPr>
          </p:sp>
          <p:sp>
            <p:nvSpPr>
              <p:cNvPr name="TextBox 64" id="64"/>
              <p:cNvSpPr txBox="true"/>
              <p:nvPr/>
            </p:nvSpPr>
            <p:spPr>
              <a:xfrm>
                <a:off x="30730" y="66376"/>
                <a:ext cx="266323" cy="851481"/>
              </a:xfrm>
              <a:prstGeom prst="rect">
                <a:avLst/>
              </a:prstGeom>
            </p:spPr>
            <p:txBody>
              <a:bodyPr anchor="ctr" rtlCol="false" tIns="50800" lIns="50800" bIns="50800" rIns="50800"/>
              <a:lstStyle/>
              <a:p>
                <a:pPr algn="ctr">
                  <a:lnSpc>
                    <a:spcPts val="1960"/>
                  </a:lnSpc>
                </a:pPr>
              </a:p>
            </p:txBody>
          </p:sp>
        </p:grpSp>
        <p:grpSp>
          <p:nvGrpSpPr>
            <p:cNvPr name="Group 65" id="65"/>
            <p:cNvGrpSpPr/>
            <p:nvPr/>
          </p:nvGrpSpPr>
          <p:grpSpPr>
            <a:xfrm rot="0">
              <a:off x="2951740" y="3642541"/>
              <a:ext cx="817835" cy="81783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67" id="6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68" id="68"/>
            <p:cNvGrpSpPr/>
            <p:nvPr/>
          </p:nvGrpSpPr>
          <p:grpSpPr>
            <a:xfrm rot="0">
              <a:off x="501670" y="4371476"/>
              <a:ext cx="817835" cy="817835"/>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0" id="7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71" id="71"/>
            <p:cNvGrpSpPr/>
            <p:nvPr/>
          </p:nvGrpSpPr>
          <p:grpSpPr>
            <a:xfrm rot="0">
              <a:off x="501670" y="1821406"/>
              <a:ext cx="817835" cy="81783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3" id="73"/>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74" id="74"/>
            <p:cNvGrpSpPr/>
            <p:nvPr/>
          </p:nvGrpSpPr>
          <p:grpSpPr>
            <a:xfrm rot="0">
              <a:off x="2950822" y="2456406"/>
              <a:ext cx="817835" cy="817835"/>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6" id="76"/>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77" id="77"/>
            <p:cNvGrpSpPr/>
            <p:nvPr/>
          </p:nvGrpSpPr>
          <p:grpSpPr>
            <a:xfrm rot="0">
              <a:off x="501670" y="548047"/>
              <a:ext cx="817835" cy="81783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9" id="7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80" id="80"/>
            <p:cNvGrpSpPr/>
            <p:nvPr/>
          </p:nvGrpSpPr>
          <p:grpSpPr>
            <a:xfrm rot="0">
              <a:off x="501670" y="3096441"/>
              <a:ext cx="817835" cy="817835"/>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82" id="8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83" id="83"/>
            <p:cNvGrpSpPr/>
            <p:nvPr/>
          </p:nvGrpSpPr>
          <p:grpSpPr>
            <a:xfrm rot="0">
              <a:off x="2951740" y="4828676"/>
              <a:ext cx="817835" cy="817835"/>
              <a:chOff x="0" y="0"/>
              <a:chExt cx="812800" cy="812800"/>
            </a:xfrm>
          </p:grpSpPr>
          <p:sp>
            <p:nvSpPr>
              <p:cNvPr name="Freeform 84" id="8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85" id="8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9</a:t>
                </a:r>
              </a:p>
            </p:txBody>
          </p:sp>
        </p:grpSp>
        <p:grpSp>
          <p:nvGrpSpPr>
            <p:cNvPr name="Group 86" id="86"/>
            <p:cNvGrpSpPr/>
            <p:nvPr/>
          </p:nvGrpSpPr>
          <p:grpSpPr>
            <a:xfrm rot="0">
              <a:off x="2951740" y="1270271"/>
              <a:ext cx="817835" cy="817835"/>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88" id="8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89" id="89"/>
            <p:cNvSpPr/>
            <p:nvPr/>
          </p:nvSpPr>
          <p:spPr>
            <a:xfrm flipV="true">
              <a:off x="1319505" y="1679189"/>
              <a:ext cx="1632234" cy="551135"/>
            </a:xfrm>
            <a:prstGeom prst="line">
              <a:avLst/>
            </a:prstGeom>
            <a:ln cap="flat" w="50800">
              <a:solidFill>
                <a:srgbClr val="000000"/>
              </a:solidFill>
              <a:prstDash val="solid"/>
              <a:headEnd type="none" len="sm" w="sm"/>
              <a:tailEnd type="none" len="sm" w="sm"/>
            </a:ln>
          </p:spPr>
        </p:sp>
        <p:sp>
          <p:nvSpPr>
            <p:cNvPr name="AutoShape 90" id="90"/>
            <p:cNvSpPr/>
            <p:nvPr/>
          </p:nvSpPr>
          <p:spPr>
            <a:xfrm flipV="true">
              <a:off x="1310462" y="2865324"/>
              <a:ext cx="1640360" cy="1870620"/>
            </a:xfrm>
            <a:prstGeom prst="line">
              <a:avLst/>
            </a:prstGeom>
            <a:ln cap="flat" w="50800">
              <a:solidFill>
                <a:srgbClr val="000000"/>
              </a:solidFill>
              <a:prstDash val="solid"/>
              <a:headEnd type="none" len="sm" w="sm"/>
              <a:tailEnd type="none" len="sm" w="sm"/>
            </a:ln>
          </p:spPr>
        </p:sp>
        <p:sp>
          <p:nvSpPr>
            <p:cNvPr name="AutoShape 91" id="91"/>
            <p:cNvSpPr/>
            <p:nvPr/>
          </p:nvSpPr>
          <p:spPr>
            <a:xfrm flipV="true">
              <a:off x="1319505" y="4051459"/>
              <a:ext cx="1632234" cy="728935"/>
            </a:xfrm>
            <a:prstGeom prst="line">
              <a:avLst/>
            </a:prstGeom>
            <a:ln cap="flat" w="50800">
              <a:solidFill>
                <a:srgbClr val="000000"/>
              </a:solidFill>
              <a:prstDash val="solid"/>
              <a:headEnd type="none" len="sm" w="sm"/>
              <a:tailEnd type="none" len="sm" w="sm"/>
            </a:ln>
          </p:spPr>
        </p:sp>
        <p:sp>
          <p:nvSpPr>
            <p:cNvPr name="AutoShape 92" id="92"/>
            <p:cNvSpPr/>
            <p:nvPr/>
          </p:nvSpPr>
          <p:spPr>
            <a:xfrm flipV="true">
              <a:off x="1308230" y="4051459"/>
              <a:ext cx="1643510" cy="1938262"/>
            </a:xfrm>
            <a:prstGeom prst="line">
              <a:avLst/>
            </a:prstGeom>
            <a:ln cap="flat" w="50800">
              <a:solidFill>
                <a:srgbClr val="000000"/>
              </a:solidFill>
              <a:prstDash val="solid"/>
              <a:headEnd type="none" len="sm" w="sm"/>
              <a:tailEnd type="none" len="sm" w="sm"/>
            </a:ln>
          </p:spPr>
        </p:sp>
      </p:grpSp>
      <p:grpSp>
        <p:nvGrpSpPr>
          <p:cNvPr name="Group 93" id="93"/>
          <p:cNvGrpSpPr/>
          <p:nvPr/>
        </p:nvGrpSpPr>
        <p:grpSpPr>
          <a:xfrm rot="0">
            <a:off x="10106787" y="5409192"/>
            <a:ext cx="496357" cy="330905"/>
            <a:chOff x="0" y="0"/>
            <a:chExt cx="661809" cy="441206"/>
          </a:xfrm>
        </p:grpSpPr>
        <p:sp>
          <p:nvSpPr>
            <p:cNvPr name="Freeform 94" id="94"/>
            <p:cNvSpPr/>
            <p:nvPr/>
          </p:nvSpPr>
          <p:spPr>
            <a:xfrm flipH="false" flipV="false" rot="0">
              <a:off x="0" y="0"/>
              <a:ext cx="661809" cy="441206"/>
            </a:xfrm>
            <a:custGeom>
              <a:avLst/>
              <a:gdLst/>
              <a:ahLst/>
              <a:cxnLst/>
              <a:rect r="r" b="b" t="t" l="l"/>
              <a:pathLst>
                <a:path h="441206" w="661809">
                  <a:moveTo>
                    <a:pt x="0" y="0"/>
                  </a:moveTo>
                  <a:lnTo>
                    <a:pt x="661809" y="0"/>
                  </a:lnTo>
                  <a:lnTo>
                    <a:pt x="661809" y="441206"/>
                  </a:lnTo>
                  <a:lnTo>
                    <a:pt x="0" y="4412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95" id="95"/>
          <p:cNvGrpSpPr/>
          <p:nvPr/>
        </p:nvGrpSpPr>
        <p:grpSpPr>
          <a:xfrm rot="0">
            <a:off x="10669819" y="4737548"/>
            <a:ext cx="401813" cy="330905"/>
            <a:chOff x="0" y="0"/>
            <a:chExt cx="535750" cy="441206"/>
          </a:xfrm>
        </p:grpSpPr>
        <p:sp>
          <p:nvSpPr>
            <p:cNvPr name="Freeform 96" id="96"/>
            <p:cNvSpPr/>
            <p:nvPr/>
          </p:nvSpPr>
          <p:spPr>
            <a:xfrm flipH="false" flipV="false" rot="0">
              <a:off x="0" y="0"/>
              <a:ext cx="535750" cy="441206"/>
            </a:xfrm>
            <a:custGeom>
              <a:avLst/>
              <a:gdLst/>
              <a:ahLst/>
              <a:cxnLst/>
              <a:rect r="r" b="b" t="t" l="l"/>
              <a:pathLst>
                <a:path h="441206" w="535750">
                  <a:moveTo>
                    <a:pt x="0" y="0"/>
                  </a:moveTo>
                  <a:lnTo>
                    <a:pt x="535750" y="0"/>
                  </a:lnTo>
                  <a:lnTo>
                    <a:pt x="535750" y="441206"/>
                  </a:lnTo>
                  <a:lnTo>
                    <a:pt x="0" y="4412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6769147" y="-360345"/>
            <a:ext cx="11901603" cy="10990371"/>
          </a:xfrm>
          <a:prstGeom prst="rect">
            <a:avLst/>
          </a:prstGeom>
          <a:solidFill>
            <a:srgbClr val="F46E16"/>
          </a:solidFill>
        </p:spPr>
      </p:sp>
      <p:grpSp>
        <p:nvGrpSpPr>
          <p:cNvPr name="Group 3" id="3"/>
          <p:cNvGrpSpPr/>
          <p:nvPr/>
        </p:nvGrpSpPr>
        <p:grpSpPr>
          <a:xfrm rot="0">
            <a:off x="-57150" y="-1058027"/>
            <a:ext cx="6892972" cy="13766894"/>
            <a:chOff x="0" y="0"/>
            <a:chExt cx="9190629" cy="18355858"/>
          </a:xfrm>
        </p:grpSpPr>
        <p:sp>
          <p:nvSpPr>
            <p:cNvPr name="Freeform 4" id="4"/>
            <p:cNvSpPr/>
            <p:nvPr/>
          </p:nvSpPr>
          <p:spPr>
            <a:xfrm flipH="false" flipV="false" rot="0">
              <a:off x="0" y="0"/>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9165229"/>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6" id="6"/>
          <p:cNvGrpSpPr>
            <a:grpSpLocks noChangeAspect="true"/>
          </p:cNvGrpSpPr>
          <p:nvPr/>
        </p:nvGrpSpPr>
        <p:grpSpPr>
          <a:xfrm rot="0">
            <a:off x="-1438417" y="8114769"/>
            <a:ext cx="3621038" cy="362103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8" id="8"/>
          <p:cNvGrpSpPr/>
          <p:nvPr/>
        </p:nvGrpSpPr>
        <p:grpSpPr>
          <a:xfrm rot="0">
            <a:off x="3342346" y="1793440"/>
            <a:ext cx="613376" cy="61337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11" id="11"/>
          <p:cNvGrpSpPr/>
          <p:nvPr/>
        </p:nvGrpSpPr>
        <p:grpSpPr>
          <a:xfrm rot="0">
            <a:off x="8445431" y="2949102"/>
            <a:ext cx="8549035" cy="2963020"/>
            <a:chOff x="0" y="0"/>
            <a:chExt cx="11398714" cy="3950693"/>
          </a:xfrm>
        </p:grpSpPr>
        <p:sp>
          <p:nvSpPr>
            <p:cNvPr name="TextBox 12" id="12"/>
            <p:cNvSpPr txBox="true"/>
            <p:nvPr/>
          </p:nvSpPr>
          <p:spPr>
            <a:xfrm rot="0">
              <a:off x="0" y="1276708"/>
              <a:ext cx="11398714" cy="2673985"/>
            </a:xfrm>
            <a:prstGeom prst="rect">
              <a:avLst/>
            </a:prstGeom>
          </p:spPr>
          <p:txBody>
            <a:bodyPr anchor="t" rtlCol="false" tIns="0" lIns="0" bIns="0" rIns="0">
              <a:spAutoFit/>
            </a:bodyPr>
            <a:lstStyle/>
            <a:p>
              <a:pPr algn="l">
                <a:lnSpc>
                  <a:spcPts val="279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Spectral Partitioning can be characterized as a           -approximation algorithm based on </a:t>
              </a:r>
              <a:r>
                <a:rPr lang="en-US" sz="1899" spc="37" u="sng">
                  <a:solidFill>
                    <a:srgbClr val="F5F5EF"/>
                  </a:solidFill>
                  <a:latin typeface="Glacial Indifference"/>
                  <a:ea typeface="Glacial Indifference"/>
                  <a:cs typeface="Glacial Indifference"/>
                  <a:sym typeface="Glacial Indifference"/>
                  <a:hlinkClick r:id="rId4" tooltip="https://people.eecs.berkeley.edu/~jrs/papers/partnotes.pdf"/>
                </a:rPr>
                <a:t>this</a:t>
              </a:r>
              <a:r>
                <a:rPr lang="en-US" sz="1899" spc="37">
                  <a:solidFill>
                    <a:srgbClr val="F5F5EF"/>
                  </a:solidFill>
                  <a:latin typeface="Glacial Indifference"/>
                  <a:ea typeface="Glacial Indifference"/>
                  <a:cs typeface="Glacial Indifference"/>
                  <a:sym typeface="Glacial Indifference"/>
                </a:rPr>
                <a:t> paper.</a:t>
              </a:r>
            </a:p>
            <a:p>
              <a:pPr algn="l">
                <a:lnSpc>
                  <a:spcPts val="2659"/>
                </a:lnSpc>
              </a:pPr>
              <a:r>
                <a:rPr lang="en-US" sz="1899" spc="37">
                  <a:solidFill>
                    <a:srgbClr val="F5F5EF"/>
                  </a:solidFill>
                  <a:latin typeface="Glacial Indifference"/>
                  <a:ea typeface="Glacial Indifference"/>
                  <a:cs typeface="Glacial Indifference"/>
                  <a:sym typeface="Glacial Indifference"/>
                </a:rPr>
                <a:t>where, d is the maximum vertex degree.</a:t>
              </a:r>
            </a:p>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The factor can be quite low based on different graph classes.</a:t>
              </a:r>
            </a:p>
          </p:txBody>
        </p:sp>
        <p:sp>
          <p:nvSpPr>
            <p:cNvPr name="TextBox 13" id="13"/>
            <p:cNvSpPr txBox="true"/>
            <p:nvPr/>
          </p:nvSpPr>
          <p:spPr>
            <a:xfrm rot="0">
              <a:off x="0" y="47625"/>
              <a:ext cx="11398714" cy="1070821"/>
            </a:xfrm>
            <a:prstGeom prst="rect">
              <a:avLst/>
            </a:prstGeom>
          </p:spPr>
          <p:txBody>
            <a:bodyPr anchor="t" rtlCol="false" tIns="0" lIns="0" bIns="0" rIns="0">
              <a:spAutoFit/>
            </a:bodyPr>
            <a:lstStyle/>
            <a:p>
              <a:pPr algn="l">
                <a:lnSpc>
                  <a:spcPts val="3024"/>
                </a:lnSpc>
              </a:pPr>
              <a:r>
                <a:rPr lang="en-US" sz="3024" b="true">
                  <a:solidFill>
                    <a:srgbClr val="F5F5EF"/>
                  </a:solidFill>
                  <a:latin typeface="Glacial Indifference Bold"/>
                  <a:ea typeface="Glacial Indifference Bold"/>
                  <a:cs typeface="Glacial Indifference Bold"/>
                  <a:sym typeface="Glacial Indifference Bold"/>
                </a:rPr>
                <a:t>Approximation Factor</a:t>
              </a:r>
            </a:p>
            <a:p>
              <a:pPr algn="l">
                <a:lnSpc>
                  <a:spcPts val="3024"/>
                </a:lnSpc>
              </a:pPr>
            </a:p>
          </p:txBody>
        </p:sp>
      </p:grpSp>
      <p:sp>
        <p:nvSpPr>
          <p:cNvPr name="TextBox 14" id="14"/>
          <p:cNvSpPr txBox="true"/>
          <p:nvPr/>
        </p:nvSpPr>
        <p:spPr>
          <a:xfrm rot="0">
            <a:off x="372102" y="360245"/>
            <a:ext cx="4216412" cy="280670"/>
          </a:xfrm>
          <a:prstGeom prst="rect">
            <a:avLst/>
          </a:prstGeom>
        </p:spPr>
        <p:txBody>
          <a:bodyPr anchor="t" rtlCol="false" tIns="0" lIns="0" bIns="0" rIns="0">
            <a:spAutoFit/>
          </a:bodyPr>
          <a:lstStyle/>
          <a:p>
            <a:pPr algn="l">
              <a:lnSpc>
                <a:spcPts val="2379"/>
              </a:lnSpc>
            </a:pPr>
            <a:r>
              <a:rPr lang="en-US" b="true" sz="1699" spc="254">
                <a:solidFill>
                  <a:srgbClr val="202020"/>
                </a:solidFill>
                <a:latin typeface="Glacial Indifference Bold"/>
                <a:ea typeface="Glacial Indifference Bold"/>
                <a:cs typeface="Glacial Indifference Bold"/>
                <a:sym typeface="Glacial Indifference Bold"/>
              </a:rPr>
              <a:t>APPROXIMATION ALGORITHM</a:t>
            </a:r>
          </a:p>
        </p:txBody>
      </p:sp>
      <p:grpSp>
        <p:nvGrpSpPr>
          <p:cNvPr name="Group 15" id="15"/>
          <p:cNvGrpSpPr/>
          <p:nvPr/>
        </p:nvGrpSpPr>
        <p:grpSpPr>
          <a:xfrm rot="0">
            <a:off x="4259656" y="1793440"/>
            <a:ext cx="613376" cy="61337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18" id="18"/>
          <p:cNvGrpSpPr/>
          <p:nvPr/>
        </p:nvGrpSpPr>
        <p:grpSpPr>
          <a:xfrm rot="0">
            <a:off x="4259656" y="2748459"/>
            <a:ext cx="613376" cy="61337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21" id="21"/>
          <p:cNvGrpSpPr/>
          <p:nvPr/>
        </p:nvGrpSpPr>
        <p:grpSpPr>
          <a:xfrm rot="0">
            <a:off x="4259619" y="3700603"/>
            <a:ext cx="613376" cy="61337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24" id="24"/>
          <p:cNvGrpSpPr/>
          <p:nvPr/>
        </p:nvGrpSpPr>
        <p:grpSpPr>
          <a:xfrm rot="0">
            <a:off x="5178344" y="2748459"/>
            <a:ext cx="613376" cy="61337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27" id="27"/>
          <p:cNvGrpSpPr/>
          <p:nvPr/>
        </p:nvGrpSpPr>
        <p:grpSpPr>
          <a:xfrm rot="0">
            <a:off x="3342346" y="3705310"/>
            <a:ext cx="613376" cy="61337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30" id="30"/>
          <p:cNvGrpSpPr/>
          <p:nvPr/>
        </p:nvGrpSpPr>
        <p:grpSpPr>
          <a:xfrm rot="0">
            <a:off x="3339592" y="2748459"/>
            <a:ext cx="613376" cy="61337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33" id="33"/>
          <p:cNvGrpSpPr/>
          <p:nvPr/>
        </p:nvGrpSpPr>
        <p:grpSpPr>
          <a:xfrm rot="0">
            <a:off x="5178344" y="1793440"/>
            <a:ext cx="613376" cy="61337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9</a:t>
              </a:r>
            </a:p>
          </p:txBody>
        </p:sp>
      </p:grpSp>
      <p:grpSp>
        <p:nvGrpSpPr>
          <p:cNvPr name="Group 36" id="36"/>
          <p:cNvGrpSpPr/>
          <p:nvPr/>
        </p:nvGrpSpPr>
        <p:grpSpPr>
          <a:xfrm rot="0">
            <a:off x="5178344" y="3703478"/>
            <a:ext cx="613376" cy="61337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39" id="39"/>
          <p:cNvSpPr/>
          <p:nvPr/>
        </p:nvSpPr>
        <p:spPr>
          <a:xfrm>
            <a:off x="3955722" y="2100128"/>
            <a:ext cx="303934" cy="0"/>
          </a:xfrm>
          <a:prstGeom prst="line">
            <a:avLst/>
          </a:prstGeom>
          <a:ln cap="flat" w="47625">
            <a:solidFill>
              <a:srgbClr val="000000"/>
            </a:solidFill>
            <a:prstDash val="solid"/>
            <a:headEnd type="none" len="sm" w="sm"/>
            <a:tailEnd type="none" len="sm" w="sm"/>
          </a:ln>
        </p:spPr>
      </p:sp>
      <p:sp>
        <p:nvSpPr>
          <p:cNvPr name="AutoShape 40" id="40"/>
          <p:cNvSpPr/>
          <p:nvPr/>
        </p:nvSpPr>
        <p:spPr>
          <a:xfrm>
            <a:off x="4873033" y="2100128"/>
            <a:ext cx="305311" cy="0"/>
          </a:xfrm>
          <a:prstGeom prst="line">
            <a:avLst/>
          </a:prstGeom>
          <a:ln cap="flat" w="47625">
            <a:solidFill>
              <a:srgbClr val="000000"/>
            </a:solidFill>
            <a:prstDash val="solid"/>
            <a:headEnd type="none" len="sm" w="sm"/>
            <a:tailEnd type="none" len="sm" w="sm"/>
          </a:ln>
        </p:spPr>
      </p:sp>
      <p:sp>
        <p:nvSpPr>
          <p:cNvPr name="AutoShape 41" id="41"/>
          <p:cNvSpPr/>
          <p:nvPr/>
        </p:nvSpPr>
        <p:spPr>
          <a:xfrm>
            <a:off x="3955722" y="3055147"/>
            <a:ext cx="305311" cy="0"/>
          </a:xfrm>
          <a:prstGeom prst="line">
            <a:avLst/>
          </a:prstGeom>
          <a:ln cap="flat" w="47625">
            <a:solidFill>
              <a:srgbClr val="000000"/>
            </a:solidFill>
            <a:prstDash val="solid"/>
            <a:headEnd type="none" len="sm" w="sm"/>
            <a:tailEnd type="none" len="sm" w="sm"/>
          </a:ln>
        </p:spPr>
      </p:sp>
      <p:sp>
        <p:nvSpPr>
          <p:cNvPr name="AutoShape 42" id="42"/>
          <p:cNvSpPr/>
          <p:nvPr/>
        </p:nvSpPr>
        <p:spPr>
          <a:xfrm>
            <a:off x="4873033" y="3080590"/>
            <a:ext cx="305311" cy="0"/>
          </a:xfrm>
          <a:prstGeom prst="line">
            <a:avLst/>
          </a:prstGeom>
          <a:ln cap="flat" w="47625">
            <a:solidFill>
              <a:srgbClr val="000000"/>
            </a:solidFill>
            <a:prstDash val="solid"/>
            <a:headEnd type="none" len="sm" w="sm"/>
            <a:tailEnd type="none" len="sm" w="sm"/>
          </a:ln>
        </p:spPr>
      </p:sp>
      <p:sp>
        <p:nvSpPr>
          <p:cNvPr name="AutoShape 43" id="43"/>
          <p:cNvSpPr/>
          <p:nvPr/>
        </p:nvSpPr>
        <p:spPr>
          <a:xfrm>
            <a:off x="3955722" y="4010166"/>
            <a:ext cx="305311" cy="0"/>
          </a:xfrm>
          <a:prstGeom prst="line">
            <a:avLst/>
          </a:prstGeom>
          <a:ln cap="flat" w="47625">
            <a:solidFill>
              <a:srgbClr val="000000"/>
            </a:solidFill>
            <a:prstDash val="solid"/>
            <a:headEnd type="none" len="sm" w="sm"/>
            <a:tailEnd type="none" len="sm" w="sm"/>
          </a:ln>
        </p:spPr>
      </p:sp>
      <p:sp>
        <p:nvSpPr>
          <p:cNvPr name="AutoShape 44" id="44"/>
          <p:cNvSpPr/>
          <p:nvPr/>
        </p:nvSpPr>
        <p:spPr>
          <a:xfrm>
            <a:off x="4872996" y="4007291"/>
            <a:ext cx="305348" cy="2876"/>
          </a:xfrm>
          <a:prstGeom prst="line">
            <a:avLst/>
          </a:prstGeom>
          <a:ln cap="flat" w="38100">
            <a:solidFill>
              <a:srgbClr val="000000"/>
            </a:solidFill>
            <a:prstDash val="solid"/>
            <a:headEnd type="none" len="sm" w="sm"/>
            <a:tailEnd type="none" len="sm" w="sm"/>
          </a:ln>
        </p:spPr>
      </p:sp>
      <p:sp>
        <p:nvSpPr>
          <p:cNvPr name="AutoShape 45" id="45"/>
          <p:cNvSpPr/>
          <p:nvPr/>
        </p:nvSpPr>
        <p:spPr>
          <a:xfrm flipV="true">
            <a:off x="3647583" y="2406816"/>
            <a:ext cx="1451" cy="341646"/>
          </a:xfrm>
          <a:prstGeom prst="line">
            <a:avLst/>
          </a:prstGeom>
          <a:ln cap="flat" w="47625">
            <a:solidFill>
              <a:srgbClr val="000000"/>
            </a:solidFill>
            <a:prstDash val="solid"/>
            <a:headEnd type="none" len="sm" w="sm"/>
            <a:tailEnd type="none" len="sm" w="sm"/>
          </a:ln>
        </p:spPr>
      </p:sp>
      <p:sp>
        <p:nvSpPr>
          <p:cNvPr name="AutoShape 46" id="46"/>
          <p:cNvSpPr/>
          <p:nvPr/>
        </p:nvSpPr>
        <p:spPr>
          <a:xfrm flipH="true" flipV="true">
            <a:off x="3648960" y="3361727"/>
            <a:ext cx="39" cy="343583"/>
          </a:xfrm>
          <a:prstGeom prst="line">
            <a:avLst/>
          </a:prstGeom>
          <a:ln cap="flat" w="47625">
            <a:solidFill>
              <a:srgbClr val="000000"/>
            </a:solidFill>
            <a:prstDash val="solid"/>
            <a:headEnd type="none" len="sm" w="sm"/>
            <a:tailEnd type="none" len="sm" w="sm"/>
          </a:ln>
        </p:spPr>
      </p:sp>
      <p:sp>
        <p:nvSpPr>
          <p:cNvPr name="AutoShape 47" id="47"/>
          <p:cNvSpPr/>
          <p:nvPr/>
        </p:nvSpPr>
        <p:spPr>
          <a:xfrm flipH="true" flipV="true">
            <a:off x="4566307" y="2404873"/>
            <a:ext cx="20" cy="343586"/>
          </a:xfrm>
          <a:prstGeom prst="line">
            <a:avLst/>
          </a:prstGeom>
          <a:ln cap="flat" w="47625">
            <a:solidFill>
              <a:srgbClr val="000000"/>
            </a:solidFill>
            <a:prstDash val="solid"/>
            <a:headEnd type="none" len="sm" w="sm"/>
            <a:tailEnd type="none" len="sm" w="sm"/>
          </a:ln>
        </p:spPr>
      </p:sp>
      <p:sp>
        <p:nvSpPr>
          <p:cNvPr name="AutoShape 48" id="48"/>
          <p:cNvSpPr/>
          <p:nvPr/>
        </p:nvSpPr>
        <p:spPr>
          <a:xfrm flipH="true" flipV="true">
            <a:off x="4566307" y="3355185"/>
            <a:ext cx="0" cy="345418"/>
          </a:xfrm>
          <a:prstGeom prst="line">
            <a:avLst/>
          </a:prstGeom>
          <a:ln cap="flat" w="47625">
            <a:solidFill>
              <a:srgbClr val="000000"/>
            </a:solidFill>
            <a:prstDash val="solid"/>
            <a:headEnd type="none" len="sm" w="sm"/>
            <a:tailEnd type="none" len="sm" w="sm"/>
          </a:ln>
        </p:spPr>
      </p:sp>
      <p:sp>
        <p:nvSpPr>
          <p:cNvPr name="AutoShape 49" id="49"/>
          <p:cNvSpPr/>
          <p:nvPr/>
        </p:nvSpPr>
        <p:spPr>
          <a:xfrm flipV="true">
            <a:off x="5485032" y="2406816"/>
            <a:ext cx="0" cy="341643"/>
          </a:xfrm>
          <a:prstGeom prst="line">
            <a:avLst/>
          </a:prstGeom>
          <a:ln cap="flat" w="38100">
            <a:solidFill>
              <a:srgbClr val="000000"/>
            </a:solidFill>
            <a:prstDash val="solid"/>
            <a:headEnd type="none" len="sm" w="sm"/>
            <a:tailEnd type="none" len="sm" w="sm"/>
          </a:ln>
        </p:spPr>
      </p:sp>
      <p:sp>
        <p:nvSpPr>
          <p:cNvPr name="AutoShape 50" id="50"/>
          <p:cNvSpPr/>
          <p:nvPr/>
        </p:nvSpPr>
        <p:spPr>
          <a:xfrm flipH="true" flipV="true">
            <a:off x="5483618" y="3359892"/>
            <a:ext cx="747" cy="343587"/>
          </a:xfrm>
          <a:prstGeom prst="line">
            <a:avLst/>
          </a:prstGeom>
          <a:ln cap="flat" w="47625">
            <a:solidFill>
              <a:srgbClr val="000000"/>
            </a:solidFill>
            <a:prstDash val="solid"/>
            <a:headEnd type="none" len="sm" w="sm"/>
            <a:tailEnd type="none" len="sm" w="sm"/>
          </a:ln>
        </p:spPr>
      </p:sp>
      <p:sp>
        <p:nvSpPr>
          <p:cNvPr name="TextBox 51" id="51"/>
          <p:cNvSpPr txBox="true"/>
          <p:nvPr/>
        </p:nvSpPr>
        <p:spPr>
          <a:xfrm rot="0">
            <a:off x="582664" y="2814482"/>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INPUT GRAPH</a:t>
            </a:r>
          </a:p>
        </p:txBody>
      </p:sp>
      <p:sp>
        <p:nvSpPr>
          <p:cNvPr name="TextBox 52" id="52"/>
          <p:cNvSpPr txBox="true"/>
          <p:nvPr/>
        </p:nvSpPr>
        <p:spPr>
          <a:xfrm rot="0">
            <a:off x="3845608" y="6471699"/>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PARTITIONS</a:t>
            </a:r>
          </a:p>
        </p:txBody>
      </p:sp>
      <p:sp>
        <p:nvSpPr>
          <p:cNvPr name="TextBox 53" id="53"/>
          <p:cNvSpPr txBox="true"/>
          <p:nvPr/>
        </p:nvSpPr>
        <p:spPr>
          <a:xfrm rot="0">
            <a:off x="2182621" y="8928575"/>
            <a:ext cx="4350190" cy="927736"/>
          </a:xfrm>
          <a:prstGeom prst="rect">
            <a:avLst/>
          </a:prstGeom>
        </p:spPr>
        <p:txBody>
          <a:bodyPr anchor="t" rtlCol="false" tIns="0" lIns="0" bIns="0" rIns="0">
            <a:spAutoFit/>
          </a:bodyPr>
          <a:lstStyle/>
          <a:p>
            <a:pPr algn="r">
              <a:lnSpc>
                <a:spcPts val="3630"/>
              </a:lnSpc>
            </a:pPr>
            <a:r>
              <a:rPr lang="en-US" sz="3300" b="true">
                <a:solidFill>
                  <a:srgbClr val="202020"/>
                </a:solidFill>
                <a:latin typeface="League Spartan"/>
                <a:ea typeface="League Spartan"/>
                <a:cs typeface="League Spartan"/>
                <a:sym typeface="League Spartan"/>
              </a:rPr>
              <a:t>Spectral</a:t>
            </a:r>
          </a:p>
          <a:p>
            <a:pPr algn="r">
              <a:lnSpc>
                <a:spcPts val="3630"/>
              </a:lnSpc>
            </a:pPr>
            <a:r>
              <a:rPr lang="en-US" sz="3300" b="true">
                <a:solidFill>
                  <a:srgbClr val="202020"/>
                </a:solidFill>
                <a:latin typeface="League Spartan"/>
                <a:ea typeface="League Spartan"/>
                <a:cs typeface="League Spartan"/>
                <a:sym typeface="League Spartan"/>
              </a:rPr>
              <a:t>Partitioning</a:t>
            </a:r>
          </a:p>
        </p:txBody>
      </p:sp>
      <p:grpSp>
        <p:nvGrpSpPr>
          <p:cNvPr name="Group 54" id="54"/>
          <p:cNvGrpSpPr/>
          <p:nvPr/>
        </p:nvGrpSpPr>
        <p:grpSpPr>
          <a:xfrm rot="0">
            <a:off x="13662188" y="4242075"/>
            <a:ext cx="671983" cy="347577"/>
            <a:chOff x="0" y="0"/>
            <a:chExt cx="895977" cy="463436"/>
          </a:xfrm>
        </p:grpSpPr>
        <p:sp>
          <p:nvSpPr>
            <p:cNvPr name="Freeform 55" id="55"/>
            <p:cNvSpPr/>
            <p:nvPr/>
          </p:nvSpPr>
          <p:spPr>
            <a:xfrm flipH="false" flipV="false" rot="0">
              <a:off x="0" y="0"/>
              <a:ext cx="895977" cy="463436"/>
            </a:xfrm>
            <a:custGeom>
              <a:avLst/>
              <a:gdLst/>
              <a:ahLst/>
              <a:cxnLst/>
              <a:rect r="r" b="b" t="t" l="l"/>
              <a:pathLst>
                <a:path h="463436" w="895977">
                  <a:moveTo>
                    <a:pt x="0" y="0"/>
                  </a:moveTo>
                  <a:lnTo>
                    <a:pt x="895977" y="0"/>
                  </a:lnTo>
                  <a:lnTo>
                    <a:pt x="895977" y="463436"/>
                  </a:lnTo>
                  <a:lnTo>
                    <a:pt x="0" y="4634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56" id="56"/>
          <p:cNvGrpSpPr/>
          <p:nvPr/>
        </p:nvGrpSpPr>
        <p:grpSpPr>
          <a:xfrm rot="0">
            <a:off x="503512" y="4430612"/>
            <a:ext cx="3142768" cy="5258038"/>
            <a:chOff x="0" y="0"/>
            <a:chExt cx="4190357" cy="7010717"/>
          </a:xfrm>
        </p:grpSpPr>
        <p:grpSp>
          <p:nvGrpSpPr>
            <p:cNvPr name="Group 57" id="57"/>
            <p:cNvGrpSpPr/>
            <p:nvPr/>
          </p:nvGrpSpPr>
          <p:grpSpPr>
            <a:xfrm rot="0">
              <a:off x="0" y="0"/>
              <a:ext cx="1821176" cy="7010717"/>
              <a:chOff x="0" y="0"/>
              <a:chExt cx="359738" cy="1384833"/>
            </a:xfrm>
          </p:grpSpPr>
          <p:sp>
            <p:nvSpPr>
              <p:cNvPr name="Freeform 58" id="58"/>
              <p:cNvSpPr/>
              <p:nvPr/>
            </p:nvSpPr>
            <p:spPr>
              <a:xfrm flipH="false" flipV="false" rot="0">
                <a:off x="0" y="0"/>
                <a:ext cx="359738" cy="1384833"/>
              </a:xfrm>
              <a:custGeom>
                <a:avLst/>
                <a:gdLst/>
                <a:ahLst/>
                <a:cxnLst/>
                <a:rect r="r" b="b" t="t" l="l"/>
                <a:pathLst>
                  <a:path h="1384833" w="359738">
                    <a:moveTo>
                      <a:pt x="179869" y="0"/>
                    </a:moveTo>
                    <a:cubicBezTo>
                      <a:pt x="80530" y="0"/>
                      <a:pt x="0" y="310005"/>
                      <a:pt x="0" y="692417"/>
                    </a:cubicBezTo>
                    <a:cubicBezTo>
                      <a:pt x="0" y="1074828"/>
                      <a:pt x="80530" y="1384833"/>
                      <a:pt x="179869" y="1384833"/>
                    </a:cubicBezTo>
                    <a:cubicBezTo>
                      <a:pt x="279208" y="1384833"/>
                      <a:pt x="359738" y="1074828"/>
                      <a:pt x="359738" y="692417"/>
                    </a:cubicBezTo>
                    <a:cubicBezTo>
                      <a:pt x="359738" y="310005"/>
                      <a:pt x="279208" y="0"/>
                      <a:pt x="179869" y="0"/>
                    </a:cubicBezTo>
                    <a:close/>
                  </a:path>
                </a:pathLst>
              </a:custGeom>
              <a:solidFill>
                <a:srgbClr val="F46E16">
                  <a:alpha val="63922"/>
                </a:srgbClr>
              </a:solidFill>
            </p:spPr>
          </p:sp>
          <p:sp>
            <p:nvSpPr>
              <p:cNvPr name="TextBox 59" id="59"/>
              <p:cNvSpPr txBox="true"/>
              <p:nvPr/>
            </p:nvSpPr>
            <p:spPr>
              <a:xfrm>
                <a:off x="33725" y="101253"/>
                <a:ext cx="292287" cy="1153752"/>
              </a:xfrm>
              <a:prstGeom prst="rect">
                <a:avLst/>
              </a:prstGeom>
            </p:spPr>
            <p:txBody>
              <a:bodyPr anchor="ctr" rtlCol="false" tIns="50800" lIns="50800" bIns="50800" rIns="50800"/>
              <a:lstStyle/>
              <a:p>
                <a:pPr algn="ctr">
                  <a:lnSpc>
                    <a:spcPts val="1960"/>
                  </a:lnSpc>
                </a:pPr>
              </a:p>
            </p:txBody>
          </p:sp>
        </p:grpSp>
        <p:grpSp>
          <p:nvGrpSpPr>
            <p:cNvPr name="Group 60" id="60"/>
            <p:cNvGrpSpPr/>
            <p:nvPr/>
          </p:nvGrpSpPr>
          <p:grpSpPr>
            <a:xfrm rot="0">
              <a:off x="501670" y="5556714"/>
              <a:ext cx="817835" cy="817835"/>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62" id="6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63" id="63"/>
            <p:cNvGrpSpPr/>
            <p:nvPr/>
          </p:nvGrpSpPr>
          <p:grpSpPr>
            <a:xfrm rot="0">
              <a:off x="2530957" y="862381"/>
              <a:ext cx="1659400" cy="5127340"/>
              <a:chOff x="0" y="0"/>
              <a:chExt cx="327783" cy="1012808"/>
            </a:xfrm>
          </p:grpSpPr>
          <p:sp>
            <p:nvSpPr>
              <p:cNvPr name="Freeform 64" id="64"/>
              <p:cNvSpPr/>
              <p:nvPr/>
            </p:nvSpPr>
            <p:spPr>
              <a:xfrm flipH="false" flipV="false" rot="0">
                <a:off x="0" y="0"/>
                <a:ext cx="327783" cy="1012808"/>
              </a:xfrm>
              <a:custGeom>
                <a:avLst/>
                <a:gdLst/>
                <a:ahLst/>
                <a:cxnLst/>
                <a:rect r="r" b="b" t="t" l="l"/>
                <a:pathLst>
                  <a:path h="1012808" w="327783">
                    <a:moveTo>
                      <a:pt x="163891" y="0"/>
                    </a:moveTo>
                    <a:cubicBezTo>
                      <a:pt x="73377" y="0"/>
                      <a:pt x="0" y="226725"/>
                      <a:pt x="0" y="506404"/>
                    </a:cubicBezTo>
                    <a:cubicBezTo>
                      <a:pt x="0" y="786083"/>
                      <a:pt x="73377" y="1012808"/>
                      <a:pt x="163891" y="1012808"/>
                    </a:cubicBezTo>
                    <a:cubicBezTo>
                      <a:pt x="254406" y="1012808"/>
                      <a:pt x="327783" y="786083"/>
                      <a:pt x="327783" y="506404"/>
                    </a:cubicBezTo>
                    <a:cubicBezTo>
                      <a:pt x="327783" y="226725"/>
                      <a:pt x="254406" y="0"/>
                      <a:pt x="163891" y="0"/>
                    </a:cubicBezTo>
                    <a:close/>
                  </a:path>
                </a:pathLst>
              </a:custGeom>
              <a:solidFill>
                <a:srgbClr val="F46E16">
                  <a:alpha val="63922"/>
                </a:srgbClr>
              </a:solidFill>
            </p:spPr>
          </p:sp>
          <p:sp>
            <p:nvSpPr>
              <p:cNvPr name="TextBox 65" id="65"/>
              <p:cNvSpPr txBox="true"/>
              <p:nvPr/>
            </p:nvSpPr>
            <p:spPr>
              <a:xfrm>
                <a:off x="30730" y="66376"/>
                <a:ext cx="266323" cy="851481"/>
              </a:xfrm>
              <a:prstGeom prst="rect">
                <a:avLst/>
              </a:prstGeom>
            </p:spPr>
            <p:txBody>
              <a:bodyPr anchor="ctr" rtlCol="false" tIns="50800" lIns="50800" bIns="50800" rIns="50800"/>
              <a:lstStyle/>
              <a:p>
                <a:pPr algn="ctr">
                  <a:lnSpc>
                    <a:spcPts val="1960"/>
                  </a:lnSpc>
                </a:pPr>
              </a:p>
            </p:txBody>
          </p:sp>
        </p:grpSp>
        <p:grpSp>
          <p:nvGrpSpPr>
            <p:cNvPr name="Group 66" id="66"/>
            <p:cNvGrpSpPr/>
            <p:nvPr/>
          </p:nvGrpSpPr>
          <p:grpSpPr>
            <a:xfrm rot="0">
              <a:off x="2951740" y="3642541"/>
              <a:ext cx="817835" cy="817835"/>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68" id="6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69" id="69"/>
            <p:cNvGrpSpPr/>
            <p:nvPr/>
          </p:nvGrpSpPr>
          <p:grpSpPr>
            <a:xfrm rot="0">
              <a:off x="501670" y="4371476"/>
              <a:ext cx="817835" cy="817835"/>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1" id="7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72" id="72"/>
            <p:cNvGrpSpPr/>
            <p:nvPr/>
          </p:nvGrpSpPr>
          <p:grpSpPr>
            <a:xfrm rot="0">
              <a:off x="501670" y="1821406"/>
              <a:ext cx="817835" cy="817835"/>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4" id="74"/>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75" id="75"/>
            <p:cNvGrpSpPr/>
            <p:nvPr/>
          </p:nvGrpSpPr>
          <p:grpSpPr>
            <a:xfrm rot="0">
              <a:off x="2950822" y="2456406"/>
              <a:ext cx="817835" cy="817835"/>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7" id="7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78" id="78"/>
            <p:cNvGrpSpPr/>
            <p:nvPr/>
          </p:nvGrpSpPr>
          <p:grpSpPr>
            <a:xfrm rot="0">
              <a:off x="501670" y="548047"/>
              <a:ext cx="817835" cy="817835"/>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80" id="8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81" id="81"/>
            <p:cNvGrpSpPr/>
            <p:nvPr/>
          </p:nvGrpSpPr>
          <p:grpSpPr>
            <a:xfrm rot="0">
              <a:off x="501670" y="3096441"/>
              <a:ext cx="817835" cy="81783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83" id="83"/>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84" id="84"/>
            <p:cNvGrpSpPr/>
            <p:nvPr/>
          </p:nvGrpSpPr>
          <p:grpSpPr>
            <a:xfrm rot="0">
              <a:off x="2951740" y="4828676"/>
              <a:ext cx="817835" cy="817835"/>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86" id="86"/>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9</a:t>
                </a:r>
              </a:p>
            </p:txBody>
          </p:sp>
        </p:grpSp>
        <p:grpSp>
          <p:nvGrpSpPr>
            <p:cNvPr name="Group 87" id="87"/>
            <p:cNvGrpSpPr/>
            <p:nvPr/>
          </p:nvGrpSpPr>
          <p:grpSpPr>
            <a:xfrm rot="0">
              <a:off x="2951740" y="1270271"/>
              <a:ext cx="817835" cy="817835"/>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89" id="8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90" id="90"/>
            <p:cNvSpPr/>
            <p:nvPr/>
          </p:nvSpPr>
          <p:spPr>
            <a:xfrm flipV="true">
              <a:off x="1319505" y="1679189"/>
              <a:ext cx="1632234" cy="551135"/>
            </a:xfrm>
            <a:prstGeom prst="line">
              <a:avLst/>
            </a:prstGeom>
            <a:ln cap="flat" w="50800">
              <a:solidFill>
                <a:srgbClr val="000000"/>
              </a:solidFill>
              <a:prstDash val="solid"/>
              <a:headEnd type="none" len="sm" w="sm"/>
              <a:tailEnd type="none" len="sm" w="sm"/>
            </a:ln>
          </p:spPr>
        </p:sp>
        <p:sp>
          <p:nvSpPr>
            <p:cNvPr name="AutoShape 91" id="91"/>
            <p:cNvSpPr/>
            <p:nvPr/>
          </p:nvSpPr>
          <p:spPr>
            <a:xfrm flipV="true">
              <a:off x="1310462" y="2865324"/>
              <a:ext cx="1640360" cy="1870620"/>
            </a:xfrm>
            <a:prstGeom prst="line">
              <a:avLst/>
            </a:prstGeom>
            <a:ln cap="flat" w="50800">
              <a:solidFill>
                <a:srgbClr val="000000"/>
              </a:solidFill>
              <a:prstDash val="solid"/>
              <a:headEnd type="none" len="sm" w="sm"/>
              <a:tailEnd type="none" len="sm" w="sm"/>
            </a:ln>
          </p:spPr>
        </p:sp>
        <p:sp>
          <p:nvSpPr>
            <p:cNvPr name="AutoShape 92" id="92"/>
            <p:cNvSpPr/>
            <p:nvPr/>
          </p:nvSpPr>
          <p:spPr>
            <a:xfrm flipV="true">
              <a:off x="1319505" y="4051459"/>
              <a:ext cx="1632234" cy="728935"/>
            </a:xfrm>
            <a:prstGeom prst="line">
              <a:avLst/>
            </a:prstGeom>
            <a:ln cap="flat" w="50800">
              <a:solidFill>
                <a:srgbClr val="000000"/>
              </a:solidFill>
              <a:prstDash val="solid"/>
              <a:headEnd type="none" len="sm" w="sm"/>
              <a:tailEnd type="none" len="sm" w="sm"/>
            </a:ln>
          </p:spPr>
        </p:sp>
        <p:sp>
          <p:nvSpPr>
            <p:cNvPr name="AutoShape 93" id="93"/>
            <p:cNvSpPr/>
            <p:nvPr/>
          </p:nvSpPr>
          <p:spPr>
            <a:xfrm flipV="true">
              <a:off x="1308230" y="4051459"/>
              <a:ext cx="1643510" cy="1938262"/>
            </a:xfrm>
            <a:prstGeom prst="line">
              <a:avLst/>
            </a:prstGeom>
            <a:ln cap="flat" w="50800">
              <a:solidFill>
                <a:srgbClr val="000000"/>
              </a:solidFill>
              <a:prstDash val="solid"/>
              <a:headEnd type="none" len="sm" w="sm"/>
              <a:tailEnd type="none" len="sm" w="sm"/>
            </a:ln>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6769147" y="-360345"/>
            <a:ext cx="11901603" cy="10990371"/>
          </a:xfrm>
          <a:prstGeom prst="rect">
            <a:avLst/>
          </a:prstGeom>
          <a:solidFill>
            <a:srgbClr val="F46E16"/>
          </a:solidFill>
        </p:spPr>
      </p:sp>
      <p:grpSp>
        <p:nvGrpSpPr>
          <p:cNvPr name="Group 3" id="3"/>
          <p:cNvGrpSpPr/>
          <p:nvPr/>
        </p:nvGrpSpPr>
        <p:grpSpPr>
          <a:xfrm rot="0">
            <a:off x="-57150" y="-1058027"/>
            <a:ext cx="6892972" cy="13766894"/>
            <a:chOff x="0" y="0"/>
            <a:chExt cx="9190629" cy="18355858"/>
          </a:xfrm>
        </p:grpSpPr>
        <p:sp>
          <p:nvSpPr>
            <p:cNvPr name="Freeform 4" id="4"/>
            <p:cNvSpPr/>
            <p:nvPr/>
          </p:nvSpPr>
          <p:spPr>
            <a:xfrm flipH="false" flipV="false" rot="0">
              <a:off x="0" y="0"/>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9165229"/>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6" id="6"/>
          <p:cNvGrpSpPr>
            <a:grpSpLocks noChangeAspect="true"/>
          </p:cNvGrpSpPr>
          <p:nvPr/>
        </p:nvGrpSpPr>
        <p:grpSpPr>
          <a:xfrm rot="0">
            <a:off x="-1438417" y="8114769"/>
            <a:ext cx="3621038" cy="362103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8" id="8"/>
          <p:cNvGrpSpPr/>
          <p:nvPr/>
        </p:nvGrpSpPr>
        <p:grpSpPr>
          <a:xfrm rot="0">
            <a:off x="8445431" y="1447846"/>
            <a:ext cx="8549035" cy="2301985"/>
            <a:chOff x="0" y="0"/>
            <a:chExt cx="11398714" cy="3069313"/>
          </a:xfrm>
        </p:grpSpPr>
        <p:sp>
          <p:nvSpPr>
            <p:cNvPr name="TextBox 9" id="9"/>
            <p:cNvSpPr txBox="true"/>
            <p:nvPr/>
          </p:nvSpPr>
          <p:spPr>
            <a:xfrm rot="0">
              <a:off x="0" y="739921"/>
              <a:ext cx="11398714" cy="2329392"/>
            </a:xfrm>
            <a:prstGeom prst="rect">
              <a:avLst/>
            </a:prstGeom>
          </p:spPr>
          <p:txBody>
            <a:bodyPr anchor="t" rtlCol="false" tIns="0" lIns="0" bIns="0" rIns="0">
              <a:spAutoFit/>
            </a:bodyPr>
            <a:lstStyle/>
            <a:p>
              <a:pPr algn="ctr">
                <a:lnSpc>
                  <a:spcPts val="2799"/>
                </a:lnSpc>
              </a:pPr>
              <a:r>
                <a:rPr lang="en-US" sz="1999" spc="39">
                  <a:solidFill>
                    <a:srgbClr val="F5F5EF"/>
                  </a:solidFill>
                  <a:latin typeface="Glacial Indifference"/>
                  <a:ea typeface="Glacial Indifference"/>
                  <a:cs typeface="Glacial Indifference"/>
                  <a:sym typeface="Glacial Indifference"/>
                </a:rPr>
                <a:t>One of the most widely used algorithms for Graph Partitioning </a:t>
              </a:r>
            </a:p>
            <a:p>
              <a:pPr algn="ctr">
                <a:lnSpc>
                  <a:spcPts val="2799"/>
                </a:lnSpc>
              </a:pPr>
            </a:p>
            <a:p>
              <a:pPr algn="ctr">
                <a:lnSpc>
                  <a:spcPts val="2799"/>
                </a:lnSpc>
              </a:pPr>
            </a:p>
            <a:p>
              <a:pPr algn="ctr">
                <a:lnSpc>
                  <a:spcPts val="2799"/>
                </a:lnSpc>
              </a:pPr>
              <a:r>
                <a:rPr lang="en-US" sz="1999" spc="39">
                  <a:solidFill>
                    <a:srgbClr val="F5F5EF"/>
                  </a:solidFill>
                  <a:latin typeface="Glacial Indifference"/>
                  <a:ea typeface="Glacial Indifference"/>
                  <a:cs typeface="Glacial Indifference"/>
                  <a:sym typeface="Glacial Indifference"/>
                </a:rPr>
                <a:t>Based on 3 simple steps</a:t>
              </a:r>
            </a:p>
            <a:p>
              <a:pPr algn="ctr">
                <a:lnSpc>
                  <a:spcPts val="2799"/>
                </a:lnSpc>
              </a:pPr>
            </a:p>
          </p:txBody>
        </p:sp>
        <p:sp>
          <p:nvSpPr>
            <p:cNvPr name="TextBox 10" id="10"/>
            <p:cNvSpPr txBox="true"/>
            <p:nvPr/>
          </p:nvSpPr>
          <p:spPr>
            <a:xfrm rot="0">
              <a:off x="0" y="47625"/>
              <a:ext cx="11398714" cy="534035"/>
            </a:xfrm>
            <a:prstGeom prst="rect">
              <a:avLst/>
            </a:prstGeom>
          </p:spPr>
          <p:txBody>
            <a:bodyPr anchor="t" rtlCol="false" tIns="0" lIns="0" bIns="0" rIns="0">
              <a:spAutoFit/>
            </a:bodyPr>
            <a:lstStyle/>
            <a:p>
              <a:pPr algn="ctr">
                <a:lnSpc>
                  <a:spcPts val="2924"/>
                </a:lnSpc>
              </a:pPr>
            </a:p>
          </p:txBody>
        </p:sp>
      </p:grpSp>
      <p:sp>
        <p:nvSpPr>
          <p:cNvPr name="TextBox 11" id="11"/>
          <p:cNvSpPr txBox="true"/>
          <p:nvPr/>
        </p:nvSpPr>
        <p:spPr>
          <a:xfrm rot="0">
            <a:off x="372102" y="360245"/>
            <a:ext cx="4216412" cy="280670"/>
          </a:xfrm>
          <a:prstGeom prst="rect">
            <a:avLst/>
          </a:prstGeom>
        </p:spPr>
        <p:txBody>
          <a:bodyPr anchor="t" rtlCol="false" tIns="0" lIns="0" bIns="0" rIns="0">
            <a:spAutoFit/>
          </a:bodyPr>
          <a:lstStyle/>
          <a:p>
            <a:pPr algn="l">
              <a:lnSpc>
                <a:spcPts val="2379"/>
              </a:lnSpc>
            </a:pPr>
            <a:r>
              <a:rPr lang="en-US" b="true" sz="1699" spc="254">
                <a:solidFill>
                  <a:srgbClr val="202020"/>
                </a:solidFill>
                <a:latin typeface="Glacial Indifference Bold"/>
                <a:ea typeface="Glacial Indifference Bold"/>
                <a:cs typeface="Glacial Indifference Bold"/>
                <a:sym typeface="Glacial Indifference Bold"/>
              </a:rPr>
              <a:t>MULTILEVEL ALGORITHM</a:t>
            </a:r>
          </a:p>
        </p:txBody>
      </p:sp>
      <p:sp>
        <p:nvSpPr>
          <p:cNvPr name="TextBox 12" id="12"/>
          <p:cNvSpPr txBox="true"/>
          <p:nvPr/>
        </p:nvSpPr>
        <p:spPr>
          <a:xfrm rot="0">
            <a:off x="1214241" y="2788638"/>
            <a:ext cx="4350190" cy="1048386"/>
          </a:xfrm>
          <a:prstGeom prst="rect">
            <a:avLst/>
          </a:prstGeom>
        </p:spPr>
        <p:txBody>
          <a:bodyPr anchor="t" rtlCol="false" tIns="0" lIns="0" bIns="0" rIns="0">
            <a:spAutoFit/>
          </a:bodyPr>
          <a:lstStyle/>
          <a:p>
            <a:pPr algn="ctr">
              <a:lnSpc>
                <a:spcPts val="4180"/>
              </a:lnSpc>
            </a:pPr>
            <a:r>
              <a:rPr lang="en-US" sz="3800" b="true">
                <a:solidFill>
                  <a:srgbClr val="202020"/>
                </a:solidFill>
                <a:latin typeface="League Spartan"/>
                <a:ea typeface="League Spartan"/>
                <a:cs typeface="League Spartan"/>
                <a:sym typeface="League Spartan"/>
              </a:rPr>
              <a:t>Multilevel Graph Partitioning </a:t>
            </a:r>
          </a:p>
        </p:txBody>
      </p:sp>
      <p:grpSp>
        <p:nvGrpSpPr>
          <p:cNvPr name="Group 13" id="13"/>
          <p:cNvGrpSpPr/>
          <p:nvPr/>
        </p:nvGrpSpPr>
        <p:grpSpPr>
          <a:xfrm rot="0">
            <a:off x="8445431" y="4384302"/>
            <a:ext cx="8549035" cy="1518395"/>
            <a:chOff x="0" y="0"/>
            <a:chExt cx="11398714" cy="2024527"/>
          </a:xfrm>
        </p:grpSpPr>
        <p:sp>
          <p:nvSpPr>
            <p:cNvPr name="TextBox 14" id="14"/>
            <p:cNvSpPr txBox="true"/>
            <p:nvPr/>
          </p:nvSpPr>
          <p:spPr>
            <a:xfrm rot="0">
              <a:off x="0" y="717273"/>
              <a:ext cx="11398714" cy="1307253"/>
            </a:xfrm>
            <a:prstGeom prst="rect">
              <a:avLst/>
            </a:prstGeom>
          </p:spPr>
          <p:txBody>
            <a:bodyPr anchor="t" rtlCol="false" tIns="0" lIns="0" bIns="0" rIns="0">
              <a:spAutoFit/>
            </a:bodyPr>
            <a:lstStyle/>
            <a:p>
              <a:pPr algn="l" marL="410209" indent="-205105" lvl="1">
                <a:lnSpc>
                  <a:spcPts val="2659"/>
                </a:lnSpc>
                <a:buFont typeface="Arial"/>
                <a:buChar char="•"/>
              </a:pPr>
              <a:r>
                <a:rPr lang="en-US" sz="1899" spc="37">
                  <a:solidFill>
                    <a:srgbClr val="F5F5EF"/>
                  </a:solidFill>
                  <a:latin typeface="Glacial Indifference"/>
                  <a:ea typeface="Glacial Indifference"/>
                  <a:cs typeface="Glacial Indifference"/>
                  <a:sym typeface="Glacial Indifference"/>
                </a:rPr>
                <a:t>Coarsening Phase</a:t>
              </a:r>
            </a:p>
            <a:p>
              <a:pPr algn="l" marL="410209" indent="-205105" lvl="1">
                <a:lnSpc>
                  <a:spcPts val="2659"/>
                </a:lnSpc>
                <a:buFont typeface="Arial"/>
                <a:buChar char="•"/>
              </a:pPr>
              <a:r>
                <a:rPr lang="en-US" sz="1899" spc="37">
                  <a:solidFill>
                    <a:srgbClr val="F5F5EF"/>
                  </a:solidFill>
                  <a:latin typeface="Glacial Indifference"/>
                  <a:ea typeface="Glacial Indifference"/>
                  <a:cs typeface="Glacial Indifference"/>
                  <a:sym typeface="Glacial Indifference"/>
                </a:rPr>
                <a:t>Initial Partitioning</a:t>
              </a:r>
            </a:p>
            <a:p>
              <a:pPr algn="l" marL="410209" indent="-205105" lvl="1">
                <a:lnSpc>
                  <a:spcPts val="2659"/>
                </a:lnSpc>
                <a:buFont typeface="Arial"/>
                <a:buChar char="•"/>
              </a:pPr>
              <a:r>
                <a:rPr lang="en-US" sz="1899" spc="37">
                  <a:solidFill>
                    <a:srgbClr val="F5F5EF"/>
                  </a:solidFill>
                  <a:latin typeface="Glacial Indifference"/>
                  <a:ea typeface="Glacial Indifference"/>
                  <a:cs typeface="Glacial Indifference"/>
                  <a:sym typeface="Glacial Indifference"/>
                </a:rPr>
                <a:t>Uncoarsening and Refinement</a:t>
              </a:r>
            </a:p>
          </p:txBody>
        </p:sp>
        <p:sp>
          <p:nvSpPr>
            <p:cNvPr name="TextBox 15" id="15"/>
            <p:cNvSpPr txBox="true"/>
            <p:nvPr/>
          </p:nvSpPr>
          <p:spPr>
            <a:xfrm rot="0">
              <a:off x="0" y="38100"/>
              <a:ext cx="11398714" cy="511387"/>
            </a:xfrm>
            <a:prstGeom prst="rect">
              <a:avLst/>
            </a:prstGeom>
          </p:spPr>
          <p:txBody>
            <a:bodyPr anchor="t" rtlCol="false" tIns="0" lIns="0" bIns="0" rIns="0">
              <a:spAutoFit/>
            </a:bodyPr>
            <a:lstStyle/>
            <a:p>
              <a:pPr algn="l">
                <a:lnSpc>
                  <a:spcPts val="2724"/>
                </a:lnSpc>
              </a:pPr>
            </a:p>
          </p:txBody>
        </p:sp>
      </p:grpSp>
      <p:grpSp>
        <p:nvGrpSpPr>
          <p:cNvPr name="Group 16" id="16"/>
          <p:cNvGrpSpPr/>
          <p:nvPr/>
        </p:nvGrpSpPr>
        <p:grpSpPr>
          <a:xfrm rot="0">
            <a:off x="1555636" y="4722497"/>
            <a:ext cx="3667401" cy="1592057"/>
            <a:chOff x="0" y="0"/>
            <a:chExt cx="4889867" cy="2122743"/>
          </a:xfrm>
        </p:grpSpPr>
        <p:grpSp>
          <p:nvGrpSpPr>
            <p:cNvPr name="Group 17" id="17"/>
            <p:cNvGrpSpPr/>
            <p:nvPr/>
          </p:nvGrpSpPr>
          <p:grpSpPr>
            <a:xfrm rot="0">
              <a:off x="2742144" y="1304908"/>
              <a:ext cx="817835" cy="81783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20" id="20"/>
            <p:cNvGrpSpPr/>
            <p:nvPr/>
          </p:nvGrpSpPr>
          <p:grpSpPr>
            <a:xfrm rot="0">
              <a:off x="4072032" y="1304908"/>
              <a:ext cx="817835" cy="81783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23" id="23"/>
            <p:cNvGrpSpPr/>
            <p:nvPr/>
          </p:nvGrpSpPr>
          <p:grpSpPr>
            <a:xfrm rot="0">
              <a:off x="2742144" y="0"/>
              <a:ext cx="817835" cy="81783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26" id="26"/>
            <p:cNvGrpSpPr/>
            <p:nvPr/>
          </p:nvGrpSpPr>
          <p:grpSpPr>
            <a:xfrm rot="0">
              <a:off x="1291173" y="1304908"/>
              <a:ext cx="817835" cy="81783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29" id="29"/>
            <p:cNvGrpSpPr/>
            <p:nvPr/>
          </p:nvGrpSpPr>
          <p:grpSpPr>
            <a:xfrm rot="0">
              <a:off x="4072032" y="3632"/>
              <a:ext cx="817835" cy="81783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32" id="32"/>
            <p:cNvGrpSpPr/>
            <p:nvPr/>
          </p:nvGrpSpPr>
          <p:grpSpPr>
            <a:xfrm rot="0">
              <a:off x="0" y="1304908"/>
              <a:ext cx="817835" cy="81783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35" id="35"/>
            <p:cNvGrpSpPr/>
            <p:nvPr/>
          </p:nvGrpSpPr>
          <p:grpSpPr>
            <a:xfrm rot="0">
              <a:off x="1291173" y="0"/>
              <a:ext cx="817835" cy="81783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38" id="38"/>
            <p:cNvGrpSpPr/>
            <p:nvPr/>
          </p:nvGrpSpPr>
          <p:grpSpPr>
            <a:xfrm rot="0">
              <a:off x="0" y="3632"/>
              <a:ext cx="817835" cy="81783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40" id="4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41" id="41"/>
            <p:cNvSpPr/>
            <p:nvPr/>
          </p:nvSpPr>
          <p:spPr>
            <a:xfrm>
              <a:off x="3559979" y="1713826"/>
              <a:ext cx="512053" cy="0"/>
            </a:xfrm>
            <a:prstGeom prst="line">
              <a:avLst/>
            </a:prstGeom>
            <a:ln cap="flat" w="63500">
              <a:solidFill>
                <a:srgbClr val="000000"/>
              </a:solidFill>
              <a:prstDash val="solid"/>
              <a:headEnd type="none" len="sm" w="sm"/>
              <a:tailEnd type="none" len="sm" w="sm"/>
            </a:ln>
          </p:spPr>
        </p:sp>
        <p:sp>
          <p:nvSpPr>
            <p:cNvPr name="AutoShape 42" id="42"/>
            <p:cNvSpPr/>
            <p:nvPr/>
          </p:nvSpPr>
          <p:spPr>
            <a:xfrm>
              <a:off x="3559979" y="408917"/>
              <a:ext cx="512053" cy="3632"/>
            </a:xfrm>
            <a:prstGeom prst="line">
              <a:avLst/>
            </a:prstGeom>
            <a:ln cap="flat" w="63500">
              <a:solidFill>
                <a:srgbClr val="000000"/>
              </a:solidFill>
              <a:prstDash val="solid"/>
              <a:headEnd type="none" len="sm" w="sm"/>
              <a:tailEnd type="none" len="sm" w="sm"/>
            </a:ln>
          </p:spPr>
        </p:sp>
        <p:sp>
          <p:nvSpPr>
            <p:cNvPr name="AutoShape 43" id="43"/>
            <p:cNvSpPr/>
            <p:nvPr/>
          </p:nvSpPr>
          <p:spPr>
            <a:xfrm>
              <a:off x="817835" y="1713826"/>
              <a:ext cx="473339" cy="0"/>
            </a:xfrm>
            <a:prstGeom prst="line">
              <a:avLst/>
            </a:prstGeom>
            <a:ln cap="flat" w="63500">
              <a:solidFill>
                <a:srgbClr val="000000"/>
              </a:solidFill>
              <a:prstDash val="solid"/>
              <a:headEnd type="none" len="sm" w="sm"/>
              <a:tailEnd type="none" len="sm" w="sm"/>
            </a:ln>
          </p:spPr>
        </p:sp>
        <p:sp>
          <p:nvSpPr>
            <p:cNvPr name="AutoShape 44" id="44"/>
            <p:cNvSpPr/>
            <p:nvPr/>
          </p:nvSpPr>
          <p:spPr>
            <a:xfrm flipV="true">
              <a:off x="408917" y="821466"/>
              <a:ext cx="0" cy="483442"/>
            </a:xfrm>
            <a:prstGeom prst="line">
              <a:avLst/>
            </a:prstGeom>
            <a:ln cap="flat" w="50800">
              <a:solidFill>
                <a:srgbClr val="000000"/>
              </a:solidFill>
              <a:prstDash val="solid"/>
              <a:headEnd type="none" len="sm" w="sm"/>
              <a:tailEnd type="none" len="sm" w="sm"/>
            </a:ln>
          </p:spPr>
        </p:sp>
        <p:sp>
          <p:nvSpPr>
            <p:cNvPr name="AutoShape 45" id="45"/>
            <p:cNvSpPr/>
            <p:nvPr/>
          </p:nvSpPr>
          <p:spPr>
            <a:xfrm>
              <a:off x="3151062" y="817835"/>
              <a:ext cx="0" cy="487073"/>
            </a:xfrm>
            <a:prstGeom prst="line">
              <a:avLst/>
            </a:prstGeom>
            <a:ln cap="flat" w="63500">
              <a:solidFill>
                <a:srgbClr val="000000"/>
              </a:solidFill>
              <a:prstDash val="solid"/>
              <a:headEnd type="none" len="sm" w="sm"/>
              <a:tailEnd type="none" len="sm" w="sm"/>
            </a:ln>
          </p:spPr>
        </p:sp>
        <p:sp>
          <p:nvSpPr>
            <p:cNvPr name="AutoShape 46" id="46"/>
            <p:cNvSpPr/>
            <p:nvPr/>
          </p:nvSpPr>
          <p:spPr>
            <a:xfrm flipH="true">
              <a:off x="4480950" y="821466"/>
              <a:ext cx="0" cy="483442"/>
            </a:xfrm>
            <a:prstGeom prst="line">
              <a:avLst/>
            </a:prstGeom>
            <a:ln cap="flat" w="63500">
              <a:solidFill>
                <a:srgbClr val="000000"/>
              </a:solidFill>
              <a:prstDash val="solid"/>
              <a:headEnd type="none" len="sm" w="sm"/>
              <a:tailEnd type="none" len="sm" w="sm"/>
            </a:ln>
          </p:spPr>
        </p:sp>
        <p:sp>
          <p:nvSpPr>
            <p:cNvPr name="AutoShape 47" id="47"/>
            <p:cNvSpPr/>
            <p:nvPr/>
          </p:nvSpPr>
          <p:spPr>
            <a:xfrm>
              <a:off x="2109008" y="408917"/>
              <a:ext cx="633136" cy="0"/>
            </a:xfrm>
            <a:prstGeom prst="line">
              <a:avLst/>
            </a:prstGeom>
            <a:ln cap="flat" w="50800">
              <a:solidFill>
                <a:srgbClr val="000000"/>
              </a:solidFill>
              <a:prstDash val="solid"/>
              <a:headEnd type="none" len="sm" w="sm"/>
              <a:tailEnd type="none" len="sm" w="sm"/>
            </a:ln>
          </p:spPr>
        </p:sp>
        <p:sp>
          <p:nvSpPr>
            <p:cNvPr name="AutoShape 48" id="48"/>
            <p:cNvSpPr/>
            <p:nvPr/>
          </p:nvSpPr>
          <p:spPr>
            <a:xfrm flipV="true">
              <a:off x="817832" y="408917"/>
              <a:ext cx="473342" cy="1948"/>
            </a:xfrm>
            <a:prstGeom prst="line">
              <a:avLst/>
            </a:prstGeom>
            <a:ln cap="flat" w="63500">
              <a:solidFill>
                <a:srgbClr val="000000"/>
              </a:solidFill>
              <a:prstDash val="solid"/>
              <a:headEnd type="none" len="sm" w="sm"/>
              <a:tailEnd type="none" len="sm" w="sm"/>
            </a:ln>
          </p:spPr>
        </p:sp>
        <p:sp>
          <p:nvSpPr>
            <p:cNvPr name="AutoShape 49" id="49"/>
            <p:cNvSpPr/>
            <p:nvPr/>
          </p:nvSpPr>
          <p:spPr>
            <a:xfrm>
              <a:off x="1700091" y="817835"/>
              <a:ext cx="0" cy="487073"/>
            </a:xfrm>
            <a:prstGeom prst="line">
              <a:avLst/>
            </a:prstGeom>
            <a:ln cap="flat" w="63500">
              <a:solidFill>
                <a:srgbClr val="000000"/>
              </a:solidFill>
              <a:prstDash val="solid"/>
              <a:headEnd type="none" len="sm" w="sm"/>
              <a:tailEnd type="none" len="sm" w="sm"/>
            </a:ln>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6769147" y="-360345"/>
            <a:ext cx="11901603" cy="10990371"/>
          </a:xfrm>
          <a:prstGeom prst="rect">
            <a:avLst/>
          </a:prstGeom>
          <a:solidFill>
            <a:srgbClr val="F46E16"/>
          </a:solidFill>
        </p:spPr>
      </p:sp>
      <p:grpSp>
        <p:nvGrpSpPr>
          <p:cNvPr name="Group 3" id="3"/>
          <p:cNvGrpSpPr/>
          <p:nvPr/>
        </p:nvGrpSpPr>
        <p:grpSpPr>
          <a:xfrm rot="0">
            <a:off x="-57150" y="-1058027"/>
            <a:ext cx="6892972" cy="13766894"/>
            <a:chOff x="0" y="0"/>
            <a:chExt cx="9190629" cy="18355858"/>
          </a:xfrm>
        </p:grpSpPr>
        <p:sp>
          <p:nvSpPr>
            <p:cNvPr name="Freeform 4" id="4"/>
            <p:cNvSpPr/>
            <p:nvPr/>
          </p:nvSpPr>
          <p:spPr>
            <a:xfrm flipH="false" flipV="false" rot="0">
              <a:off x="0" y="0"/>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9165229"/>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6" id="6"/>
          <p:cNvGrpSpPr>
            <a:grpSpLocks noChangeAspect="true"/>
          </p:cNvGrpSpPr>
          <p:nvPr/>
        </p:nvGrpSpPr>
        <p:grpSpPr>
          <a:xfrm rot="0">
            <a:off x="-1438417" y="8114769"/>
            <a:ext cx="3621038" cy="362103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TextBox 8" id="8"/>
          <p:cNvSpPr txBox="true"/>
          <p:nvPr/>
        </p:nvSpPr>
        <p:spPr>
          <a:xfrm rot="0">
            <a:off x="372102" y="360245"/>
            <a:ext cx="4216412" cy="280670"/>
          </a:xfrm>
          <a:prstGeom prst="rect">
            <a:avLst/>
          </a:prstGeom>
        </p:spPr>
        <p:txBody>
          <a:bodyPr anchor="t" rtlCol="false" tIns="0" lIns="0" bIns="0" rIns="0">
            <a:spAutoFit/>
          </a:bodyPr>
          <a:lstStyle/>
          <a:p>
            <a:pPr algn="l">
              <a:lnSpc>
                <a:spcPts val="2379"/>
              </a:lnSpc>
            </a:pPr>
            <a:r>
              <a:rPr lang="en-US" b="true" sz="1699" spc="254">
                <a:solidFill>
                  <a:srgbClr val="202020"/>
                </a:solidFill>
                <a:latin typeface="Glacial Indifference Bold"/>
                <a:ea typeface="Glacial Indifference Bold"/>
                <a:cs typeface="Glacial Indifference Bold"/>
                <a:sym typeface="Glacial Indifference Bold"/>
              </a:rPr>
              <a:t>MULTILEVEL ALGORITHM</a:t>
            </a:r>
          </a:p>
        </p:txBody>
      </p:sp>
      <p:grpSp>
        <p:nvGrpSpPr>
          <p:cNvPr name="Group 9" id="9"/>
          <p:cNvGrpSpPr/>
          <p:nvPr/>
        </p:nvGrpSpPr>
        <p:grpSpPr>
          <a:xfrm rot="0">
            <a:off x="8445431" y="2244452"/>
            <a:ext cx="8549035" cy="1851770"/>
            <a:chOff x="0" y="0"/>
            <a:chExt cx="11398714" cy="2469027"/>
          </a:xfrm>
        </p:grpSpPr>
        <p:sp>
          <p:nvSpPr>
            <p:cNvPr name="TextBox 10" id="10"/>
            <p:cNvSpPr txBox="true"/>
            <p:nvPr/>
          </p:nvSpPr>
          <p:spPr>
            <a:xfrm rot="0">
              <a:off x="0" y="717273"/>
              <a:ext cx="11398714" cy="1751753"/>
            </a:xfrm>
            <a:prstGeom prst="rect">
              <a:avLst/>
            </a:prstGeom>
          </p:spPr>
          <p:txBody>
            <a:bodyPr anchor="t" rtlCol="false" tIns="0" lIns="0" bIns="0" rIns="0">
              <a:spAutoFit/>
            </a:bodyPr>
            <a:lstStyle/>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The graph is repeatedly coarsened (reduced in size) by collapsing pairs of adjacent vertices (randomly chosen), until the graph is small enough to be easily partitioned.</a:t>
              </a:r>
            </a:p>
          </p:txBody>
        </p:sp>
        <p:sp>
          <p:nvSpPr>
            <p:cNvPr name="TextBox 11" id="11"/>
            <p:cNvSpPr txBox="true"/>
            <p:nvPr/>
          </p:nvSpPr>
          <p:spPr>
            <a:xfrm rot="0">
              <a:off x="0" y="38100"/>
              <a:ext cx="11398714" cy="511387"/>
            </a:xfrm>
            <a:prstGeom prst="rect">
              <a:avLst/>
            </a:prstGeom>
          </p:spPr>
          <p:txBody>
            <a:bodyPr anchor="t" rtlCol="false" tIns="0" lIns="0" bIns="0" rIns="0">
              <a:spAutoFit/>
            </a:bodyPr>
            <a:lstStyle/>
            <a:p>
              <a:pPr algn="l">
                <a:lnSpc>
                  <a:spcPts val="2724"/>
                </a:lnSpc>
              </a:pPr>
              <a:r>
                <a:rPr lang="en-US" b="true" sz="2724">
                  <a:solidFill>
                    <a:srgbClr val="F5F5EF"/>
                  </a:solidFill>
                  <a:latin typeface="Glacial Indifference Bold"/>
                  <a:ea typeface="Glacial Indifference Bold"/>
                  <a:cs typeface="Glacial Indifference Bold"/>
                  <a:sym typeface="Glacial Indifference Bold"/>
                </a:rPr>
                <a:t>Coarsening Phase</a:t>
              </a:r>
            </a:p>
          </p:txBody>
        </p:sp>
      </p:grpSp>
      <p:grpSp>
        <p:nvGrpSpPr>
          <p:cNvPr name="Group 12" id="12"/>
          <p:cNvGrpSpPr/>
          <p:nvPr/>
        </p:nvGrpSpPr>
        <p:grpSpPr>
          <a:xfrm rot="0">
            <a:off x="2480308" y="2313666"/>
            <a:ext cx="3667401" cy="1592057"/>
            <a:chOff x="0" y="0"/>
            <a:chExt cx="4889867" cy="2122743"/>
          </a:xfrm>
        </p:grpSpPr>
        <p:grpSp>
          <p:nvGrpSpPr>
            <p:cNvPr name="Group 13" id="13"/>
            <p:cNvGrpSpPr/>
            <p:nvPr/>
          </p:nvGrpSpPr>
          <p:grpSpPr>
            <a:xfrm rot="0">
              <a:off x="2742144" y="1304908"/>
              <a:ext cx="817835" cy="81783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16" id="16"/>
            <p:cNvGrpSpPr/>
            <p:nvPr/>
          </p:nvGrpSpPr>
          <p:grpSpPr>
            <a:xfrm rot="0">
              <a:off x="4072032" y="1304908"/>
              <a:ext cx="817835" cy="81783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19" id="19"/>
            <p:cNvGrpSpPr/>
            <p:nvPr/>
          </p:nvGrpSpPr>
          <p:grpSpPr>
            <a:xfrm rot="0">
              <a:off x="2742144" y="0"/>
              <a:ext cx="817835" cy="81783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22" id="22"/>
            <p:cNvGrpSpPr/>
            <p:nvPr/>
          </p:nvGrpSpPr>
          <p:grpSpPr>
            <a:xfrm rot="0">
              <a:off x="1291173" y="1304908"/>
              <a:ext cx="817835" cy="81783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25" id="25"/>
            <p:cNvGrpSpPr/>
            <p:nvPr/>
          </p:nvGrpSpPr>
          <p:grpSpPr>
            <a:xfrm rot="0">
              <a:off x="4072032" y="3632"/>
              <a:ext cx="817835" cy="81783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28" id="28"/>
            <p:cNvGrpSpPr/>
            <p:nvPr/>
          </p:nvGrpSpPr>
          <p:grpSpPr>
            <a:xfrm rot="0">
              <a:off x="0" y="1304908"/>
              <a:ext cx="817835" cy="81783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31" id="31"/>
            <p:cNvGrpSpPr/>
            <p:nvPr/>
          </p:nvGrpSpPr>
          <p:grpSpPr>
            <a:xfrm rot="0">
              <a:off x="1291173" y="0"/>
              <a:ext cx="817835" cy="81783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34" id="34"/>
            <p:cNvGrpSpPr/>
            <p:nvPr/>
          </p:nvGrpSpPr>
          <p:grpSpPr>
            <a:xfrm rot="0">
              <a:off x="0" y="3632"/>
              <a:ext cx="817835" cy="81783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37" id="37"/>
            <p:cNvSpPr/>
            <p:nvPr/>
          </p:nvSpPr>
          <p:spPr>
            <a:xfrm>
              <a:off x="3559979" y="1713826"/>
              <a:ext cx="512053" cy="0"/>
            </a:xfrm>
            <a:prstGeom prst="line">
              <a:avLst/>
            </a:prstGeom>
            <a:ln cap="flat" w="63500">
              <a:solidFill>
                <a:srgbClr val="000000"/>
              </a:solidFill>
              <a:prstDash val="solid"/>
              <a:headEnd type="none" len="sm" w="sm"/>
              <a:tailEnd type="none" len="sm" w="sm"/>
            </a:ln>
          </p:spPr>
        </p:sp>
        <p:sp>
          <p:nvSpPr>
            <p:cNvPr name="AutoShape 38" id="38"/>
            <p:cNvSpPr/>
            <p:nvPr/>
          </p:nvSpPr>
          <p:spPr>
            <a:xfrm>
              <a:off x="3559979" y="408917"/>
              <a:ext cx="512053" cy="3632"/>
            </a:xfrm>
            <a:prstGeom prst="line">
              <a:avLst/>
            </a:prstGeom>
            <a:ln cap="flat" w="63500">
              <a:solidFill>
                <a:srgbClr val="000000"/>
              </a:solidFill>
              <a:prstDash val="solid"/>
              <a:headEnd type="none" len="sm" w="sm"/>
              <a:tailEnd type="none" len="sm" w="sm"/>
            </a:ln>
          </p:spPr>
        </p:sp>
        <p:sp>
          <p:nvSpPr>
            <p:cNvPr name="AutoShape 39" id="39"/>
            <p:cNvSpPr/>
            <p:nvPr/>
          </p:nvSpPr>
          <p:spPr>
            <a:xfrm>
              <a:off x="817835" y="1713826"/>
              <a:ext cx="473339" cy="0"/>
            </a:xfrm>
            <a:prstGeom prst="line">
              <a:avLst/>
            </a:prstGeom>
            <a:ln cap="flat" w="63500">
              <a:solidFill>
                <a:srgbClr val="000000"/>
              </a:solidFill>
              <a:prstDash val="solid"/>
              <a:headEnd type="none" len="sm" w="sm"/>
              <a:tailEnd type="none" len="sm" w="sm"/>
            </a:ln>
          </p:spPr>
        </p:sp>
        <p:sp>
          <p:nvSpPr>
            <p:cNvPr name="AutoShape 40" id="40"/>
            <p:cNvSpPr/>
            <p:nvPr/>
          </p:nvSpPr>
          <p:spPr>
            <a:xfrm flipV="true">
              <a:off x="408917" y="821466"/>
              <a:ext cx="0" cy="483442"/>
            </a:xfrm>
            <a:prstGeom prst="line">
              <a:avLst/>
            </a:prstGeom>
            <a:ln cap="flat" w="50800">
              <a:solidFill>
                <a:srgbClr val="000000"/>
              </a:solidFill>
              <a:prstDash val="solid"/>
              <a:headEnd type="none" len="sm" w="sm"/>
              <a:tailEnd type="none" len="sm" w="sm"/>
            </a:ln>
          </p:spPr>
        </p:sp>
        <p:sp>
          <p:nvSpPr>
            <p:cNvPr name="AutoShape 41" id="41"/>
            <p:cNvSpPr/>
            <p:nvPr/>
          </p:nvSpPr>
          <p:spPr>
            <a:xfrm>
              <a:off x="3151062" y="817835"/>
              <a:ext cx="0" cy="487073"/>
            </a:xfrm>
            <a:prstGeom prst="line">
              <a:avLst/>
            </a:prstGeom>
            <a:ln cap="flat" w="63500">
              <a:solidFill>
                <a:srgbClr val="000000"/>
              </a:solidFill>
              <a:prstDash val="solid"/>
              <a:headEnd type="none" len="sm" w="sm"/>
              <a:tailEnd type="none" len="sm" w="sm"/>
            </a:ln>
          </p:spPr>
        </p:sp>
        <p:sp>
          <p:nvSpPr>
            <p:cNvPr name="AutoShape 42" id="42"/>
            <p:cNvSpPr/>
            <p:nvPr/>
          </p:nvSpPr>
          <p:spPr>
            <a:xfrm flipH="true">
              <a:off x="4480950" y="821466"/>
              <a:ext cx="0" cy="483442"/>
            </a:xfrm>
            <a:prstGeom prst="line">
              <a:avLst/>
            </a:prstGeom>
            <a:ln cap="flat" w="63500">
              <a:solidFill>
                <a:srgbClr val="000000"/>
              </a:solidFill>
              <a:prstDash val="solid"/>
              <a:headEnd type="none" len="sm" w="sm"/>
              <a:tailEnd type="none" len="sm" w="sm"/>
            </a:ln>
          </p:spPr>
        </p:sp>
        <p:sp>
          <p:nvSpPr>
            <p:cNvPr name="AutoShape 43" id="43"/>
            <p:cNvSpPr/>
            <p:nvPr/>
          </p:nvSpPr>
          <p:spPr>
            <a:xfrm>
              <a:off x="2109008" y="408917"/>
              <a:ext cx="633136" cy="0"/>
            </a:xfrm>
            <a:prstGeom prst="line">
              <a:avLst/>
            </a:prstGeom>
            <a:ln cap="flat" w="50800">
              <a:solidFill>
                <a:srgbClr val="000000"/>
              </a:solidFill>
              <a:prstDash val="solid"/>
              <a:headEnd type="none" len="sm" w="sm"/>
              <a:tailEnd type="none" len="sm" w="sm"/>
            </a:ln>
          </p:spPr>
        </p:sp>
        <p:sp>
          <p:nvSpPr>
            <p:cNvPr name="AutoShape 44" id="44"/>
            <p:cNvSpPr/>
            <p:nvPr/>
          </p:nvSpPr>
          <p:spPr>
            <a:xfrm flipV="true">
              <a:off x="817832" y="408917"/>
              <a:ext cx="473342" cy="1948"/>
            </a:xfrm>
            <a:prstGeom prst="line">
              <a:avLst/>
            </a:prstGeom>
            <a:ln cap="flat" w="63500">
              <a:solidFill>
                <a:srgbClr val="000000"/>
              </a:solidFill>
              <a:prstDash val="solid"/>
              <a:headEnd type="none" len="sm" w="sm"/>
              <a:tailEnd type="none" len="sm" w="sm"/>
            </a:ln>
          </p:spPr>
        </p:sp>
        <p:sp>
          <p:nvSpPr>
            <p:cNvPr name="AutoShape 45" id="45"/>
            <p:cNvSpPr/>
            <p:nvPr/>
          </p:nvSpPr>
          <p:spPr>
            <a:xfrm>
              <a:off x="1700091" y="817835"/>
              <a:ext cx="0" cy="487073"/>
            </a:xfrm>
            <a:prstGeom prst="line">
              <a:avLst/>
            </a:prstGeom>
            <a:ln cap="flat" w="63500">
              <a:solidFill>
                <a:srgbClr val="000000"/>
              </a:solidFill>
              <a:prstDash val="solid"/>
              <a:headEnd type="none" len="sm" w="sm"/>
              <a:tailEnd type="none" len="sm" w="sm"/>
            </a:ln>
          </p:spPr>
        </p:sp>
      </p:grpSp>
      <p:grpSp>
        <p:nvGrpSpPr>
          <p:cNvPr name="Group 46" id="46"/>
          <p:cNvGrpSpPr/>
          <p:nvPr/>
        </p:nvGrpSpPr>
        <p:grpSpPr>
          <a:xfrm rot="0">
            <a:off x="8445431" y="5066222"/>
            <a:ext cx="8549035" cy="2185145"/>
            <a:chOff x="0" y="0"/>
            <a:chExt cx="11398714" cy="2913527"/>
          </a:xfrm>
        </p:grpSpPr>
        <p:sp>
          <p:nvSpPr>
            <p:cNvPr name="TextBox 47" id="47"/>
            <p:cNvSpPr txBox="true"/>
            <p:nvPr/>
          </p:nvSpPr>
          <p:spPr>
            <a:xfrm rot="0">
              <a:off x="0" y="717273"/>
              <a:ext cx="11398714" cy="2196254"/>
            </a:xfrm>
            <a:prstGeom prst="rect">
              <a:avLst/>
            </a:prstGeom>
          </p:spPr>
          <p:txBody>
            <a:bodyPr anchor="t" rtlCol="false" tIns="0" lIns="0" bIns="0" rIns="0">
              <a:spAutoFit/>
            </a:bodyPr>
            <a:lstStyle/>
            <a:p>
              <a:pPr algn="l">
                <a:lnSpc>
                  <a:spcPts val="2659"/>
                </a:lnSpc>
              </a:pPr>
              <a:r>
                <a:rPr lang="en-US" sz="1899" spc="37">
                  <a:solidFill>
                    <a:srgbClr val="F5F5EF"/>
                  </a:solidFill>
                  <a:latin typeface="Glacial Indifference"/>
                  <a:ea typeface="Glacial Indifference"/>
                  <a:cs typeface="Glacial Indifference"/>
                  <a:sym typeface="Glacial Indifference"/>
                </a:rPr>
                <a:t>In our example, we merge the following vertices-</a:t>
              </a:r>
            </a:p>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1, 2, 3</a:t>
              </a:r>
            </a:p>
            <a:p>
              <a:pPr algn="l">
                <a:lnSpc>
                  <a:spcPts val="2659"/>
                </a:lnSpc>
              </a:pPr>
              <a:r>
                <a:rPr lang="en-US" sz="1899" spc="37">
                  <a:solidFill>
                    <a:srgbClr val="F5F5EF"/>
                  </a:solidFill>
                  <a:latin typeface="Glacial Indifference"/>
                  <a:ea typeface="Glacial Indifference"/>
                  <a:cs typeface="Glacial Indifference"/>
                  <a:sym typeface="Glacial Indifference"/>
                </a:rPr>
                <a:t>4, 5</a:t>
              </a:r>
            </a:p>
            <a:p>
              <a:pPr algn="l">
                <a:lnSpc>
                  <a:spcPts val="2659"/>
                </a:lnSpc>
              </a:pPr>
              <a:r>
                <a:rPr lang="en-US" sz="1899" spc="37">
                  <a:solidFill>
                    <a:srgbClr val="F5F5EF"/>
                  </a:solidFill>
                  <a:latin typeface="Glacial Indifference"/>
                  <a:ea typeface="Glacial Indifference"/>
                  <a:cs typeface="Glacial Indifference"/>
                  <a:sym typeface="Glacial Indifference"/>
                </a:rPr>
                <a:t>7, 8</a:t>
              </a:r>
            </a:p>
          </p:txBody>
        </p:sp>
        <p:sp>
          <p:nvSpPr>
            <p:cNvPr name="TextBox 48" id="48"/>
            <p:cNvSpPr txBox="true"/>
            <p:nvPr/>
          </p:nvSpPr>
          <p:spPr>
            <a:xfrm rot="0">
              <a:off x="0" y="38100"/>
              <a:ext cx="11398714" cy="511387"/>
            </a:xfrm>
            <a:prstGeom prst="rect">
              <a:avLst/>
            </a:prstGeom>
          </p:spPr>
          <p:txBody>
            <a:bodyPr anchor="t" rtlCol="false" tIns="0" lIns="0" bIns="0" rIns="0">
              <a:spAutoFit/>
            </a:bodyPr>
            <a:lstStyle/>
            <a:p>
              <a:pPr algn="l">
                <a:lnSpc>
                  <a:spcPts val="2724"/>
                </a:lnSpc>
              </a:pPr>
            </a:p>
          </p:txBody>
        </p:sp>
      </p:grpSp>
      <p:sp>
        <p:nvSpPr>
          <p:cNvPr name="TextBox 49" id="49"/>
          <p:cNvSpPr txBox="true"/>
          <p:nvPr/>
        </p:nvSpPr>
        <p:spPr>
          <a:xfrm rot="0">
            <a:off x="2182621" y="8928575"/>
            <a:ext cx="4350190" cy="927736"/>
          </a:xfrm>
          <a:prstGeom prst="rect">
            <a:avLst/>
          </a:prstGeom>
        </p:spPr>
        <p:txBody>
          <a:bodyPr anchor="t" rtlCol="false" tIns="0" lIns="0" bIns="0" rIns="0">
            <a:spAutoFit/>
          </a:bodyPr>
          <a:lstStyle/>
          <a:p>
            <a:pPr algn="r">
              <a:lnSpc>
                <a:spcPts val="3630"/>
              </a:lnSpc>
            </a:pPr>
            <a:r>
              <a:rPr lang="en-US" sz="3300" b="true">
                <a:solidFill>
                  <a:srgbClr val="202020"/>
                </a:solidFill>
                <a:latin typeface="League Spartan"/>
                <a:ea typeface="League Spartan"/>
                <a:cs typeface="League Spartan"/>
                <a:sym typeface="League Spartan"/>
              </a:rPr>
              <a:t>Multilevel Graph Partitioning</a:t>
            </a:r>
          </a:p>
        </p:txBody>
      </p:sp>
      <p:sp>
        <p:nvSpPr>
          <p:cNvPr name="TextBox 50" id="50"/>
          <p:cNvSpPr txBox="true"/>
          <p:nvPr/>
        </p:nvSpPr>
        <p:spPr>
          <a:xfrm rot="0">
            <a:off x="251760" y="2869030"/>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INPUT GRAPH</a:t>
            </a:r>
          </a:p>
        </p:txBody>
      </p:sp>
      <p:sp>
        <p:nvSpPr>
          <p:cNvPr name="TextBox 51" id="51"/>
          <p:cNvSpPr txBox="true"/>
          <p:nvPr/>
        </p:nvSpPr>
        <p:spPr>
          <a:xfrm rot="0">
            <a:off x="3790418" y="6027802"/>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COARSENED GRAPH</a:t>
            </a:r>
          </a:p>
        </p:txBody>
      </p:sp>
      <p:grpSp>
        <p:nvGrpSpPr>
          <p:cNvPr name="Group 52" id="52"/>
          <p:cNvGrpSpPr/>
          <p:nvPr/>
        </p:nvGrpSpPr>
        <p:grpSpPr>
          <a:xfrm rot="0">
            <a:off x="596558" y="5260349"/>
            <a:ext cx="2792777" cy="1689947"/>
            <a:chOff x="0" y="0"/>
            <a:chExt cx="3723703" cy="2253263"/>
          </a:xfrm>
        </p:grpSpPr>
        <p:grpSp>
          <p:nvGrpSpPr>
            <p:cNvPr name="Group 53" id="53"/>
            <p:cNvGrpSpPr/>
            <p:nvPr/>
          </p:nvGrpSpPr>
          <p:grpSpPr>
            <a:xfrm rot="0">
              <a:off x="0" y="0"/>
              <a:ext cx="956089" cy="946730"/>
              <a:chOff x="0" y="0"/>
              <a:chExt cx="812800" cy="804843"/>
            </a:xfrm>
          </p:grpSpPr>
          <p:sp>
            <p:nvSpPr>
              <p:cNvPr name="Freeform 54" id="54"/>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55" id="55"/>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1,2,3</a:t>
                </a:r>
              </a:p>
            </p:txBody>
          </p:sp>
        </p:grpSp>
        <p:sp>
          <p:nvSpPr>
            <p:cNvPr name="AutoShape 56" id="56"/>
            <p:cNvSpPr/>
            <p:nvPr/>
          </p:nvSpPr>
          <p:spPr>
            <a:xfrm flipV="true">
              <a:off x="478044" y="946730"/>
              <a:ext cx="0" cy="359803"/>
            </a:xfrm>
            <a:prstGeom prst="line">
              <a:avLst/>
            </a:prstGeom>
            <a:ln cap="flat" w="50800">
              <a:solidFill>
                <a:srgbClr val="000000"/>
              </a:solidFill>
              <a:prstDash val="solid"/>
              <a:headEnd type="none" len="sm" w="sm"/>
              <a:tailEnd type="none" len="sm" w="sm"/>
            </a:ln>
          </p:spPr>
        </p:sp>
        <p:sp>
          <p:nvSpPr>
            <p:cNvPr name="AutoShape 57" id="57"/>
            <p:cNvSpPr/>
            <p:nvPr/>
          </p:nvSpPr>
          <p:spPr>
            <a:xfrm>
              <a:off x="3245659" y="946730"/>
              <a:ext cx="0" cy="359803"/>
            </a:xfrm>
            <a:prstGeom prst="line">
              <a:avLst/>
            </a:prstGeom>
            <a:ln cap="flat" w="63500">
              <a:solidFill>
                <a:srgbClr val="000000"/>
              </a:solidFill>
              <a:prstDash val="solid"/>
              <a:headEnd type="none" len="sm" w="sm"/>
              <a:tailEnd type="none" len="sm" w="sm"/>
            </a:ln>
          </p:spPr>
        </p:sp>
        <p:grpSp>
          <p:nvGrpSpPr>
            <p:cNvPr name="Group 58" id="58"/>
            <p:cNvGrpSpPr/>
            <p:nvPr/>
          </p:nvGrpSpPr>
          <p:grpSpPr>
            <a:xfrm rot="0">
              <a:off x="2767614" y="0"/>
              <a:ext cx="956089" cy="946730"/>
              <a:chOff x="0" y="0"/>
              <a:chExt cx="812800" cy="804843"/>
            </a:xfrm>
          </p:grpSpPr>
          <p:sp>
            <p:nvSpPr>
              <p:cNvPr name="Freeform 59" id="59"/>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60" id="60"/>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7,8</a:t>
                </a:r>
              </a:p>
            </p:txBody>
          </p:sp>
        </p:grpSp>
        <p:grpSp>
          <p:nvGrpSpPr>
            <p:cNvPr name="Group 61" id="61"/>
            <p:cNvGrpSpPr/>
            <p:nvPr/>
          </p:nvGrpSpPr>
          <p:grpSpPr>
            <a:xfrm rot="0">
              <a:off x="0" y="1306533"/>
              <a:ext cx="956089" cy="946730"/>
              <a:chOff x="0" y="0"/>
              <a:chExt cx="812800" cy="804843"/>
            </a:xfrm>
          </p:grpSpPr>
          <p:sp>
            <p:nvSpPr>
              <p:cNvPr name="Freeform 62" id="62"/>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63" id="63"/>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4,5</a:t>
                </a:r>
              </a:p>
            </p:txBody>
          </p:sp>
        </p:grpSp>
        <p:grpSp>
          <p:nvGrpSpPr>
            <p:cNvPr name="Group 64" id="64"/>
            <p:cNvGrpSpPr/>
            <p:nvPr/>
          </p:nvGrpSpPr>
          <p:grpSpPr>
            <a:xfrm rot="0">
              <a:off x="2767614" y="1306533"/>
              <a:ext cx="956089" cy="946730"/>
              <a:chOff x="0" y="0"/>
              <a:chExt cx="812800" cy="804843"/>
            </a:xfrm>
          </p:grpSpPr>
          <p:sp>
            <p:nvSpPr>
              <p:cNvPr name="Freeform 65" id="65"/>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66" id="66"/>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sp>
          <p:nvSpPr>
            <p:cNvPr name="AutoShape 67" id="67"/>
            <p:cNvSpPr/>
            <p:nvPr/>
          </p:nvSpPr>
          <p:spPr>
            <a:xfrm flipV="true">
              <a:off x="956089" y="473365"/>
              <a:ext cx="1811525" cy="1306533"/>
            </a:xfrm>
            <a:prstGeom prst="line">
              <a:avLst/>
            </a:prstGeom>
            <a:ln cap="flat" w="63500">
              <a:solidFill>
                <a:srgbClr val="000000"/>
              </a:solidFill>
              <a:prstDash val="solid"/>
              <a:headEnd type="none" len="sm" w="sm"/>
              <a:tailEnd type="none" len="sm" w="sm"/>
            </a:ln>
          </p:spPr>
        </p:sp>
        <p:sp>
          <p:nvSpPr>
            <p:cNvPr name="AutoShape 68" id="68"/>
            <p:cNvSpPr/>
            <p:nvPr/>
          </p:nvSpPr>
          <p:spPr>
            <a:xfrm>
              <a:off x="956089" y="1779898"/>
              <a:ext cx="1811525" cy="0"/>
            </a:xfrm>
            <a:prstGeom prst="line">
              <a:avLst/>
            </a:prstGeom>
            <a:ln cap="flat" w="63500">
              <a:solidFill>
                <a:srgbClr val="000000"/>
              </a:solidFill>
              <a:prstDash val="solid"/>
              <a:headEnd type="none" len="sm" w="sm"/>
              <a:tailEnd type="none" len="sm" w="sm"/>
            </a:ln>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6769147" y="-360345"/>
            <a:ext cx="11901603" cy="10990371"/>
          </a:xfrm>
          <a:prstGeom prst="rect">
            <a:avLst/>
          </a:prstGeom>
          <a:solidFill>
            <a:srgbClr val="F46E16"/>
          </a:solidFill>
        </p:spPr>
      </p:sp>
      <p:grpSp>
        <p:nvGrpSpPr>
          <p:cNvPr name="Group 3" id="3"/>
          <p:cNvGrpSpPr/>
          <p:nvPr/>
        </p:nvGrpSpPr>
        <p:grpSpPr>
          <a:xfrm rot="0">
            <a:off x="-57150" y="-1058027"/>
            <a:ext cx="6892972" cy="13766894"/>
            <a:chOff x="0" y="0"/>
            <a:chExt cx="9190629" cy="18355858"/>
          </a:xfrm>
        </p:grpSpPr>
        <p:sp>
          <p:nvSpPr>
            <p:cNvPr name="Freeform 4" id="4"/>
            <p:cNvSpPr/>
            <p:nvPr/>
          </p:nvSpPr>
          <p:spPr>
            <a:xfrm flipH="false" flipV="false" rot="0">
              <a:off x="0" y="0"/>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9165229"/>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6" id="6"/>
          <p:cNvGrpSpPr>
            <a:grpSpLocks noChangeAspect="true"/>
          </p:cNvGrpSpPr>
          <p:nvPr/>
        </p:nvGrpSpPr>
        <p:grpSpPr>
          <a:xfrm rot="0">
            <a:off x="-1438417" y="8114769"/>
            <a:ext cx="3621038" cy="362103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8" id="8"/>
          <p:cNvGrpSpPr/>
          <p:nvPr/>
        </p:nvGrpSpPr>
        <p:grpSpPr>
          <a:xfrm rot="0">
            <a:off x="2480308" y="2313666"/>
            <a:ext cx="3667401" cy="1592057"/>
            <a:chOff x="0" y="0"/>
            <a:chExt cx="4889867" cy="2122743"/>
          </a:xfrm>
        </p:grpSpPr>
        <p:grpSp>
          <p:nvGrpSpPr>
            <p:cNvPr name="Group 9" id="9"/>
            <p:cNvGrpSpPr/>
            <p:nvPr/>
          </p:nvGrpSpPr>
          <p:grpSpPr>
            <a:xfrm rot="0">
              <a:off x="2742144" y="1304908"/>
              <a:ext cx="817835" cy="8178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12" id="12"/>
            <p:cNvGrpSpPr/>
            <p:nvPr/>
          </p:nvGrpSpPr>
          <p:grpSpPr>
            <a:xfrm rot="0">
              <a:off x="4072032" y="1304908"/>
              <a:ext cx="817835" cy="81783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15" id="15"/>
            <p:cNvGrpSpPr/>
            <p:nvPr/>
          </p:nvGrpSpPr>
          <p:grpSpPr>
            <a:xfrm rot="0">
              <a:off x="2742144" y="0"/>
              <a:ext cx="817835" cy="81783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18" id="18"/>
            <p:cNvGrpSpPr/>
            <p:nvPr/>
          </p:nvGrpSpPr>
          <p:grpSpPr>
            <a:xfrm rot="0">
              <a:off x="1291173" y="1304908"/>
              <a:ext cx="817835" cy="81783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21" id="21"/>
            <p:cNvGrpSpPr/>
            <p:nvPr/>
          </p:nvGrpSpPr>
          <p:grpSpPr>
            <a:xfrm rot="0">
              <a:off x="4072032" y="3632"/>
              <a:ext cx="817835" cy="81783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24" id="24"/>
            <p:cNvGrpSpPr/>
            <p:nvPr/>
          </p:nvGrpSpPr>
          <p:grpSpPr>
            <a:xfrm rot="0">
              <a:off x="0" y="1304908"/>
              <a:ext cx="817835" cy="81783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27" id="27"/>
            <p:cNvGrpSpPr/>
            <p:nvPr/>
          </p:nvGrpSpPr>
          <p:grpSpPr>
            <a:xfrm rot="0">
              <a:off x="1291173" y="0"/>
              <a:ext cx="817835" cy="81783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30" id="30"/>
            <p:cNvGrpSpPr/>
            <p:nvPr/>
          </p:nvGrpSpPr>
          <p:grpSpPr>
            <a:xfrm rot="0">
              <a:off x="0" y="3632"/>
              <a:ext cx="817835" cy="81783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33" id="33"/>
            <p:cNvSpPr/>
            <p:nvPr/>
          </p:nvSpPr>
          <p:spPr>
            <a:xfrm>
              <a:off x="3559979" y="1713826"/>
              <a:ext cx="512053" cy="0"/>
            </a:xfrm>
            <a:prstGeom prst="line">
              <a:avLst/>
            </a:prstGeom>
            <a:ln cap="flat" w="63500">
              <a:solidFill>
                <a:srgbClr val="000000"/>
              </a:solidFill>
              <a:prstDash val="solid"/>
              <a:headEnd type="none" len="sm" w="sm"/>
              <a:tailEnd type="none" len="sm" w="sm"/>
            </a:ln>
          </p:spPr>
        </p:sp>
        <p:sp>
          <p:nvSpPr>
            <p:cNvPr name="AutoShape 34" id="34"/>
            <p:cNvSpPr/>
            <p:nvPr/>
          </p:nvSpPr>
          <p:spPr>
            <a:xfrm>
              <a:off x="3559979" y="408917"/>
              <a:ext cx="512053" cy="3632"/>
            </a:xfrm>
            <a:prstGeom prst="line">
              <a:avLst/>
            </a:prstGeom>
            <a:ln cap="flat" w="63500">
              <a:solidFill>
                <a:srgbClr val="000000"/>
              </a:solidFill>
              <a:prstDash val="solid"/>
              <a:headEnd type="none" len="sm" w="sm"/>
              <a:tailEnd type="none" len="sm" w="sm"/>
            </a:ln>
          </p:spPr>
        </p:sp>
        <p:sp>
          <p:nvSpPr>
            <p:cNvPr name="AutoShape 35" id="35"/>
            <p:cNvSpPr/>
            <p:nvPr/>
          </p:nvSpPr>
          <p:spPr>
            <a:xfrm>
              <a:off x="817835" y="1713826"/>
              <a:ext cx="473339" cy="0"/>
            </a:xfrm>
            <a:prstGeom prst="line">
              <a:avLst/>
            </a:prstGeom>
            <a:ln cap="flat" w="63500">
              <a:solidFill>
                <a:srgbClr val="000000"/>
              </a:solidFill>
              <a:prstDash val="solid"/>
              <a:headEnd type="none" len="sm" w="sm"/>
              <a:tailEnd type="none" len="sm" w="sm"/>
            </a:ln>
          </p:spPr>
        </p:sp>
        <p:sp>
          <p:nvSpPr>
            <p:cNvPr name="AutoShape 36" id="36"/>
            <p:cNvSpPr/>
            <p:nvPr/>
          </p:nvSpPr>
          <p:spPr>
            <a:xfrm flipV="true">
              <a:off x="408917" y="821466"/>
              <a:ext cx="0" cy="483442"/>
            </a:xfrm>
            <a:prstGeom prst="line">
              <a:avLst/>
            </a:prstGeom>
            <a:ln cap="flat" w="50800">
              <a:solidFill>
                <a:srgbClr val="000000"/>
              </a:solidFill>
              <a:prstDash val="solid"/>
              <a:headEnd type="none" len="sm" w="sm"/>
              <a:tailEnd type="none" len="sm" w="sm"/>
            </a:ln>
          </p:spPr>
        </p:sp>
        <p:sp>
          <p:nvSpPr>
            <p:cNvPr name="AutoShape 37" id="37"/>
            <p:cNvSpPr/>
            <p:nvPr/>
          </p:nvSpPr>
          <p:spPr>
            <a:xfrm>
              <a:off x="3151062" y="817835"/>
              <a:ext cx="0" cy="487073"/>
            </a:xfrm>
            <a:prstGeom prst="line">
              <a:avLst/>
            </a:prstGeom>
            <a:ln cap="flat" w="63500">
              <a:solidFill>
                <a:srgbClr val="000000"/>
              </a:solidFill>
              <a:prstDash val="solid"/>
              <a:headEnd type="none" len="sm" w="sm"/>
              <a:tailEnd type="none" len="sm" w="sm"/>
            </a:ln>
          </p:spPr>
        </p:sp>
        <p:sp>
          <p:nvSpPr>
            <p:cNvPr name="AutoShape 38" id="38"/>
            <p:cNvSpPr/>
            <p:nvPr/>
          </p:nvSpPr>
          <p:spPr>
            <a:xfrm flipH="true">
              <a:off x="4480950" y="821466"/>
              <a:ext cx="0" cy="483442"/>
            </a:xfrm>
            <a:prstGeom prst="line">
              <a:avLst/>
            </a:prstGeom>
            <a:ln cap="flat" w="63500">
              <a:solidFill>
                <a:srgbClr val="000000"/>
              </a:solidFill>
              <a:prstDash val="solid"/>
              <a:headEnd type="none" len="sm" w="sm"/>
              <a:tailEnd type="none" len="sm" w="sm"/>
            </a:ln>
          </p:spPr>
        </p:sp>
        <p:sp>
          <p:nvSpPr>
            <p:cNvPr name="AutoShape 39" id="39"/>
            <p:cNvSpPr/>
            <p:nvPr/>
          </p:nvSpPr>
          <p:spPr>
            <a:xfrm>
              <a:off x="2109008" y="408917"/>
              <a:ext cx="633136" cy="0"/>
            </a:xfrm>
            <a:prstGeom prst="line">
              <a:avLst/>
            </a:prstGeom>
            <a:ln cap="flat" w="50800">
              <a:solidFill>
                <a:srgbClr val="000000"/>
              </a:solidFill>
              <a:prstDash val="solid"/>
              <a:headEnd type="none" len="sm" w="sm"/>
              <a:tailEnd type="none" len="sm" w="sm"/>
            </a:ln>
          </p:spPr>
        </p:sp>
        <p:sp>
          <p:nvSpPr>
            <p:cNvPr name="AutoShape 40" id="40"/>
            <p:cNvSpPr/>
            <p:nvPr/>
          </p:nvSpPr>
          <p:spPr>
            <a:xfrm flipV="true">
              <a:off x="817832" y="408917"/>
              <a:ext cx="473342" cy="1948"/>
            </a:xfrm>
            <a:prstGeom prst="line">
              <a:avLst/>
            </a:prstGeom>
            <a:ln cap="flat" w="63500">
              <a:solidFill>
                <a:srgbClr val="000000"/>
              </a:solidFill>
              <a:prstDash val="solid"/>
              <a:headEnd type="none" len="sm" w="sm"/>
              <a:tailEnd type="none" len="sm" w="sm"/>
            </a:ln>
          </p:spPr>
        </p:sp>
        <p:sp>
          <p:nvSpPr>
            <p:cNvPr name="AutoShape 41" id="41"/>
            <p:cNvSpPr/>
            <p:nvPr/>
          </p:nvSpPr>
          <p:spPr>
            <a:xfrm>
              <a:off x="1700091" y="817835"/>
              <a:ext cx="0" cy="487073"/>
            </a:xfrm>
            <a:prstGeom prst="line">
              <a:avLst/>
            </a:prstGeom>
            <a:ln cap="flat" w="63500">
              <a:solidFill>
                <a:srgbClr val="000000"/>
              </a:solidFill>
              <a:prstDash val="solid"/>
              <a:headEnd type="none" len="sm" w="sm"/>
              <a:tailEnd type="none" len="sm" w="sm"/>
            </a:ln>
          </p:spPr>
        </p:sp>
      </p:grpSp>
      <p:sp>
        <p:nvSpPr>
          <p:cNvPr name="TextBox 42" id="42"/>
          <p:cNvSpPr txBox="true"/>
          <p:nvPr/>
        </p:nvSpPr>
        <p:spPr>
          <a:xfrm rot="0">
            <a:off x="372102" y="360245"/>
            <a:ext cx="4216412" cy="280670"/>
          </a:xfrm>
          <a:prstGeom prst="rect">
            <a:avLst/>
          </a:prstGeom>
        </p:spPr>
        <p:txBody>
          <a:bodyPr anchor="t" rtlCol="false" tIns="0" lIns="0" bIns="0" rIns="0">
            <a:spAutoFit/>
          </a:bodyPr>
          <a:lstStyle/>
          <a:p>
            <a:pPr algn="l">
              <a:lnSpc>
                <a:spcPts val="2379"/>
              </a:lnSpc>
            </a:pPr>
            <a:r>
              <a:rPr lang="en-US" b="true" sz="1699" spc="254">
                <a:solidFill>
                  <a:srgbClr val="202020"/>
                </a:solidFill>
                <a:latin typeface="Glacial Indifference Bold"/>
                <a:ea typeface="Glacial Indifference Bold"/>
                <a:cs typeface="Glacial Indifference Bold"/>
                <a:sym typeface="Glacial Indifference Bold"/>
              </a:rPr>
              <a:t>MULTILEVEL ALGORITHM</a:t>
            </a:r>
          </a:p>
        </p:txBody>
      </p:sp>
      <p:grpSp>
        <p:nvGrpSpPr>
          <p:cNvPr name="Group 43" id="43"/>
          <p:cNvGrpSpPr/>
          <p:nvPr/>
        </p:nvGrpSpPr>
        <p:grpSpPr>
          <a:xfrm rot="0">
            <a:off x="8445431" y="2244452"/>
            <a:ext cx="8549035" cy="1518395"/>
            <a:chOff x="0" y="0"/>
            <a:chExt cx="11398714" cy="2024527"/>
          </a:xfrm>
        </p:grpSpPr>
        <p:sp>
          <p:nvSpPr>
            <p:cNvPr name="TextBox 44" id="44"/>
            <p:cNvSpPr txBox="true"/>
            <p:nvPr/>
          </p:nvSpPr>
          <p:spPr>
            <a:xfrm rot="0">
              <a:off x="0" y="717273"/>
              <a:ext cx="11398714" cy="1307253"/>
            </a:xfrm>
            <a:prstGeom prst="rect">
              <a:avLst/>
            </a:prstGeom>
          </p:spPr>
          <p:txBody>
            <a:bodyPr anchor="t" rtlCol="false" tIns="0" lIns="0" bIns="0" rIns="0">
              <a:spAutoFit/>
            </a:bodyPr>
            <a:lstStyle/>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A relatively faster algorithm is applied that provides a rough partition of the smaller graph.</a:t>
              </a:r>
            </a:p>
          </p:txBody>
        </p:sp>
        <p:sp>
          <p:nvSpPr>
            <p:cNvPr name="TextBox 45" id="45"/>
            <p:cNvSpPr txBox="true"/>
            <p:nvPr/>
          </p:nvSpPr>
          <p:spPr>
            <a:xfrm rot="0">
              <a:off x="0" y="38100"/>
              <a:ext cx="11398714" cy="511387"/>
            </a:xfrm>
            <a:prstGeom prst="rect">
              <a:avLst/>
            </a:prstGeom>
          </p:spPr>
          <p:txBody>
            <a:bodyPr anchor="t" rtlCol="false" tIns="0" lIns="0" bIns="0" rIns="0">
              <a:spAutoFit/>
            </a:bodyPr>
            <a:lstStyle/>
            <a:p>
              <a:pPr algn="l">
                <a:lnSpc>
                  <a:spcPts val="2724"/>
                </a:lnSpc>
              </a:pPr>
              <a:r>
                <a:rPr lang="en-US" b="true" sz="2724">
                  <a:solidFill>
                    <a:srgbClr val="F5F5EF"/>
                  </a:solidFill>
                  <a:latin typeface="Glacial Indifference Bold"/>
                  <a:ea typeface="Glacial Indifference Bold"/>
                  <a:cs typeface="Glacial Indifference Bold"/>
                  <a:sym typeface="Glacial Indifference Bold"/>
                </a:rPr>
                <a:t>Initial Partitioning</a:t>
              </a:r>
            </a:p>
          </p:txBody>
        </p:sp>
      </p:grpSp>
      <p:grpSp>
        <p:nvGrpSpPr>
          <p:cNvPr name="Group 46" id="46"/>
          <p:cNvGrpSpPr/>
          <p:nvPr/>
        </p:nvGrpSpPr>
        <p:grpSpPr>
          <a:xfrm rot="0">
            <a:off x="8445431" y="5066222"/>
            <a:ext cx="8549035" cy="2518520"/>
            <a:chOff x="0" y="0"/>
            <a:chExt cx="11398714" cy="3358027"/>
          </a:xfrm>
        </p:grpSpPr>
        <p:sp>
          <p:nvSpPr>
            <p:cNvPr name="TextBox 47" id="47"/>
            <p:cNvSpPr txBox="true"/>
            <p:nvPr/>
          </p:nvSpPr>
          <p:spPr>
            <a:xfrm rot="0">
              <a:off x="0" y="717273"/>
              <a:ext cx="11398714" cy="2640754"/>
            </a:xfrm>
            <a:prstGeom prst="rect">
              <a:avLst/>
            </a:prstGeom>
          </p:spPr>
          <p:txBody>
            <a:bodyPr anchor="t" rtlCol="false" tIns="0" lIns="0" bIns="0" rIns="0">
              <a:spAutoFit/>
            </a:bodyPr>
            <a:lstStyle/>
            <a:p>
              <a:pPr algn="l">
                <a:lnSpc>
                  <a:spcPts val="2659"/>
                </a:lnSpc>
              </a:pPr>
              <a:r>
                <a:rPr lang="en-US" sz="1899" spc="37">
                  <a:solidFill>
                    <a:srgbClr val="F5F5EF"/>
                  </a:solidFill>
                  <a:latin typeface="Glacial Indifference"/>
                  <a:ea typeface="Glacial Indifference"/>
                  <a:cs typeface="Glacial Indifference"/>
                  <a:sym typeface="Glacial Indifference"/>
                </a:rPr>
                <a:t>In our example, let’s assume our chosen algorithm to provide a partition of-</a:t>
              </a:r>
            </a:p>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{1,2,3 and 6}</a:t>
              </a:r>
            </a:p>
            <a:p>
              <a:pPr algn="l">
                <a:lnSpc>
                  <a:spcPts val="2659"/>
                </a:lnSpc>
              </a:pPr>
              <a:r>
                <a:rPr lang="en-US" sz="1899" spc="37">
                  <a:solidFill>
                    <a:srgbClr val="F5F5EF"/>
                  </a:solidFill>
                  <a:latin typeface="Glacial Indifference"/>
                  <a:ea typeface="Glacial Indifference"/>
                  <a:cs typeface="Glacial Indifference"/>
                  <a:sym typeface="Glacial Indifference"/>
                </a:rPr>
                <a:t>{7,8 and 4,5}</a:t>
              </a:r>
            </a:p>
            <a:p>
              <a:pPr algn="l">
                <a:lnSpc>
                  <a:spcPts val="2659"/>
                </a:lnSpc>
              </a:pPr>
            </a:p>
            <a:p>
              <a:pPr algn="l">
                <a:lnSpc>
                  <a:spcPts val="2659"/>
                </a:lnSpc>
              </a:pPr>
            </a:p>
          </p:txBody>
        </p:sp>
        <p:sp>
          <p:nvSpPr>
            <p:cNvPr name="TextBox 48" id="48"/>
            <p:cNvSpPr txBox="true"/>
            <p:nvPr/>
          </p:nvSpPr>
          <p:spPr>
            <a:xfrm rot="0">
              <a:off x="0" y="38100"/>
              <a:ext cx="11398714" cy="511387"/>
            </a:xfrm>
            <a:prstGeom prst="rect">
              <a:avLst/>
            </a:prstGeom>
          </p:spPr>
          <p:txBody>
            <a:bodyPr anchor="t" rtlCol="false" tIns="0" lIns="0" bIns="0" rIns="0">
              <a:spAutoFit/>
            </a:bodyPr>
            <a:lstStyle/>
            <a:p>
              <a:pPr algn="l">
                <a:lnSpc>
                  <a:spcPts val="2724"/>
                </a:lnSpc>
              </a:pPr>
            </a:p>
          </p:txBody>
        </p:sp>
      </p:grpSp>
      <p:sp>
        <p:nvSpPr>
          <p:cNvPr name="TextBox 49" id="49"/>
          <p:cNvSpPr txBox="true"/>
          <p:nvPr/>
        </p:nvSpPr>
        <p:spPr>
          <a:xfrm rot="0">
            <a:off x="2182621" y="8928575"/>
            <a:ext cx="4350190" cy="927736"/>
          </a:xfrm>
          <a:prstGeom prst="rect">
            <a:avLst/>
          </a:prstGeom>
        </p:spPr>
        <p:txBody>
          <a:bodyPr anchor="t" rtlCol="false" tIns="0" lIns="0" bIns="0" rIns="0">
            <a:spAutoFit/>
          </a:bodyPr>
          <a:lstStyle/>
          <a:p>
            <a:pPr algn="r">
              <a:lnSpc>
                <a:spcPts val="3630"/>
              </a:lnSpc>
            </a:pPr>
            <a:r>
              <a:rPr lang="en-US" sz="3300" b="true">
                <a:solidFill>
                  <a:srgbClr val="202020"/>
                </a:solidFill>
                <a:latin typeface="League Spartan"/>
                <a:ea typeface="League Spartan"/>
                <a:cs typeface="League Spartan"/>
                <a:sym typeface="League Spartan"/>
              </a:rPr>
              <a:t>Multilevel Graph Partitioning</a:t>
            </a:r>
          </a:p>
        </p:txBody>
      </p:sp>
      <p:sp>
        <p:nvSpPr>
          <p:cNvPr name="TextBox 50" id="50"/>
          <p:cNvSpPr txBox="true"/>
          <p:nvPr/>
        </p:nvSpPr>
        <p:spPr>
          <a:xfrm rot="0">
            <a:off x="251760" y="2869030"/>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INPUT GRAPH</a:t>
            </a:r>
          </a:p>
        </p:txBody>
      </p:sp>
      <p:grpSp>
        <p:nvGrpSpPr>
          <p:cNvPr name="Group 51" id="51"/>
          <p:cNvGrpSpPr/>
          <p:nvPr/>
        </p:nvGrpSpPr>
        <p:grpSpPr>
          <a:xfrm rot="0">
            <a:off x="2233513" y="6554323"/>
            <a:ext cx="1155823" cy="2049265"/>
            <a:chOff x="0" y="0"/>
            <a:chExt cx="304414" cy="539724"/>
          </a:xfrm>
        </p:grpSpPr>
        <p:sp>
          <p:nvSpPr>
            <p:cNvPr name="Freeform 52" id="52"/>
            <p:cNvSpPr/>
            <p:nvPr/>
          </p:nvSpPr>
          <p:spPr>
            <a:xfrm flipH="false" flipV="false" rot="0">
              <a:off x="0" y="0"/>
              <a:ext cx="304414" cy="539724"/>
            </a:xfrm>
            <a:custGeom>
              <a:avLst/>
              <a:gdLst/>
              <a:ahLst/>
              <a:cxnLst/>
              <a:rect r="r" b="b" t="t" l="l"/>
              <a:pathLst>
                <a:path h="539724" w="304414">
                  <a:moveTo>
                    <a:pt x="152207" y="0"/>
                  </a:moveTo>
                  <a:cubicBezTo>
                    <a:pt x="68145" y="0"/>
                    <a:pt x="0" y="120821"/>
                    <a:pt x="0" y="269862"/>
                  </a:cubicBezTo>
                  <a:cubicBezTo>
                    <a:pt x="0" y="418903"/>
                    <a:pt x="68145" y="539724"/>
                    <a:pt x="152207" y="539724"/>
                  </a:cubicBezTo>
                  <a:cubicBezTo>
                    <a:pt x="236269" y="539724"/>
                    <a:pt x="304414" y="418903"/>
                    <a:pt x="304414" y="269862"/>
                  </a:cubicBezTo>
                  <a:cubicBezTo>
                    <a:pt x="304414" y="120821"/>
                    <a:pt x="236269" y="0"/>
                    <a:pt x="152207" y="0"/>
                  </a:cubicBezTo>
                  <a:close/>
                </a:path>
              </a:pathLst>
            </a:custGeom>
            <a:solidFill>
              <a:srgbClr val="F46E16">
                <a:alpha val="63922"/>
              </a:srgbClr>
            </a:solidFill>
          </p:spPr>
        </p:sp>
        <p:sp>
          <p:nvSpPr>
            <p:cNvPr name="TextBox 53" id="53"/>
            <p:cNvSpPr txBox="true"/>
            <p:nvPr/>
          </p:nvSpPr>
          <p:spPr>
            <a:xfrm>
              <a:off x="28539" y="22024"/>
              <a:ext cx="247337" cy="467101"/>
            </a:xfrm>
            <a:prstGeom prst="rect">
              <a:avLst/>
            </a:prstGeom>
          </p:spPr>
          <p:txBody>
            <a:bodyPr anchor="ctr" rtlCol="false" tIns="50800" lIns="50800" bIns="50800" rIns="50800"/>
            <a:lstStyle/>
            <a:p>
              <a:pPr algn="ctr">
                <a:lnSpc>
                  <a:spcPts val="1960"/>
                </a:lnSpc>
              </a:pPr>
            </a:p>
          </p:txBody>
        </p:sp>
      </p:grpSp>
      <p:grpSp>
        <p:nvGrpSpPr>
          <p:cNvPr name="Group 54" id="54"/>
          <p:cNvGrpSpPr/>
          <p:nvPr/>
        </p:nvGrpSpPr>
        <p:grpSpPr>
          <a:xfrm rot="0">
            <a:off x="153287" y="6564961"/>
            <a:ext cx="1155823" cy="2049265"/>
            <a:chOff x="0" y="0"/>
            <a:chExt cx="304414" cy="539724"/>
          </a:xfrm>
        </p:grpSpPr>
        <p:sp>
          <p:nvSpPr>
            <p:cNvPr name="Freeform 55" id="55"/>
            <p:cNvSpPr/>
            <p:nvPr/>
          </p:nvSpPr>
          <p:spPr>
            <a:xfrm flipH="false" flipV="false" rot="0">
              <a:off x="0" y="0"/>
              <a:ext cx="304414" cy="539724"/>
            </a:xfrm>
            <a:custGeom>
              <a:avLst/>
              <a:gdLst/>
              <a:ahLst/>
              <a:cxnLst/>
              <a:rect r="r" b="b" t="t" l="l"/>
              <a:pathLst>
                <a:path h="539724" w="304414">
                  <a:moveTo>
                    <a:pt x="152207" y="0"/>
                  </a:moveTo>
                  <a:cubicBezTo>
                    <a:pt x="68145" y="0"/>
                    <a:pt x="0" y="120821"/>
                    <a:pt x="0" y="269862"/>
                  </a:cubicBezTo>
                  <a:cubicBezTo>
                    <a:pt x="0" y="418903"/>
                    <a:pt x="68145" y="539724"/>
                    <a:pt x="152207" y="539724"/>
                  </a:cubicBezTo>
                  <a:cubicBezTo>
                    <a:pt x="236269" y="539724"/>
                    <a:pt x="304414" y="418903"/>
                    <a:pt x="304414" y="269862"/>
                  </a:cubicBezTo>
                  <a:cubicBezTo>
                    <a:pt x="304414" y="120821"/>
                    <a:pt x="236269" y="0"/>
                    <a:pt x="152207" y="0"/>
                  </a:cubicBezTo>
                  <a:close/>
                </a:path>
              </a:pathLst>
            </a:custGeom>
            <a:solidFill>
              <a:srgbClr val="F46E16">
                <a:alpha val="63922"/>
              </a:srgbClr>
            </a:solidFill>
          </p:spPr>
        </p:sp>
        <p:sp>
          <p:nvSpPr>
            <p:cNvPr name="TextBox 56" id="56"/>
            <p:cNvSpPr txBox="true"/>
            <p:nvPr/>
          </p:nvSpPr>
          <p:spPr>
            <a:xfrm>
              <a:off x="28539" y="22024"/>
              <a:ext cx="247337" cy="467101"/>
            </a:xfrm>
            <a:prstGeom prst="rect">
              <a:avLst/>
            </a:prstGeom>
          </p:spPr>
          <p:txBody>
            <a:bodyPr anchor="ctr" rtlCol="false" tIns="50800" lIns="50800" bIns="50800" rIns="50800"/>
            <a:lstStyle/>
            <a:p>
              <a:pPr algn="ctr">
                <a:lnSpc>
                  <a:spcPts val="1960"/>
                </a:lnSpc>
              </a:pPr>
            </a:p>
          </p:txBody>
        </p:sp>
      </p:grpSp>
      <p:sp>
        <p:nvSpPr>
          <p:cNvPr name="TextBox 57" id="57"/>
          <p:cNvSpPr txBox="true"/>
          <p:nvPr/>
        </p:nvSpPr>
        <p:spPr>
          <a:xfrm rot="0">
            <a:off x="3695581" y="7561018"/>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PARTITIONED GRAPH</a:t>
            </a:r>
          </a:p>
        </p:txBody>
      </p:sp>
      <p:sp>
        <p:nvSpPr>
          <p:cNvPr name="TextBox 58" id="58"/>
          <p:cNvSpPr txBox="true"/>
          <p:nvPr/>
        </p:nvSpPr>
        <p:spPr>
          <a:xfrm rot="0">
            <a:off x="3695581" y="5037647"/>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COARSENED GRAPH</a:t>
            </a:r>
          </a:p>
        </p:txBody>
      </p:sp>
      <p:grpSp>
        <p:nvGrpSpPr>
          <p:cNvPr name="Group 59" id="59"/>
          <p:cNvGrpSpPr/>
          <p:nvPr/>
        </p:nvGrpSpPr>
        <p:grpSpPr>
          <a:xfrm rot="0">
            <a:off x="372102" y="6733982"/>
            <a:ext cx="717067" cy="710047"/>
            <a:chOff x="0" y="0"/>
            <a:chExt cx="812800" cy="804843"/>
          </a:xfrm>
        </p:grpSpPr>
        <p:sp>
          <p:nvSpPr>
            <p:cNvPr name="Freeform 60" id="60"/>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61" id="61"/>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1,2,3</a:t>
              </a:r>
            </a:p>
          </p:txBody>
        </p:sp>
      </p:grpSp>
      <p:sp>
        <p:nvSpPr>
          <p:cNvPr name="AutoShape 62" id="62"/>
          <p:cNvSpPr/>
          <p:nvPr/>
        </p:nvSpPr>
        <p:spPr>
          <a:xfrm>
            <a:off x="2806346" y="7444030"/>
            <a:ext cx="0" cy="269852"/>
          </a:xfrm>
          <a:prstGeom prst="line">
            <a:avLst/>
          </a:prstGeom>
          <a:ln cap="flat" w="47625">
            <a:solidFill>
              <a:srgbClr val="000000"/>
            </a:solidFill>
            <a:prstDash val="solid"/>
            <a:headEnd type="none" len="sm" w="sm"/>
            <a:tailEnd type="none" len="sm" w="sm"/>
          </a:ln>
        </p:spPr>
      </p:sp>
      <p:sp>
        <p:nvSpPr>
          <p:cNvPr name="AutoShape 63" id="63"/>
          <p:cNvSpPr/>
          <p:nvPr/>
        </p:nvSpPr>
        <p:spPr>
          <a:xfrm flipV="true">
            <a:off x="1089169" y="8068906"/>
            <a:ext cx="1358644" cy="355024"/>
          </a:xfrm>
          <a:prstGeom prst="line">
            <a:avLst/>
          </a:prstGeom>
          <a:ln cap="flat" w="47625">
            <a:solidFill>
              <a:srgbClr val="000000"/>
            </a:solidFill>
            <a:prstDash val="solid"/>
            <a:headEnd type="none" len="sm" w="sm"/>
            <a:tailEnd type="none" len="sm" w="sm"/>
          </a:ln>
        </p:spPr>
      </p:sp>
      <p:grpSp>
        <p:nvGrpSpPr>
          <p:cNvPr name="Group 64" id="64"/>
          <p:cNvGrpSpPr/>
          <p:nvPr/>
        </p:nvGrpSpPr>
        <p:grpSpPr>
          <a:xfrm rot="0">
            <a:off x="2447813" y="6733982"/>
            <a:ext cx="717067" cy="710047"/>
            <a:chOff x="0" y="0"/>
            <a:chExt cx="812800" cy="804843"/>
          </a:xfrm>
        </p:grpSpPr>
        <p:sp>
          <p:nvSpPr>
            <p:cNvPr name="Freeform 65" id="65"/>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66" id="66"/>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7,8</a:t>
              </a:r>
            </a:p>
          </p:txBody>
        </p:sp>
      </p:grpSp>
      <p:grpSp>
        <p:nvGrpSpPr>
          <p:cNvPr name="Group 67" id="67"/>
          <p:cNvGrpSpPr/>
          <p:nvPr/>
        </p:nvGrpSpPr>
        <p:grpSpPr>
          <a:xfrm rot="0">
            <a:off x="372102" y="7713882"/>
            <a:ext cx="717067" cy="710047"/>
            <a:chOff x="0" y="0"/>
            <a:chExt cx="812800" cy="804843"/>
          </a:xfrm>
        </p:grpSpPr>
        <p:sp>
          <p:nvSpPr>
            <p:cNvPr name="Freeform 68" id="68"/>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69" id="69"/>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70" id="70"/>
          <p:cNvGrpSpPr/>
          <p:nvPr/>
        </p:nvGrpSpPr>
        <p:grpSpPr>
          <a:xfrm rot="0">
            <a:off x="2447813" y="7713882"/>
            <a:ext cx="717067" cy="710047"/>
            <a:chOff x="0" y="0"/>
            <a:chExt cx="812800" cy="804843"/>
          </a:xfrm>
        </p:grpSpPr>
        <p:sp>
          <p:nvSpPr>
            <p:cNvPr name="Freeform 71" id="71"/>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72" id="72"/>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4,5</a:t>
              </a:r>
            </a:p>
          </p:txBody>
        </p:sp>
      </p:grpSp>
      <p:sp>
        <p:nvSpPr>
          <p:cNvPr name="AutoShape 73" id="73"/>
          <p:cNvSpPr/>
          <p:nvPr/>
        </p:nvSpPr>
        <p:spPr>
          <a:xfrm>
            <a:off x="1089169" y="7089006"/>
            <a:ext cx="1358644" cy="979900"/>
          </a:xfrm>
          <a:prstGeom prst="line">
            <a:avLst/>
          </a:prstGeom>
          <a:ln cap="flat" w="47625">
            <a:solidFill>
              <a:srgbClr val="000000"/>
            </a:solidFill>
            <a:prstDash val="solid"/>
            <a:headEnd type="none" len="sm" w="sm"/>
            <a:tailEnd type="none" len="sm" w="sm"/>
          </a:ln>
        </p:spPr>
      </p:sp>
      <p:sp>
        <p:nvSpPr>
          <p:cNvPr name="AutoShape 74" id="74"/>
          <p:cNvSpPr/>
          <p:nvPr/>
        </p:nvSpPr>
        <p:spPr>
          <a:xfrm flipV="true">
            <a:off x="1089169" y="7089006"/>
            <a:ext cx="1358644" cy="979900"/>
          </a:xfrm>
          <a:prstGeom prst="line">
            <a:avLst/>
          </a:prstGeom>
          <a:ln cap="flat" w="47625">
            <a:solidFill>
              <a:srgbClr val="000000"/>
            </a:solidFill>
            <a:prstDash val="solid"/>
            <a:headEnd type="none" len="sm" w="sm"/>
            <a:tailEnd type="none" len="sm" w="sm"/>
          </a:ln>
        </p:spPr>
      </p:sp>
      <p:grpSp>
        <p:nvGrpSpPr>
          <p:cNvPr name="Group 75" id="75"/>
          <p:cNvGrpSpPr/>
          <p:nvPr/>
        </p:nvGrpSpPr>
        <p:grpSpPr>
          <a:xfrm rot="0">
            <a:off x="372102" y="4433339"/>
            <a:ext cx="2792777" cy="1689947"/>
            <a:chOff x="0" y="0"/>
            <a:chExt cx="3723703" cy="2253263"/>
          </a:xfrm>
        </p:grpSpPr>
        <p:grpSp>
          <p:nvGrpSpPr>
            <p:cNvPr name="Group 76" id="76"/>
            <p:cNvGrpSpPr/>
            <p:nvPr/>
          </p:nvGrpSpPr>
          <p:grpSpPr>
            <a:xfrm rot="0">
              <a:off x="0" y="0"/>
              <a:ext cx="956089" cy="946730"/>
              <a:chOff x="0" y="0"/>
              <a:chExt cx="812800" cy="804843"/>
            </a:xfrm>
          </p:grpSpPr>
          <p:sp>
            <p:nvSpPr>
              <p:cNvPr name="Freeform 77" id="77"/>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78" id="78"/>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1,2,3</a:t>
                </a:r>
              </a:p>
            </p:txBody>
          </p:sp>
        </p:grpSp>
        <p:sp>
          <p:nvSpPr>
            <p:cNvPr name="AutoShape 79" id="79"/>
            <p:cNvSpPr/>
            <p:nvPr/>
          </p:nvSpPr>
          <p:spPr>
            <a:xfrm flipV="true">
              <a:off x="478044" y="946730"/>
              <a:ext cx="0" cy="359803"/>
            </a:xfrm>
            <a:prstGeom prst="line">
              <a:avLst/>
            </a:prstGeom>
            <a:ln cap="flat" w="50800">
              <a:solidFill>
                <a:srgbClr val="000000"/>
              </a:solidFill>
              <a:prstDash val="solid"/>
              <a:headEnd type="none" len="sm" w="sm"/>
              <a:tailEnd type="none" len="sm" w="sm"/>
            </a:ln>
          </p:spPr>
        </p:sp>
        <p:sp>
          <p:nvSpPr>
            <p:cNvPr name="AutoShape 80" id="80"/>
            <p:cNvSpPr/>
            <p:nvPr/>
          </p:nvSpPr>
          <p:spPr>
            <a:xfrm>
              <a:off x="3245659" y="946730"/>
              <a:ext cx="0" cy="359803"/>
            </a:xfrm>
            <a:prstGeom prst="line">
              <a:avLst/>
            </a:prstGeom>
            <a:ln cap="flat" w="63500">
              <a:solidFill>
                <a:srgbClr val="000000"/>
              </a:solidFill>
              <a:prstDash val="solid"/>
              <a:headEnd type="none" len="sm" w="sm"/>
              <a:tailEnd type="none" len="sm" w="sm"/>
            </a:ln>
          </p:spPr>
        </p:sp>
        <p:grpSp>
          <p:nvGrpSpPr>
            <p:cNvPr name="Group 81" id="81"/>
            <p:cNvGrpSpPr/>
            <p:nvPr/>
          </p:nvGrpSpPr>
          <p:grpSpPr>
            <a:xfrm rot="0">
              <a:off x="2767614" y="0"/>
              <a:ext cx="956089" cy="946730"/>
              <a:chOff x="0" y="0"/>
              <a:chExt cx="812800" cy="804843"/>
            </a:xfrm>
          </p:grpSpPr>
          <p:sp>
            <p:nvSpPr>
              <p:cNvPr name="Freeform 82" id="82"/>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83" id="83"/>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7,8</a:t>
                </a:r>
              </a:p>
            </p:txBody>
          </p:sp>
        </p:grpSp>
        <p:grpSp>
          <p:nvGrpSpPr>
            <p:cNvPr name="Group 84" id="84"/>
            <p:cNvGrpSpPr/>
            <p:nvPr/>
          </p:nvGrpSpPr>
          <p:grpSpPr>
            <a:xfrm rot="0">
              <a:off x="0" y="1306533"/>
              <a:ext cx="956089" cy="946730"/>
              <a:chOff x="0" y="0"/>
              <a:chExt cx="812800" cy="804843"/>
            </a:xfrm>
          </p:grpSpPr>
          <p:sp>
            <p:nvSpPr>
              <p:cNvPr name="Freeform 85" id="85"/>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86" id="86"/>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4,5</a:t>
                </a:r>
              </a:p>
            </p:txBody>
          </p:sp>
        </p:grpSp>
        <p:grpSp>
          <p:nvGrpSpPr>
            <p:cNvPr name="Group 87" id="87"/>
            <p:cNvGrpSpPr/>
            <p:nvPr/>
          </p:nvGrpSpPr>
          <p:grpSpPr>
            <a:xfrm rot="0">
              <a:off x="2767614" y="1306533"/>
              <a:ext cx="956089" cy="946730"/>
              <a:chOff x="0" y="0"/>
              <a:chExt cx="812800" cy="804843"/>
            </a:xfrm>
          </p:grpSpPr>
          <p:sp>
            <p:nvSpPr>
              <p:cNvPr name="Freeform 88" id="88"/>
              <p:cNvSpPr/>
              <p:nvPr/>
            </p:nvSpPr>
            <p:spPr>
              <a:xfrm flipH="false" flipV="false" rot="0">
                <a:off x="0" y="0"/>
                <a:ext cx="812800" cy="804843"/>
              </a:xfrm>
              <a:custGeom>
                <a:avLst/>
                <a:gdLst/>
                <a:ahLst/>
                <a:cxnLst/>
                <a:rect r="r" b="b" t="t" l="l"/>
                <a:pathLst>
                  <a:path h="804843" w="812800">
                    <a:moveTo>
                      <a:pt x="406400" y="0"/>
                    </a:moveTo>
                    <a:cubicBezTo>
                      <a:pt x="181951" y="0"/>
                      <a:pt x="0" y="180170"/>
                      <a:pt x="0" y="402422"/>
                    </a:cubicBezTo>
                    <a:cubicBezTo>
                      <a:pt x="0" y="624673"/>
                      <a:pt x="181951" y="804843"/>
                      <a:pt x="406400" y="804843"/>
                    </a:cubicBezTo>
                    <a:cubicBezTo>
                      <a:pt x="630849" y="804843"/>
                      <a:pt x="812800" y="624673"/>
                      <a:pt x="812800" y="402422"/>
                    </a:cubicBezTo>
                    <a:cubicBezTo>
                      <a:pt x="812800" y="180170"/>
                      <a:pt x="630849" y="0"/>
                      <a:pt x="406400" y="0"/>
                    </a:cubicBezTo>
                    <a:close/>
                  </a:path>
                </a:pathLst>
              </a:custGeom>
              <a:solidFill>
                <a:srgbClr val="94D2A5"/>
              </a:solidFill>
            </p:spPr>
          </p:sp>
          <p:sp>
            <p:nvSpPr>
              <p:cNvPr name="TextBox 89" id="89"/>
              <p:cNvSpPr txBox="true"/>
              <p:nvPr/>
            </p:nvSpPr>
            <p:spPr>
              <a:xfrm>
                <a:off x="76200" y="46879"/>
                <a:ext cx="660400" cy="682510"/>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sp>
          <p:nvSpPr>
            <p:cNvPr name="AutoShape 90" id="90"/>
            <p:cNvSpPr/>
            <p:nvPr/>
          </p:nvSpPr>
          <p:spPr>
            <a:xfrm flipV="true">
              <a:off x="956089" y="473365"/>
              <a:ext cx="1811525" cy="1306533"/>
            </a:xfrm>
            <a:prstGeom prst="line">
              <a:avLst/>
            </a:prstGeom>
            <a:ln cap="flat" w="63500">
              <a:solidFill>
                <a:srgbClr val="000000"/>
              </a:solidFill>
              <a:prstDash val="solid"/>
              <a:headEnd type="none" len="sm" w="sm"/>
              <a:tailEnd type="none" len="sm" w="sm"/>
            </a:ln>
          </p:spPr>
        </p:sp>
        <p:sp>
          <p:nvSpPr>
            <p:cNvPr name="AutoShape 91" id="91"/>
            <p:cNvSpPr/>
            <p:nvPr/>
          </p:nvSpPr>
          <p:spPr>
            <a:xfrm>
              <a:off x="956089" y="1779898"/>
              <a:ext cx="1811525" cy="0"/>
            </a:xfrm>
            <a:prstGeom prst="line">
              <a:avLst/>
            </a:prstGeom>
            <a:ln cap="flat" w="63500">
              <a:solidFill>
                <a:srgbClr val="000000"/>
              </a:solidFill>
              <a:prstDash val="solid"/>
              <a:headEnd type="none" len="sm" w="sm"/>
              <a:tailEnd type="none" len="sm" w="sm"/>
            </a:ln>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6769147" y="-360345"/>
            <a:ext cx="11901603" cy="10990371"/>
          </a:xfrm>
          <a:prstGeom prst="rect">
            <a:avLst/>
          </a:prstGeom>
          <a:solidFill>
            <a:srgbClr val="F46E16"/>
          </a:solidFill>
        </p:spPr>
      </p:sp>
      <p:grpSp>
        <p:nvGrpSpPr>
          <p:cNvPr name="Group 3" id="3"/>
          <p:cNvGrpSpPr/>
          <p:nvPr/>
        </p:nvGrpSpPr>
        <p:grpSpPr>
          <a:xfrm rot="0">
            <a:off x="-57150" y="-1058027"/>
            <a:ext cx="6892972" cy="13766894"/>
            <a:chOff x="0" y="0"/>
            <a:chExt cx="9190629" cy="18355858"/>
          </a:xfrm>
        </p:grpSpPr>
        <p:sp>
          <p:nvSpPr>
            <p:cNvPr name="Freeform 4" id="4"/>
            <p:cNvSpPr/>
            <p:nvPr/>
          </p:nvSpPr>
          <p:spPr>
            <a:xfrm flipH="false" flipV="false" rot="0">
              <a:off x="0" y="0"/>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9165229"/>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6" id="6"/>
          <p:cNvGrpSpPr>
            <a:grpSpLocks noChangeAspect="true"/>
          </p:cNvGrpSpPr>
          <p:nvPr/>
        </p:nvGrpSpPr>
        <p:grpSpPr>
          <a:xfrm rot="0">
            <a:off x="-1438417" y="8114769"/>
            <a:ext cx="3621038" cy="362103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8" id="8"/>
          <p:cNvGrpSpPr/>
          <p:nvPr/>
        </p:nvGrpSpPr>
        <p:grpSpPr>
          <a:xfrm rot="0">
            <a:off x="2480308" y="2313666"/>
            <a:ext cx="3667401" cy="1592057"/>
            <a:chOff x="0" y="0"/>
            <a:chExt cx="4889867" cy="2122743"/>
          </a:xfrm>
        </p:grpSpPr>
        <p:grpSp>
          <p:nvGrpSpPr>
            <p:cNvPr name="Group 9" id="9"/>
            <p:cNvGrpSpPr/>
            <p:nvPr/>
          </p:nvGrpSpPr>
          <p:grpSpPr>
            <a:xfrm rot="0">
              <a:off x="2742144" y="1304908"/>
              <a:ext cx="817835" cy="8178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12" id="12"/>
            <p:cNvGrpSpPr/>
            <p:nvPr/>
          </p:nvGrpSpPr>
          <p:grpSpPr>
            <a:xfrm rot="0">
              <a:off x="4072032" y="1304908"/>
              <a:ext cx="817835" cy="81783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15" id="15"/>
            <p:cNvGrpSpPr/>
            <p:nvPr/>
          </p:nvGrpSpPr>
          <p:grpSpPr>
            <a:xfrm rot="0">
              <a:off x="2742144" y="0"/>
              <a:ext cx="817835" cy="81783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18" id="18"/>
            <p:cNvGrpSpPr/>
            <p:nvPr/>
          </p:nvGrpSpPr>
          <p:grpSpPr>
            <a:xfrm rot="0">
              <a:off x="1291173" y="1304908"/>
              <a:ext cx="817835" cy="81783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21" id="21"/>
            <p:cNvGrpSpPr/>
            <p:nvPr/>
          </p:nvGrpSpPr>
          <p:grpSpPr>
            <a:xfrm rot="0">
              <a:off x="4072032" y="3632"/>
              <a:ext cx="817835" cy="81783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24" id="24"/>
            <p:cNvGrpSpPr/>
            <p:nvPr/>
          </p:nvGrpSpPr>
          <p:grpSpPr>
            <a:xfrm rot="0">
              <a:off x="0" y="1304908"/>
              <a:ext cx="817835" cy="81783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27" id="27"/>
            <p:cNvGrpSpPr/>
            <p:nvPr/>
          </p:nvGrpSpPr>
          <p:grpSpPr>
            <a:xfrm rot="0">
              <a:off x="1291173" y="0"/>
              <a:ext cx="817835" cy="81783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30" id="30"/>
            <p:cNvGrpSpPr/>
            <p:nvPr/>
          </p:nvGrpSpPr>
          <p:grpSpPr>
            <a:xfrm rot="0">
              <a:off x="0" y="3632"/>
              <a:ext cx="817835" cy="81783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33" id="33"/>
            <p:cNvSpPr/>
            <p:nvPr/>
          </p:nvSpPr>
          <p:spPr>
            <a:xfrm>
              <a:off x="3559979" y="1713826"/>
              <a:ext cx="512053" cy="0"/>
            </a:xfrm>
            <a:prstGeom prst="line">
              <a:avLst/>
            </a:prstGeom>
            <a:ln cap="flat" w="63500">
              <a:solidFill>
                <a:srgbClr val="000000"/>
              </a:solidFill>
              <a:prstDash val="solid"/>
              <a:headEnd type="none" len="sm" w="sm"/>
              <a:tailEnd type="none" len="sm" w="sm"/>
            </a:ln>
          </p:spPr>
        </p:sp>
        <p:sp>
          <p:nvSpPr>
            <p:cNvPr name="AutoShape 34" id="34"/>
            <p:cNvSpPr/>
            <p:nvPr/>
          </p:nvSpPr>
          <p:spPr>
            <a:xfrm>
              <a:off x="3559979" y="408917"/>
              <a:ext cx="512053" cy="3632"/>
            </a:xfrm>
            <a:prstGeom prst="line">
              <a:avLst/>
            </a:prstGeom>
            <a:ln cap="flat" w="63500">
              <a:solidFill>
                <a:srgbClr val="000000"/>
              </a:solidFill>
              <a:prstDash val="solid"/>
              <a:headEnd type="none" len="sm" w="sm"/>
              <a:tailEnd type="none" len="sm" w="sm"/>
            </a:ln>
          </p:spPr>
        </p:sp>
        <p:sp>
          <p:nvSpPr>
            <p:cNvPr name="AutoShape 35" id="35"/>
            <p:cNvSpPr/>
            <p:nvPr/>
          </p:nvSpPr>
          <p:spPr>
            <a:xfrm>
              <a:off x="817835" y="1713826"/>
              <a:ext cx="473339" cy="0"/>
            </a:xfrm>
            <a:prstGeom prst="line">
              <a:avLst/>
            </a:prstGeom>
            <a:ln cap="flat" w="63500">
              <a:solidFill>
                <a:srgbClr val="000000"/>
              </a:solidFill>
              <a:prstDash val="solid"/>
              <a:headEnd type="none" len="sm" w="sm"/>
              <a:tailEnd type="none" len="sm" w="sm"/>
            </a:ln>
          </p:spPr>
        </p:sp>
        <p:sp>
          <p:nvSpPr>
            <p:cNvPr name="AutoShape 36" id="36"/>
            <p:cNvSpPr/>
            <p:nvPr/>
          </p:nvSpPr>
          <p:spPr>
            <a:xfrm flipV="true">
              <a:off x="408917" y="821466"/>
              <a:ext cx="0" cy="483442"/>
            </a:xfrm>
            <a:prstGeom prst="line">
              <a:avLst/>
            </a:prstGeom>
            <a:ln cap="flat" w="50800">
              <a:solidFill>
                <a:srgbClr val="000000"/>
              </a:solidFill>
              <a:prstDash val="solid"/>
              <a:headEnd type="none" len="sm" w="sm"/>
              <a:tailEnd type="none" len="sm" w="sm"/>
            </a:ln>
          </p:spPr>
        </p:sp>
        <p:sp>
          <p:nvSpPr>
            <p:cNvPr name="AutoShape 37" id="37"/>
            <p:cNvSpPr/>
            <p:nvPr/>
          </p:nvSpPr>
          <p:spPr>
            <a:xfrm>
              <a:off x="3151062" y="817835"/>
              <a:ext cx="0" cy="487073"/>
            </a:xfrm>
            <a:prstGeom prst="line">
              <a:avLst/>
            </a:prstGeom>
            <a:ln cap="flat" w="63500">
              <a:solidFill>
                <a:srgbClr val="000000"/>
              </a:solidFill>
              <a:prstDash val="solid"/>
              <a:headEnd type="none" len="sm" w="sm"/>
              <a:tailEnd type="none" len="sm" w="sm"/>
            </a:ln>
          </p:spPr>
        </p:sp>
        <p:sp>
          <p:nvSpPr>
            <p:cNvPr name="AutoShape 38" id="38"/>
            <p:cNvSpPr/>
            <p:nvPr/>
          </p:nvSpPr>
          <p:spPr>
            <a:xfrm flipH="true">
              <a:off x="4480950" y="821466"/>
              <a:ext cx="0" cy="483442"/>
            </a:xfrm>
            <a:prstGeom prst="line">
              <a:avLst/>
            </a:prstGeom>
            <a:ln cap="flat" w="63500">
              <a:solidFill>
                <a:srgbClr val="000000"/>
              </a:solidFill>
              <a:prstDash val="solid"/>
              <a:headEnd type="none" len="sm" w="sm"/>
              <a:tailEnd type="none" len="sm" w="sm"/>
            </a:ln>
          </p:spPr>
        </p:sp>
        <p:sp>
          <p:nvSpPr>
            <p:cNvPr name="AutoShape 39" id="39"/>
            <p:cNvSpPr/>
            <p:nvPr/>
          </p:nvSpPr>
          <p:spPr>
            <a:xfrm>
              <a:off x="2109008" y="408917"/>
              <a:ext cx="633136" cy="0"/>
            </a:xfrm>
            <a:prstGeom prst="line">
              <a:avLst/>
            </a:prstGeom>
            <a:ln cap="flat" w="50800">
              <a:solidFill>
                <a:srgbClr val="000000"/>
              </a:solidFill>
              <a:prstDash val="solid"/>
              <a:headEnd type="none" len="sm" w="sm"/>
              <a:tailEnd type="none" len="sm" w="sm"/>
            </a:ln>
          </p:spPr>
        </p:sp>
        <p:sp>
          <p:nvSpPr>
            <p:cNvPr name="AutoShape 40" id="40"/>
            <p:cNvSpPr/>
            <p:nvPr/>
          </p:nvSpPr>
          <p:spPr>
            <a:xfrm flipV="true">
              <a:off x="817832" y="408917"/>
              <a:ext cx="473342" cy="1948"/>
            </a:xfrm>
            <a:prstGeom prst="line">
              <a:avLst/>
            </a:prstGeom>
            <a:ln cap="flat" w="63500">
              <a:solidFill>
                <a:srgbClr val="000000"/>
              </a:solidFill>
              <a:prstDash val="solid"/>
              <a:headEnd type="none" len="sm" w="sm"/>
              <a:tailEnd type="none" len="sm" w="sm"/>
            </a:ln>
          </p:spPr>
        </p:sp>
        <p:sp>
          <p:nvSpPr>
            <p:cNvPr name="AutoShape 41" id="41"/>
            <p:cNvSpPr/>
            <p:nvPr/>
          </p:nvSpPr>
          <p:spPr>
            <a:xfrm>
              <a:off x="1700091" y="817835"/>
              <a:ext cx="0" cy="487073"/>
            </a:xfrm>
            <a:prstGeom prst="line">
              <a:avLst/>
            </a:prstGeom>
            <a:ln cap="flat" w="63500">
              <a:solidFill>
                <a:srgbClr val="000000"/>
              </a:solidFill>
              <a:prstDash val="solid"/>
              <a:headEnd type="none" len="sm" w="sm"/>
              <a:tailEnd type="none" len="sm" w="sm"/>
            </a:ln>
          </p:spPr>
        </p:sp>
      </p:grpSp>
      <p:sp>
        <p:nvSpPr>
          <p:cNvPr name="TextBox 42" id="42"/>
          <p:cNvSpPr txBox="true"/>
          <p:nvPr/>
        </p:nvSpPr>
        <p:spPr>
          <a:xfrm rot="0">
            <a:off x="372102" y="360245"/>
            <a:ext cx="4216412" cy="280670"/>
          </a:xfrm>
          <a:prstGeom prst="rect">
            <a:avLst/>
          </a:prstGeom>
        </p:spPr>
        <p:txBody>
          <a:bodyPr anchor="t" rtlCol="false" tIns="0" lIns="0" bIns="0" rIns="0">
            <a:spAutoFit/>
          </a:bodyPr>
          <a:lstStyle/>
          <a:p>
            <a:pPr algn="l">
              <a:lnSpc>
                <a:spcPts val="2379"/>
              </a:lnSpc>
            </a:pPr>
            <a:r>
              <a:rPr lang="en-US" b="true" sz="1699" spc="254">
                <a:solidFill>
                  <a:srgbClr val="202020"/>
                </a:solidFill>
                <a:latin typeface="Glacial Indifference Bold"/>
                <a:ea typeface="Glacial Indifference Bold"/>
                <a:cs typeface="Glacial Indifference Bold"/>
                <a:sym typeface="Glacial Indifference Bold"/>
              </a:rPr>
              <a:t>MULTILEVEL ALGORITHM</a:t>
            </a:r>
          </a:p>
        </p:txBody>
      </p:sp>
      <p:grpSp>
        <p:nvGrpSpPr>
          <p:cNvPr name="Group 43" id="43"/>
          <p:cNvGrpSpPr/>
          <p:nvPr/>
        </p:nvGrpSpPr>
        <p:grpSpPr>
          <a:xfrm rot="0">
            <a:off x="8445431" y="1946638"/>
            <a:ext cx="8549035" cy="2851895"/>
            <a:chOff x="0" y="0"/>
            <a:chExt cx="11398714" cy="3802527"/>
          </a:xfrm>
        </p:grpSpPr>
        <p:sp>
          <p:nvSpPr>
            <p:cNvPr name="TextBox 44" id="44"/>
            <p:cNvSpPr txBox="true"/>
            <p:nvPr/>
          </p:nvSpPr>
          <p:spPr>
            <a:xfrm rot="0">
              <a:off x="0" y="717273"/>
              <a:ext cx="11398714" cy="3085253"/>
            </a:xfrm>
            <a:prstGeom prst="rect">
              <a:avLst/>
            </a:prstGeom>
          </p:spPr>
          <p:txBody>
            <a:bodyPr anchor="t" rtlCol="false" tIns="0" lIns="0" bIns="0" rIns="0">
              <a:spAutoFit/>
            </a:bodyPr>
            <a:lstStyle/>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The graph is uncoarsened by gradually expanding back to its original size. At each level of uncoarsening, the partition is refined using local improvement methods such as Kernighan-Lin(KL)* or Fiduccia-Mattheyes(FM)* to further minimize the cut size.</a:t>
              </a:r>
            </a:p>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*KL and FM to be explained later</a:t>
              </a:r>
            </a:p>
          </p:txBody>
        </p:sp>
        <p:sp>
          <p:nvSpPr>
            <p:cNvPr name="TextBox 45" id="45"/>
            <p:cNvSpPr txBox="true"/>
            <p:nvPr/>
          </p:nvSpPr>
          <p:spPr>
            <a:xfrm rot="0">
              <a:off x="0" y="38100"/>
              <a:ext cx="11398714" cy="511387"/>
            </a:xfrm>
            <a:prstGeom prst="rect">
              <a:avLst/>
            </a:prstGeom>
          </p:spPr>
          <p:txBody>
            <a:bodyPr anchor="t" rtlCol="false" tIns="0" lIns="0" bIns="0" rIns="0">
              <a:spAutoFit/>
            </a:bodyPr>
            <a:lstStyle/>
            <a:p>
              <a:pPr algn="l">
                <a:lnSpc>
                  <a:spcPts val="2724"/>
                </a:lnSpc>
              </a:pPr>
              <a:r>
                <a:rPr lang="en-US" b="true" sz="2724">
                  <a:solidFill>
                    <a:srgbClr val="F5F5EF"/>
                  </a:solidFill>
                  <a:latin typeface="Glacial Indifference Bold"/>
                  <a:ea typeface="Glacial Indifference Bold"/>
                  <a:cs typeface="Glacial Indifference Bold"/>
                  <a:sym typeface="Glacial Indifference Bold"/>
                </a:rPr>
                <a:t>Uncoarsening and Refinement</a:t>
              </a:r>
            </a:p>
          </p:txBody>
        </p:sp>
      </p:grpSp>
      <p:grpSp>
        <p:nvGrpSpPr>
          <p:cNvPr name="Group 46" id="46"/>
          <p:cNvGrpSpPr/>
          <p:nvPr/>
        </p:nvGrpSpPr>
        <p:grpSpPr>
          <a:xfrm rot="0">
            <a:off x="8445431" y="5651820"/>
            <a:ext cx="8549035" cy="3185270"/>
            <a:chOff x="0" y="0"/>
            <a:chExt cx="11398714" cy="4247027"/>
          </a:xfrm>
        </p:grpSpPr>
        <p:sp>
          <p:nvSpPr>
            <p:cNvPr name="TextBox 47" id="47"/>
            <p:cNvSpPr txBox="true"/>
            <p:nvPr/>
          </p:nvSpPr>
          <p:spPr>
            <a:xfrm rot="0">
              <a:off x="0" y="717273"/>
              <a:ext cx="11398714" cy="3529753"/>
            </a:xfrm>
            <a:prstGeom prst="rect">
              <a:avLst/>
            </a:prstGeom>
          </p:spPr>
          <p:txBody>
            <a:bodyPr anchor="t" rtlCol="false" tIns="0" lIns="0" bIns="0" rIns="0">
              <a:spAutoFit/>
            </a:bodyPr>
            <a:lstStyle/>
            <a:p>
              <a:pPr algn="l">
                <a:lnSpc>
                  <a:spcPts val="2659"/>
                </a:lnSpc>
              </a:pPr>
              <a:r>
                <a:rPr lang="en-US" sz="1899" spc="37">
                  <a:solidFill>
                    <a:srgbClr val="F5F5EF"/>
                  </a:solidFill>
                  <a:latin typeface="Glacial Indifference"/>
                  <a:ea typeface="Glacial Indifference"/>
                  <a:cs typeface="Glacial Indifference"/>
                  <a:sym typeface="Glacial Indifference"/>
                </a:rPr>
                <a:t>In our example, </a:t>
              </a:r>
            </a:p>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Cut size in uncoarsened graph is 4</a:t>
              </a:r>
            </a:p>
            <a:p>
              <a:pPr algn="l">
                <a:lnSpc>
                  <a:spcPts val="2659"/>
                </a:lnSpc>
              </a:pPr>
              <a:r>
                <a:rPr lang="en-US" sz="1899" spc="37">
                  <a:solidFill>
                    <a:srgbClr val="F5F5EF"/>
                  </a:solidFill>
                  <a:latin typeface="Glacial Indifference"/>
                  <a:ea typeface="Glacial Indifference"/>
                  <a:cs typeface="Glacial Indifference"/>
                  <a:sym typeface="Glacial Indifference"/>
                </a:rPr>
                <a:t>We can use the refinement algorithms to minimize the cut size while maintaining balance.</a:t>
              </a:r>
            </a:p>
            <a:p>
              <a:pPr algn="l">
                <a:lnSpc>
                  <a:spcPts val="2659"/>
                </a:lnSpc>
              </a:pPr>
            </a:p>
            <a:p>
              <a:pPr algn="l">
                <a:lnSpc>
                  <a:spcPts val="2659"/>
                </a:lnSpc>
              </a:pPr>
            </a:p>
            <a:p>
              <a:pPr algn="l">
                <a:lnSpc>
                  <a:spcPts val="2659"/>
                </a:lnSpc>
              </a:pPr>
            </a:p>
          </p:txBody>
        </p:sp>
        <p:sp>
          <p:nvSpPr>
            <p:cNvPr name="TextBox 48" id="48"/>
            <p:cNvSpPr txBox="true"/>
            <p:nvPr/>
          </p:nvSpPr>
          <p:spPr>
            <a:xfrm rot="0">
              <a:off x="0" y="38100"/>
              <a:ext cx="11398714" cy="511387"/>
            </a:xfrm>
            <a:prstGeom prst="rect">
              <a:avLst/>
            </a:prstGeom>
          </p:spPr>
          <p:txBody>
            <a:bodyPr anchor="t" rtlCol="false" tIns="0" lIns="0" bIns="0" rIns="0">
              <a:spAutoFit/>
            </a:bodyPr>
            <a:lstStyle/>
            <a:p>
              <a:pPr algn="l">
                <a:lnSpc>
                  <a:spcPts val="2724"/>
                </a:lnSpc>
              </a:pPr>
            </a:p>
          </p:txBody>
        </p:sp>
      </p:grpSp>
      <p:sp>
        <p:nvSpPr>
          <p:cNvPr name="TextBox 49" id="49"/>
          <p:cNvSpPr txBox="true"/>
          <p:nvPr/>
        </p:nvSpPr>
        <p:spPr>
          <a:xfrm rot="0">
            <a:off x="2182621" y="8928575"/>
            <a:ext cx="4350190" cy="927736"/>
          </a:xfrm>
          <a:prstGeom prst="rect">
            <a:avLst/>
          </a:prstGeom>
        </p:spPr>
        <p:txBody>
          <a:bodyPr anchor="t" rtlCol="false" tIns="0" lIns="0" bIns="0" rIns="0">
            <a:spAutoFit/>
          </a:bodyPr>
          <a:lstStyle/>
          <a:p>
            <a:pPr algn="r">
              <a:lnSpc>
                <a:spcPts val="3630"/>
              </a:lnSpc>
            </a:pPr>
            <a:r>
              <a:rPr lang="en-US" sz="3300" b="true">
                <a:solidFill>
                  <a:srgbClr val="202020"/>
                </a:solidFill>
                <a:latin typeface="League Spartan"/>
                <a:ea typeface="League Spartan"/>
                <a:cs typeface="League Spartan"/>
                <a:sym typeface="League Spartan"/>
              </a:rPr>
              <a:t>Multilevel Graph Partitioning</a:t>
            </a:r>
          </a:p>
        </p:txBody>
      </p:sp>
      <p:sp>
        <p:nvSpPr>
          <p:cNvPr name="TextBox 50" id="50"/>
          <p:cNvSpPr txBox="true"/>
          <p:nvPr/>
        </p:nvSpPr>
        <p:spPr>
          <a:xfrm rot="0">
            <a:off x="251760" y="2869030"/>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INPUT GRAPH</a:t>
            </a:r>
          </a:p>
        </p:txBody>
      </p:sp>
      <p:grpSp>
        <p:nvGrpSpPr>
          <p:cNvPr name="Group 51" id="51"/>
          <p:cNvGrpSpPr/>
          <p:nvPr/>
        </p:nvGrpSpPr>
        <p:grpSpPr>
          <a:xfrm rot="0">
            <a:off x="2417354" y="4215513"/>
            <a:ext cx="1155823" cy="3703789"/>
            <a:chOff x="0" y="0"/>
            <a:chExt cx="304414" cy="975483"/>
          </a:xfrm>
        </p:grpSpPr>
        <p:sp>
          <p:nvSpPr>
            <p:cNvPr name="Freeform 52" id="52"/>
            <p:cNvSpPr/>
            <p:nvPr/>
          </p:nvSpPr>
          <p:spPr>
            <a:xfrm flipH="false" flipV="false" rot="0">
              <a:off x="0" y="0"/>
              <a:ext cx="304414" cy="975483"/>
            </a:xfrm>
            <a:custGeom>
              <a:avLst/>
              <a:gdLst/>
              <a:ahLst/>
              <a:cxnLst/>
              <a:rect r="r" b="b" t="t" l="l"/>
              <a:pathLst>
                <a:path h="975483" w="304414">
                  <a:moveTo>
                    <a:pt x="152207" y="0"/>
                  </a:moveTo>
                  <a:cubicBezTo>
                    <a:pt x="68145" y="0"/>
                    <a:pt x="0" y="218369"/>
                    <a:pt x="0" y="487742"/>
                  </a:cubicBezTo>
                  <a:cubicBezTo>
                    <a:pt x="0" y="757114"/>
                    <a:pt x="68145" y="975483"/>
                    <a:pt x="152207" y="975483"/>
                  </a:cubicBezTo>
                  <a:cubicBezTo>
                    <a:pt x="236269" y="975483"/>
                    <a:pt x="304414" y="757114"/>
                    <a:pt x="304414" y="487742"/>
                  </a:cubicBezTo>
                  <a:cubicBezTo>
                    <a:pt x="304414" y="218369"/>
                    <a:pt x="236269" y="0"/>
                    <a:pt x="152207" y="0"/>
                  </a:cubicBezTo>
                  <a:close/>
                </a:path>
              </a:pathLst>
            </a:custGeom>
            <a:solidFill>
              <a:srgbClr val="F46E16">
                <a:alpha val="63922"/>
              </a:srgbClr>
            </a:solidFill>
          </p:spPr>
        </p:sp>
        <p:sp>
          <p:nvSpPr>
            <p:cNvPr name="TextBox 53" id="53"/>
            <p:cNvSpPr txBox="true"/>
            <p:nvPr/>
          </p:nvSpPr>
          <p:spPr>
            <a:xfrm>
              <a:off x="28539" y="62877"/>
              <a:ext cx="247337" cy="821155"/>
            </a:xfrm>
            <a:prstGeom prst="rect">
              <a:avLst/>
            </a:prstGeom>
          </p:spPr>
          <p:txBody>
            <a:bodyPr anchor="ctr" rtlCol="false" tIns="50800" lIns="50800" bIns="50800" rIns="50800"/>
            <a:lstStyle/>
            <a:p>
              <a:pPr algn="ctr">
                <a:lnSpc>
                  <a:spcPts val="1960"/>
                </a:lnSpc>
              </a:pPr>
            </a:p>
          </p:txBody>
        </p:sp>
      </p:grpSp>
      <p:grpSp>
        <p:nvGrpSpPr>
          <p:cNvPr name="Group 54" id="54"/>
          <p:cNvGrpSpPr/>
          <p:nvPr/>
        </p:nvGrpSpPr>
        <p:grpSpPr>
          <a:xfrm rot="0">
            <a:off x="430731" y="4215513"/>
            <a:ext cx="1155823" cy="3703789"/>
            <a:chOff x="0" y="0"/>
            <a:chExt cx="304414" cy="975483"/>
          </a:xfrm>
        </p:grpSpPr>
        <p:sp>
          <p:nvSpPr>
            <p:cNvPr name="Freeform 55" id="55"/>
            <p:cNvSpPr/>
            <p:nvPr/>
          </p:nvSpPr>
          <p:spPr>
            <a:xfrm flipH="false" flipV="false" rot="0">
              <a:off x="0" y="0"/>
              <a:ext cx="304414" cy="975483"/>
            </a:xfrm>
            <a:custGeom>
              <a:avLst/>
              <a:gdLst/>
              <a:ahLst/>
              <a:cxnLst/>
              <a:rect r="r" b="b" t="t" l="l"/>
              <a:pathLst>
                <a:path h="975483" w="304414">
                  <a:moveTo>
                    <a:pt x="152207" y="0"/>
                  </a:moveTo>
                  <a:cubicBezTo>
                    <a:pt x="68145" y="0"/>
                    <a:pt x="0" y="218369"/>
                    <a:pt x="0" y="487742"/>
                  </a:cubicBezTo>
                  <a:cubicBezTo>
                    <a:pt x="0" y="757114"/>
                    <a:pt x="68145" y="975483"/>
                    <a:pt x="152207" y="975483"/>
                  </a:cubicBezTo>
                  <a:cubicBezTo>
                    <a:pt x="236269" y="975483"/>
                    <a:pt x="304414" y="757114"/>
                    <a:pt x="304414" y="487742"/>
                  </a:cubicBezTo>
                  <a:cubicBezTo>
                    <a:pt x="304414" y="218369"/>
                    <a:pt x="236269" y="0"/>
                    <a:pt x="152207" y="0"/>
                  </a:cubicBezTo>
                  <a:close/>
                </a:path>
              </a:pathLst>
            </a:custGeom>
            <a:solidFill>
              <a:srgbClr val="F46E16">
                <a:alpha val="63922"/>
              </a:srgbClr>
            </a:solidFill>
          </p:spPr>
        </p:sp>
        <p:sp>
          <p:nvSpPr>
            <p:cNvPr name="TextBox 56" id="56"/>
            <p:cNvSpPr txBox="true"/>
            <p:nvPr/>
          </p:nvSpPr>
          <p:spPr>
            <a:xfrm>
              <a:off x="28539" y="62877"/>
              <a:ext cx="247337" cy="821155"/>
            </a:xfrm>
            <a:prstGeom prst="rect">
              <a:avLst/>
            </a:prstGeom>
          </p:spPr>
          <p:txBody>
            <a:bodyPr anchor="ctr" rtlCol="false" tIns="50800" lIns="50800" bIns="50800" rIns="50800"/>
            <a:lstStyle/>
            <a:p>
              <a:pPr algn="ctr">
                <a:lnSpc>
                  <a:spcPts val="1960"/>
                </a:lnSpc>
              </a:pPr>
            </a:p>
          </p:txBody>
        </p:sp>
      </p:grpSp>
      <p:grpSp>
        <p:nvGrpSpPr>
          <p:cNvPr name="Group 57" id="57"/>
          <p:cNvGrpSpPr/>
          <p:nvPr/>
        </p:nvGrpSpPr>
        <p:grpSpPr>
          <a:xfrm rot="0">
            <a:off x="701954" y="4562499"/>
            <a:ext cx="613376" cy="613376"/>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59" id="5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60" id="60"/>
          <p:cNvGrpSpPr/>
          <p:nvPr/>
        </p:nvGrpSpPr>
        <p:grpSpPr>
          <a:xfrm rot="0">
            <a:off x="2703888" y="4530124"/>
            <a:ext cx="613376" cy="613376"/>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62" id="6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63" id="63"/>
          <p:cNvGrpSpPr/>
          <p:nvPr/>
        </p:nvGrpSpPr>
        <p:grpSpPr>
          <a:xfrm rot="0">
            <a:off x="701954" y="5346191"/>
            <a:ext cx="613376" cy="613376"/>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65" id="6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66" id="66"/>
          <p:cNvGrpSpPr/>
          <p:nvPr/>
        </p:nvGrpSpPr>
        <p:grpSpPr>
          <a:xfrm rot="0">
            <a:off x="722012" y="6131017"/>
            <a:ext cx="613376" cy="613376"/>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68" id="6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TextBox 69" id="69"/>
          <p:cNvSpPr txBox="true"/>
          <p:nvPr/>
        </p:nvSpPr>
        <p:spPr>
          <a:xfrm rot="0">
            <a:off x="3817141" y="6102442"/>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UNCOARSENED GRAPH</a:t>
            </a:r>
          </a:p>
        </p:txBody>
      </p:sp>
      <p:grpSp>
        <p:nvGrpSpPr>
          <p:cNvPr name="Group 70" id="70"/>
          <p:cNvGrpSpPr/>
          <p:nvPr/>
        </p:nvGrpSpPr>
        <p:grpSpPr>
          <a:xfrm rot="0">
            <a:off x="2703888" y="6131017"/>
            <a:ext cx="613376" cy="613376"/>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2" id="7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73" id="73"/>
          <p:cNvGrpSpPr/>
          <p:nvPr/>
        </p:nvGrpSpPr>
        <p:grpSpPr>
          <a:xfrm rot="0">
            <a:off x="2703888" y="6915843"/>
            <a:ext cx="613376" cy="613376"/>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5" id="7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76" id="76"/>
          <p:cNvGrpSpPr/>
          <p:nvPr/>
        </p:nvGrpSpPr>
        <p:grpSpPr>
          <a:xfrm rot="0">
            <a:off x="2703888" y="5330570"/>
            <a:ext cx="613376" cy="613376"/>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8" id="7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79" id="79"/>
          <p:cNvGrpSpPr/>
          <p:nvPr/>
        </p:nvGrpSpPr>
        <p:grpSpPr>
          <a:xfrm rot="0">
            <a:off x="701954" y="6915843"/>
            <a:ext cx="613376" cy="613376"/>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81" id="8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sp>
        <p:nvSpPr>
          <p:cNvPr name="AutoShape 82" id="82"/>
          <p:cNvSpPr/>
          <p:nvPr/>
        </p:nvSpPr>
        <p:spPr>
          <a:xfrm flipV="true">
            <a:off x="1315330" y="4836812"/>
            <a:ext cx="1388557" cy="816067"/>
          </a:xfrm>
          <a:prstGeom prst="line">
            <a:avLst/>
          </a:prstGeom>
          <a:ln cap="flat" w="38100">
            <a:solidFill>
              <a:srgbClr val="000000"/>
            </a:solidFill>
            <a:prstDash val="solid"/>
            <a:headEnd type="none" len="sm" w="sm"/>
            <a:tailEnd type="none" len="sm" w="sm"/>
          </a:ln>
        </p:spPr>
      </p:sp>
      <p:sp>
        <p:nvSpPr>
          <p:cNvPr name="AutoShape 83" id="83"/>
          <p:cNvSpPr/>
          <p:nvPr/>
        </p:nvSpPr>
        <p:spPr>
          <a:xfrm flipV="true">
            <a:off x="1315330" y="4836812"/>
            <a:ext cx="1388557" cy="1619943"/>
          </a:xfrm>
          <a:prstGeom prst="line">
            <a:avLst/>
          </a:prstGeom>
          <a:ln cap="flat" w="38100">
            <a:solidFill>
              <a:srgbClr val="000000"/>
            </a:solidFill>
            <a:prstDash val="solid"/>
            <a:headEnd type="none" len="sm" w="sm"/>
            <a:tailEnd type="none" len="sm" w="sm"/>
          </a:ln>
        </p:spPr>
      </p:sp>
      <p:sp>
        <p:nvSpPr>
          <p:cNvPr name="AutoShape 84" id="84"/>
          <p:cNvSpPr/>
          <p:nvPr/>
        </p:nvSpPr>
        <p:spPr>
          <a:xfrm>
            <a:off x="1315330" y="7222531"/>
            <a:ext cx="1388557" cy="0"/>
          </a:xfrm>
          <a:prstGeom prst="line">
            <a:avLst/>
          </a:prstGeom>
          <a:ln cap="flat" w="38100">
            <a:solidFill>
              <a:srgbClr val="000000"/>
            </a:solidFill>
            <a:prstDash val="solid"/>
            <a:headEnd type="none" len="sm" w="sm"/>
            <a:tailEnd type="none" len="sm" w="sm"/>
          </a:ln>
        </p:spPr>
      </p:sp>
      <p:sp>
        <p:nvSpPr>
          <p:cNvPr name="AutoShape 85" id="85"/>
          <p:cNvSpPr/>
          <p:nvPr/>
        </p:nvSpPr>
        <p:spPr>
          <a:xfrm flipV="true">
            <a:off x="1315330" y="5637258"/>
            <a:ext cx="1388557" cy="1585273"/>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6769147" y="-360345"/>
            <a:ext cx="11901603" cy="10990371"/>
          </a:xfrm>
          <a:prstGeom prst="rect">
            <a:avLst/>
          </a:prstGeom>
          <a:solidFill>
            <a:srgbClr val="F46E16"/>
          </a:solidFill>
        </p:spPr>
      </p:sp>
      <p:grpSp>
        <p:nvGrpSpPr>
          <p:cNvPr name="Group 3" id="3"/>
          <p:cNvGrpSpPr/>
          <p:nvPr/>
        </p:nvGrpSpPr>
        <p:grpSpPr>
          <a:xfrm rot="0">
            <a:off x="-57150" y="-1058027"/>
            <a:ext cx="6892972" cy="13766894"/>
            <a:chOff x="0" y="0"/>
            <a:chExt cx="9190629" cy="18355858"/>
          </a:xfrm>
        </p:grpSpPr>
        <p:sp>
          <p:nvSpPr>
            <p:cNvPr name="Freeform 4" id="4"/>
            <p:cNvSpPr/>
            <p:nvPr/>
          </p:nvSpPr>
          <p:spPr>
            <a:xfrm flipH="false" flipV="false" rot="0">
              <a:off x="0" y="0"/>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9165229"/>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6" id="6"/>
          <p:cNvGrpSpPr>
            <a:grpSpLocks noChangeAspect="true"/>
          </p:cNvGrpSpPr>
          <p:nvPr/>
        </p:nvGrpSpPr>
        <p:grpSpPr>
          <a:xfrm rot="0">
            <a:off x="-1438417" y="8114769"/>
            <a:ext cx="3621038" cy="362103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8" id="8"/>
          <p:cNvGrpSpPr/>
          <p:nvPr/>
        </p:nvGrpSpPr>
        <p:grpSpPr>
          <a:xfrm rot="0">
            <a:off x="2480308" y="2313666"/>
            <a:ext cx="3667401" cy="1592057"/>
            <a:chOff x="0" y="0"/>
            <a:chExt cx="4889867" cy="2122743"/>
          </a:xfrm>
        </p:grpSpPr>
        <p:grpSp>
          <p:nvGrpSpPr>
            <p:cNvPr name="Group 9" id="9"/>
            <p:cNvGrpSpPr/>
            <p:nvPr/>
          </p:nvGrpSpPr>
          <p:grpSpPr>
            <a:xfrm rot="0">
              <a:off x="2742144" y="1304908"/>
              <a:ext cx="817835" cy="8178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12" id="12"/>
            <p:cNvGrpSpPr/>
            <p:nvPr/>
          </p:nvGrpSpPr>
          <p:grpSpPr>
            <a:xfrm rot="0">
              <a:off x="4072032" y="1304908"/>
              <a:ext cx="817835" cy="81783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15" id="15"/>
            <p:cNvGrpSpPr/>
            <p:nvPr/>
          </p:nvGrpSpPr>
          <p:grpSpPr>
            <a:xfrm rot="0">
              <a:off x="2742144" y="0"/>
              <a:ext cx="817835" cy="81783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18" id="18"/>
            <p:cNvGrpSpPr/>
            <p:nvPr/>
          </p:nvGrpSpPr>
          <p:grpSpPr>
            <a:xfrm rot="0">
              <a:off x="1291173" y="1304908"/>
              <a:ext cx="817835" cy="81783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21" id="21"/>
            <p:cNvGrpSpPr/>
            <p:nvPr/>
          </p:nvGrpSpPr>
          <p:grpSpPr>
            <a:xfrm rot="0">
              <a:off x="4072032" y="3632"/>
              <a:ext cx="817835" cy="81783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grpSp>
          <p:nvGrpSpPr>
            <p:cNvPr name="Group 24" id="24"/>
            <p:cNvGrpSpPr/>
            <p:nvPr/>
          </p:nvGrpSpPr>
          <p:grpSpPr>
            <a:xfrm rot="0">
              <a:off x="0" y="1304908"/>
              <a:ext cx="817835" cy="81783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27" id="27"/>
            <p:cNvGrpSpPr/>
            <p:nvPr/>
          </p:nvGrpSpPr>
          <p:grpSpPr>
            <a:xfrm rot="0">
              <a:off x="1291173" y="0"/>
              <a:ext cx="817835" cy="81783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30" id="30"/>
            <p:cNvGrpSpPr/>
            <p:nvPr/>
          </p:nvGrpSpPr>
          <p:grpSpPr>
            <a:xfrm rot="0">
              <a:off x="0" y="3632"/>
              <a:ext cx="817835" cy="81783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AutoShape 33" id="33"/>
            <p:cNvSpPr/>
            <p:nvPr/>
          </p:nvSpPr>
          <p:spPr>
            <a:xfrm>
              <a:off x="3559979" y="1713826"/>
              <a:ext cx="512053" cy="0"/>
            </a:xfrm>
            <a:prstGeom prst="line">
              <a:avLst/>
            </a:prstGeom>
            <a:ln cap="flat" w="63500">
              <a:solidFill>
                <a:srgbClr val="000000"/>
              </a:solidFill>
              <a:prstDash val="solid"/>
              <a:headEnd type="none" len="sm" w="sm"/>
              <a:tailEnd type="none" len="sm" w="sm"/>
            </a:ln>
          </p:spPr>
        </p:sp>
        <p:sp>
          <p:nvSpPr>
            <p:cNvPr name="AutoShape 34" id="34"/>
            <p:cNvSpPr/>
            <p:nvPr/>
          </p:nvSpPr>
          <p:spPr>
            <a:xfrm>
              <a:off x="3559979" y="408917"/>
              <a:ext cx="512053" cy="3632"/>
            </a:xfrm>
            <a:prstGeom prst="line">
              <a:avLst/>
            </a:prstGeom>
            <a:ln cap="flat" w="63500">
              <a:solidFill>
                <a:srgbClr val="000000"/>
              </a:solidFill>
              <a:prstDash val="solid"/>
              <a:headEnd type="none" len="sm" w="sm"/>
              <a:tailEnd type="none" len="sm" w="sm"/>
            </a:ln>
          </p:spPr>
        </p:sp>
        <p:sp>
          <p:nvSpPr>
            <p:cNvPr name="AutoShape 35" id="35"/>
            <p:cNvSpPr/>
            <p:nvPr/>
          </p:nvSpPr>
          <p:spPr>
            <a:xfrm>
              <a:off x="817835" y="1713826"/>
              <a:ext cx="473339" cy="0"/>
            </a:xfrm>
            <a:prstGeom prst="line">
              <a:avLst/>
            </a:prstGeom>
            <a:ln cap="flat" w="63500">
              <a:solidFill>
                <a:srgbClr val="000000"/>
              </a:solidFill>
              <a:prstDash val="solid"/>
              <a:headEnd type="none" len="sm" w="sm"/>
              <a:tailEnd type="none" len="sm" w="sm"/>
            </a:ln>
          </p:spPr>
        </p:sp>
        <p:sp>
          <p:nvSpPr>
            <p:cNvPr name="AutoShape 36" id="36"/>
            <p:cNvSpPr/>
            <p:nvPr/>
          </p:nvSpPr>
          <p:spPr>
            <a:xfrm flipV="true">
              <a:off x="408917" y="821466"/>
              <a:ext cx="0" cy="483442"/>
            </a:xfrm>
            <a:prstGeom prst="line">
              <a:avLst/>
            </a:prstGeom>
            <a:ln cap="flat" w="50800">
              <a:solidFill>
                <a:srgbClr val="000000"/>
              </a:solidFill>
              <a:prstDash val="solid"/>
              <a:headEnd type="none" len="sm" w="sm"/>
              <a:tailEnd type="none" len="sm" w="sm"/>
            </a:ln>
          </p:spPr>
        </p:sp>
        <p:sp>
          <p:nvSpPr>
            <p:cNvPr name="AutoShape 37" id="37"/>
            <p:cNvSpPr/>
            <p:nvPr/>
          </p:nvSpPr>
          <p:spPr>
            <a:xfrm>
              <a:off x="3151062" y="817835"/>
              <a:ext cx="0" cy="487073"/>
            </a:xfrm>
            <a:prstGeom prst="line">
              <a:avLst/>
            </a:prstGeom>
            <a:ln cap="flat" w="63500">
              <a:solidFill>
                <a:srgbClr val="000000"/>
              </a:solidFill>
              <a:prstDash val="solid"/>
              <a:headEnd type="none" len="sm" w="sm"/>
              <a:tailEnd type="none" len="sm" w="sm"/>
            </a:ln>
          </p:spPr>
        </p:sp>
        <p:sp>
          <p:nvSpPr>
            <p:cNvPr name="AutoShape 38" id="38"/>
            <p:cNvSpPr/>
            <p:nvPr/>
          </p:nvSpPr>
          <p:spPr>
            <a:xfrm flipH="true">
              <a:off x="4480950" y="821466"/>
              <a:ext cx="0" cy="483442"/>
            </a:xfrm>
            <a:prstGeom prst="line">
              <a:avLst/>
            </a:prstGeom>
            <a:ln cap="flat" w="63500">
              <a:solidFill>
                <a:srgbClr val="000000"/>
              </a:solidFill>
              <a:prstDash val="solid"/>
              <a:headEnd type="none" len="sm" w="sm"/>
              <a:tailEnd type="none" len="sm" w="sm"/>
            </a:ln>
          </p:spPr>
        </p:sp>
        <p:sp>
          <p:nvSpPr>
            <p:cNvPr name="AutoShape 39" id="39"/>
            <p:cNvSpPr/>
            <p:nvPr/>
          </p:nvSpPr>
          <p:spPr>
            <a:xfrm>
              <a:off x="2109008" y="408917"/>
              <a:ext cx="633136" cy="0"/>
            </a:xfrm>
            <a:prstGeom prst="line">
              <a:avLst/>
            </a:prstGeom>
            <a:ln cap="flat" w="50800">
              <a:solidFill>
                <a:srgbClr val="000000"/>
              </a:solidFill>
              <a:prstDash val="solid"/>
              <a:headEnd type="none" len="sm" w="sm"/>
              <a:tailEnd type="none" len="sm" w="sm"/>
            </a:ln>
          </p:spPr>
        </p:sp>
        <p:sp>
          <p:nvSpPr>
            <p:cNvPr name="AutoShape 40" id="40"/>
            <p:cNvSpPr/>
            <p:nvPr/>
          </p:nvSpPr>
          <p:spPr>
            <a:xfrm flipV="true">
              <a:off x="817832" y="408917"/>
              <a:ext cx="473342" cy="1948"/>
            </a:xfrm>
            <a:prstGeom prst="line">
              <a:avLst/>
            </a:prstGeom>
            <a:ln cap="flat" w="63500">
              <a:solidFill>
                <a:srgbClr val="000000"/>
              </a:solidFill>
              <a:prstDash val="solid"/>
              <a:headEnd type="none" len="sm" w="sm"/>
              <a:tailEnd type="none" len="sm" w="sm"/>
            </a:ln>
          </p:spPr>
        </p:sp>
        <p:sp>
          <p:nvSpPr>
            <p:cNvPr name="AutoShape 41" id="41"/>
            <p:cNvSpPr/>
            <p:nvPr/>
          </p:nvSpPr>
          <p:spPr>
            <a:xfrm>
              <a:off x="1700091" y="817835"/>
              <a:ext cx="0" cy="487073"/>
            </a:xfrm>
            <a:prstGeom prst="line">
              <a:avLst/>
            </a:prstGeom>
            <a:ln cap="flat" w="63500">
              <a:solidFill>
                <a:srgbClr val="000000"/>
              </a:solidFill>
              <a:prstDash val="solid"/>
              <a:headEnd type="none" len="sm" w="sm"/>
              <a:tailEnd type="none" len="sm" w="sm"/>
            </a:ln>
          </p:spPr>
        </p:sp>
      </p:grpSp>
      <p:sp>
        <p:nvSpPr>
          <p:cNvPr name="TextBox 42" id="42"/>
          <p:cNvSpPr txBox="true"/>
          <p:nvPr/>
        </p:nvSpPr>
        <p:spPr>
          <a:xfrm rot="0">
            <a:off x="372102" y="360245"/>
            <a:ext cx="4216412" cy="280670"/>
          </a:xfrm>
          <a:prstGeom prst="rect">
            <a:avLst/>
          </a:prstGeom>
        </p:spPr>
        <p:txBody>
          <a:bodyPr anchor="t" rtlCol="false" tIns="0" lIns="0" bIns="0" rIns="0">
            <a:spAutoFit/>
          </a:bodyPr>
          <a:lstStyle/>
          <a:p>
            <a:pPr algn="l">
              <a:lnSpc>
                <a:spcPts val="2379"/>
              </a:lnSpc>
            </a:pPr>
            <a:r>
              <a:rPr lang="en-US" b="true" sz="1699" spc="254">
                <a:solidFill>
                  <a:srgbClr val="202020"/>
                </a:solidFill>
                <a:latin typeface="Glacial Indifference Bold"/>
                <a:ea typeface="Glacial Indifference Bold"/>
                <a:cs typeface="Glacial Indifference Bold"/>
                <a:sym typeface="Glacial Indifference Bold"/>
              </a:rPr>
              <a:t>MULTILEVEL ALGORITHM</a:t>
            </a:r>
          </a:p>
        </p:txBody>
      </p:sp>
      <p:grpSp>
        <p:nvGrpSpPr>
          <p:cNvPr name="Group 43" id="43"/>
          <p:cNvGrpSpPr/>
          <p:nvPr/>
        </p:nvGrpSpPr>
        <p:grpSpPr>
          <a:xfrm rot="0">
            <a:off x="8445431" y="1946638"/>
            <a:ext cx="8549035" cy="2851895"/>
            <a:chOff x="0" y="0"/>
            <a:chExt cx="11398714" cy="3802527"/>
          </a:xfrm>
        </p:grpSpPr>
        <p:sp>
          <p:nvSpPr>
            <p:cNvPr name="TextBox 44" id="44"/>
            <p:cNvSpPr txBox="true"/>
            <p:nvPr/>
          </p:nvSpPr>
          <p:spPr>
            <a:xfrm rot="0">
              <a:off x="0" y="717273"/>
              <a:ext cx="11398714" cy="3085253"/>
            </a:xfrm>
            <a:prstGeom prst="rect">
              <a:avLst/>
            </a:prstGeom>
          </p:spPr>
          <p:txBody>
            <a:bodyPr anchor="t" rtlCol="false" tIns="0" lIns="0" bIns="0" rIns="0">
              <a:spAutoFit/>
            </a:bodyPr>
            <a:lstStyle/>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The graph is uncoarsened by gradually expanding back to its original size. At each level of uncoarsening, the partition is refined using local improvement methods such as Kernighan-Lin(KL)* or Fiduccia-Mattheyes(FM)* to further minimize the cut size.</a:t>
              </a:r>
            </a:p>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*KL and FM to be explained later</a:t>
              </a:r>
            </a:p>
          </p:txBody>
        </p:sp>
        <p:sp>
          <p:nvSpPr>
            <p:cNvPr name="TextBox 45" id="45"/>
            <p:cNvSpPr txBox="true"/>
            <p:nvPr/>
          </p:nvSpPr>
          <p:spPr>
            <a:xfrm rot="0">
              <a:off x="0" y="38100"/>
              <a:ext cx="11398714" cy="511387"/>
            </a:xfrm>
            <a:prstGeom prst="rect">
              <a:avLst/>
            </a:prstGeom>
          </p:spPr>
          <p:txBody>
            <a:bodyPr anchor="t" rtlCol="false" tIns="0" lIns="0" bIns="0" rIns="0">
              <a:spAutoFit/>
            </a:bodyPr>
            <a:lstStyle/>
            <a:p>
              <a:pPr algn="l">
                <a:lnSpc>
                  <a:spcPts val="2724"/>
                </a:lnSpc>
              </a:pPr>
              <a:r>
                <a:rPr lang="en-US" b="true" sz="2724">
                  <a:solidFill>
                    <a:srgbClr val="F5F5EF"/>
                  </a:solidFill>
                  <a:latin typeface="Glacial Indifference Bold"/>
                  <a:ea typeface="Glacial Indifference Bold"/>
                  <a:cs typeface="Glacial Indifference Bold"/>
                  <a:sym typeface="Glacial Indifference Bold"/>
                </a:rPr>
                <a:t>Uncoarsening and Refinement</a:t>
              </a:r>
            </a:p>
          </p:txBody>
        </p:sp>
      </p:grpSp>
      <p:grpSp>
        <p:nvGrpSpPr>
          <p:cNvPr name="Group 46" id="46"/>
          <p:cNvGrpSpPr/>
          <p:nvPr/>
        </p:nvGrpSpPr>
        <p:grpSpPr>
          <a:xfrm rot="0">
            <a:off x="8445431" y="5651820"/>
            <a:ext cx="8549035" cy="2185145"/>
            <a:chOff x="0" y="0"/>
            <a:chExt cx="11398714" cy="2913527"/>
          </a:xfrm>
        </p:grpSpPr>
        <p:sp>
          <p:nvSpPr>
            <p:cNvPr name="TextBox 47" id="47"/>
            <p:cNvSpPr txBox="true"/>
            <p:nvPr/>
          </p:nvSpPr>
          <p:spPr>
            <a:xfrm rot="0">
              <a:off x="0" y="717273"/>
              <a:ext cx="11398714" cy="2196254"/>
            </a:xfrm>
            <a:prstGeom prst="rect">
              <a:avLst/>
            </a:prstGeom>
          </p:spPr>
          <p:txBody>
            <a:bodyPr anchor="t" rtlCol="false" tIns="0" lIns="0" bIns="0" rIns="0">
              <a:spAutoFit/>
            </a:bodyPr>
            <a:lstStyle/>
            <a:p>
              <a:pPr algn="l">
                <a:lnSpc>
                  <a:spcPts val="2659"/>
                </a:lnSpc>
              </a:pPr>
              <a:r>
                <a:rPr lang="en-US" sz="1899" spc="37">
                  <a:solidFill>
                    <a:srgbClr val="F5F5EF"/>
                  </a:solidFill>
                  <a:latin typeface="Glacial Indifference"/>
                  <a:ea typeface="Glacial Indifference"/>
                  <a:cs typeface="Glacial Indifference"/>
                  <a:sym typeface="Glacial Indifference"/>
                </a:rPr>
                <a:t>In our example, </a:t>
              </a:r>
            </a:p>
            <a:p>
              <a:pPr algn="l">
                <a:lnSpc>
                  <a:spcPts val="2659"/>
                </a:lnSpc>
              </a:pPr>
            </a:p>
            <a:p>
              <a:pPr algn="l">
                <a:lnSpc>
                  <a:spcPts val="2659"/>
                </a:lnSpc>
              </a:pPr>
              <a:r>
                <a:rPr lang="en-US" sz="1899" spc="37">
                  <a:solidFill>
                    <a:srgbClr val="F5F5EF"/>
                  </a:solidFill>
                  <a:latin typeface="Glacial Indifference"/>
                  <a:ea typeface="Glacial Indifference"/>
                  <a:cs typeface="Glacial Indifference"/>
                  <a:sym typeface="Glacial Indifference"/>
                </a:rPr>
                <a:t>Refining in each level of uncoarsening, we can use the algorithms that might move 6 to the right set and 4 to the left set, resulting in a cut size of only 1.</a:t>
              </a:r>
            </a:p>
            <a:p>
              <a:pPr algn="l">
                <a:lnSpc>
                  <a:spcPts val="2659"/>
                </a:lnSpc>
              </a:pPr>
            </a:p>
          </p:txBody>
        </p:sp>
        <p:sp>
          <p:nvSpPr>
            <p:cNvPr name="TextBox 48" id="48"/>
            <p:cNvSpPr txBox="true"/>
            <p:nvPr/>
          </p:nvSpPr>
          <p:spPr>
            <a:xfrm rot="0">
              <a:off x="0" y="38100"/>
              <a:ext cx="11398714" cy="511387"/>
            </a:xfrm>
            <a:prstGeom prst="rect">
              <a:avLst/>
            </a:prstGeom>
          </p:spPr>
          <p:txBody>
            <a:bodyPr anchor="t" rtlCol="false" tIns="0" lIns="0" bIns="0" rIns="0">
              <a:spAutoFit/>
            </a:bodyPr>
            <a:lstStyle/>
            <a:p>
              <a:pPr algn="l">
                <a:lnSpc>
                  <a:spcPts val="2724"/>
                </a:lnSpc>
              </a:pPr>
            </a:p>
          </p:txBody>
        </p:sp>
      </p:grpSp>
      <p:sp>
        <p:nvSpPr>
          <p:cNvPr name="TextBox 49" id="49"/>
          <p:cNvSpPr txBox="true"/>
          <p:nvPr/>
        </p:nvSpPr>
        <p:spPr>
          <a:xfrm rot="0">
            <a:off x="2182621" y="8928575"/>
            <a:ext cx="4350190" cy="927736"/>
          </a:xfrm>
          <a:prstGeom prst="rect">
            <a:avLst/>
          </a:prstGeom>
        </p:spPr>
        <p:txBody>
          <a:bodyPr anchor="t" rtlCol="false" tIns="0" lIns="0" bIns="0" rIns="0">
            <a:spAutoFit/>
          </a:bodyPr>
          <a:lstStyle/>
          <a:p>
            <a:pPr algn="r">
              <a:lnSpc>
                <a:spcPts val="3630"/>
              </a:lnSpc>
            </a:pPr>
            <a:r>
              <a:rPr lang="en-US" sz="3300" b="true">
                <a:solidFill>
                  <a:srgbClr val="202020"/>
                </a:solidFill>
                <a:latin typeface="League Spartan"/>
                <a:ea typeface="League Spartan"/>
                <a:cs typeface="League Spartan"/>
                <a:sym typeface="League Spartan"/>
              </a:rPr>
              <a:t>Multilevel Graph Partitioning</a:t>
            </a:r>
          </a:p>
        </p:txBody>
      </p:sp>
      <p:sp>
        <p:nvSpPr>
          <p:cNvPr name="TextBox 50" id="50"/>
          <p:cNvSpPr txBox="true"/>
          <p:nvPr/>
        </p:nvSpPr>
        <p:spPr>
          <a:xfrm rot="0">
            <a:off x="251760" y="2869030"/>
            <a:ext cx="2452128" cy="24066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INPUT GRAPH</a:t>
            </a:r>
          </a:p>
        </p:txBody>
      </p:sp>
      <p:grpSp>
        <p:nvGrpSpPr>
          <p:cNvPr name="Group 51" id="51"/>
          <p:cNvGrpSpPr/>
          <p:nvPr/>
        </p:nvGrpSpPr>
        <p:grpSpPr>
          <a:xfrm rot="0">
            <a:off x="2417354" y="4215513"/>
            <a:ext cx="1155823" cy="3703789"/>
            <a:chOff x="0" y="0"/>
            <a:chExt cx="304414" cy="975483"/>
          </a:xfrm>
        </p:grpSpPr>
        <p:sp>
          <p:nvSpPr>
            <p:cNvPr name="Freeform 52" id="52"/>
            <p:cNvSpPr/>
            <p:nvPr/>
          </p:nvSpPr>
          <p:spPr>
            <a:xfrm flipH="false" flipV="false" rot="0">
              <a:off x="0" y="0"/>
              <a:ext cx="304414" cy="975483"/>
            </a:xfrm>
            <a:custGeom>
              <a:avLst/>
              <a:gdLst/>
              <a:ahLst/>
              <a:cxnLst/>
              <a:rect r="r" b="b" t="t" l="l"/>
              <a:pathLst>
                <a:path h="975483" w="304414">
                  <a:moveTo>
                    <a:pt x="152207" y="0"/>
                  </a:moveTo>
                  <a:cubicBezTo>
                    <a:pt x="68145" y="0"/>
                    <a:pt x="0" y="218369"/>
                    <a:pt x="0" y="487742"/>
                  </a:cubicBezTo>
                  <a:cubicBezTo>
                    <a:pt x="0" y="757114"/>
                    <a:pt x="68145" y="975483"/>
                    <a:pt x="152207" y="975483"/>
                  </a:cubicBezTo>
                  <a:cubicBezTo>
                    <a:pt x="236269" y="975483"/>
                    <a:pt x="304414" y="757114"/>
                    <a:pt x="304414" y="487742"/>
                  </a:cubicBezTo>
                  <a:cubicBezTo>
                    <a:pt x="304414" y="218369"/>
                    <a:pt x="236269" y="0"/>
                    <a:pt x="152207" y="0"/>
                  </a:cubicBezTo>
                  <a:close/>
                </a:path>
              </a:pathLst>
            </a:custGeom>
            <a:solidFill>
              <a:srgbClr val="F46E16">
                <a:alpha val="63922"/>
              </a:srgbClr>
            </a:solidFill>
          </p:spPr>
        </p:sp>
        <p:sp>
          <p:nvSpPr>
            <p:cNvPr name="TextBox 53" id="53"/>
            <p:cNvSpPr txBox="true"/>
            <p:nvPr/>
          </p:nvSpPr>
          <p:spPr>
            <a:xfrm>
              <a:off x="28539" y="62877"/>
              <a:ext cx="247337" cy="821155"/>
            </a:xfrm>
            <a:prstGeom prst="rect">
              <a:avLst/>
            </a:prstGeom>
          </p:spPr>
          <p:txBody>
            <a:bodyPr anchor="ctr" rtlCol="false" tIns="50800" lIns="50800" bIns="50800" rIns="50800"/>
            <a:lstStyle/>
            <a:p>
              <a:pPr algn="ctr">
                <a:lnSpc>
                  <a:spcPts val="1960"/>
                </a:lnSpc>
              </a:pPr>
            </a:p>
          </p:txBody>
        </p:sp>
      </p:grpSp>
      <p:grpSp>
        <p:nvGrpSpPr>
          <p:cNvPr name="Group 54" id="54"/>
          <p:cNvGrpSpPr/>
          <p:nvPr/>
        </p:nvGrpSpPr>
        <p:grpSpPr>
          <a:xfrm rot="0">
            <a:off x="430731" y="4215513"/>
            <a:ext cx="1155823" cy="3703789"/>
            <a:chOff x="0" y="0"/>
            <a:chExt cx="304414" cy="975483"/>
          </a:xfrm>
        </p:grpSpPr>
        <p:sp>
          <p:nvSpPr>
            <p:cNvPr name="Freeform 55" id="55"/>
            <p:cNvSpPr/>
            <p:nvPr/>
          </p:nvSpPr>
          <p:spPr>
            <a:xfrm flipH="false" flipV="false" rot="0">
              <a:off x="0" y="0"/>
              <a:ext cx="304414" cy="975483"/>
            </a:xfrm>
            <a:custGeom>
              <a:avLst/>
              <a:gdLst/>
              <a:ahLst/>
              <a:cxnLst/>
              <a:rect r="r" b="b" t="t" l="l"/>
              <a:pathLst>
                <a:path h="975483" w="304414">
                  <a:moveTo>
                    <a:pt x="152207" y="0"/>
                  </a:moveTo>
                  <a:cubicBezTo>
                    <a:pt x="68145" y="0"/>
                    <a:pt x="0" y="218369"/>
                    <a:pt x="0" y="487742"/>
                  </a:cubicBezTo>
                  <a:cubicBezTo>
                    <a:pt x="0" y="757114"/>
                    <a:pt x="68145" y="975483"/>
                    <a:pt x="152207" y="975483"/>
                  </a:cubicBezTo>
                  <a:cubicBezTo>
                    <a:pt x="236269" y="975483"/>
                    <a:pt x="304414" y="757114"/>
                    <a:pt x="304414" y="487742"/>
                  </a:cubicBezTo>
                  <a:cubicBezTo>
                    <a:pt x="304414" y="218369"/>
                    <a:pt x="236269" y="0"/>
                    <a:pt x="152207" y="0"/>
                  </a:cubicBezTo>
                  <a:close/>
                </a:path>
              </a:pathLst>
            </a:custGeom>
            <a:solidFill>
              <a:srgbClr val="F46E16">
                <a:alpha val="63922"/>
              </a:srgbClr>
            </a:solidFill>
          </p:spPr>
        </p:sp>
        <p:sp>
          <p:nvSpPr>
            <p:cNvPr name="TextBox 56" id="56"/>
            <p:cNvSpPr txBox="true"/>
            <p:nvPr/>
          </p:nvSpPr>
          <p:spPr>
            <a:xfrm>
              <a:off x="28539" y="62877"/>
              <a:ext cx="247337" cy="821155"/>
            </a:xfrm>
            <a:prstGeom prst="rect">
              <a:avLst/>
            </a:prstGeom>
          </p:spPr>
          <p:txBody>
            <a:bodyPr anchor="ctr" rtlCol="false" tIns="50800" lIns="50800" bIns="50800" rIns="50800"/>
            <a:lstStyle/>
            <a:p>
              <a:pPr algn="ctr">
                <a:lnSpc>
                  <a:spcPts val="1960"/>
                </a:lnSpc>
              </a:pPr>
            </a:p>
          </p:txBody>
        </p:sp>
      </p:grpSp>
      <p:grpSp>
        <p:nvGrpSpPr>
          <p:cNvPr name="Group 57" id="57"/>
          <p:cNvGrpSpPr/>
          <p:nvPr/>
        </p:nvGrpSpPr>
        <p:grpSpPr>
          <a:xfrm rot="0">
            <a:off x="701954" y="4562499"/>
            <a:ext cx="613376" cy="613376"/>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59" id="59"/>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1</a:t>
              </a:r>
            </a:p>
          </p:txBody>
        </p:sp>
      </p:grpSp>
      <p:grpSp>
        <p:nvGrpSpPr>
          <p:cNvPr name="Group 60" id="60"/>
          <p:cNvGrpSpPr/>
          <p:nvPr/>
        </p:nvGrpSpPr>
        <p:grpSpPr>
          <a:xfrm rot="0">
            <a:off x="722012" y="6937767"/>
            <a:ext cx="613376" cy="613376"/>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62" id="6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4</a:t>
              </a:r>
            </a:p>
          </p:txBody>
        </p:sp>
      </p:grpSp>
      <p:grpSp>
        <p:nvGrpSpPr>
          <p:cNvPr name="Group 63" id="63"/>
          <p:cNvGrpSpPr/>
          <p:nvPr/>
        </p:nvGrpSpPr>
        <p:grpSpPr>
          <a:xfrm rot="0">
            <a:off x="701954" y="5346758"/>
            <a:ext cx="613376" cy="613376"/>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65" id="6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2</a:t>
              </a:r>
            </a:p>
          </p:txBody>
        </p:sp>
      </p:grpSp>
      <p:grpSp>
        <p:nvGrpSpPr>
          <p:cNvPr name="Group 66" id="66"/>
          <p:cNvGrpSpPr/>
          <p:nvPr/>
        </p:nvGrpSpPr>
        <p:grpSpPr>
          <a:xfrm rot="0">
            <a:off x="722012" y="6131017"/>
            <a:ext cx="613376" cy="613376"/>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68" id="6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3</a:t>
              </a:r>
            </a:p>
          </p:txBody>
        </p:sp>
      </p:grpSp>
      <p:sp>
        <p:nvSpPr>
          <p:cNvPr name="TextBox 69" id="69"/>
          <p:cNvSpPr txBox="true"/>
          <p:nvPr/>
        </p:nvSpPr>
        <p:spPr>
          <a:xfrm rot="0">
            <a:off x="3817141" y="6102442"/>
            <a:ext cx="2452128" cy="488315"/>
          </a:xfrm>
          <a:prstGeom prst="rect">
            <a:avLst/>
          </a:prstGeom>
        </p:spPr>
        <p:txBody>
          <a:bodyPr anchor="t" rtlCol="false" tIns="0" lIns="0" bIns="0" rIns="0">
            <a:spAutoFit/>
          </a:bodyPr>
          <a:lstStyle/>
          <a:p>
            <a:pPr algn="ctr">
              <a:lnSpc>
                <a:spcPts val="1960"/>
              </a:lnSpc>
              <a:spcBef>
                <a:spcPct val="0"/>
              </a:spcBef>
            </a:pPr>
            <a:r>
              <a:rPr lang="en-US" b="true" sz="1400" spc="210">
                <a:solidFill>
                  <a:srgbClr val="000000"/>
                </a:solidFill>
                <a:latin typeface="Glacial Indifference Bold"/>
                <a:ea typeface="Glacial Indifference Bold"/>
                <a:cs typeface="Glacial Indifference Bold"/>
                <a:sym typeface="Glacial Indifference Bold"/>
              </a:rPr>
              <a:t>UNCOARSENED AND REFINED GRAPH</a:t>
            </a:r>
          </a:p>
        </p:txBody>
      </p:sp>
      <p:grpSp>
        <p:nvGrpSpPr>
          <p:cNvPr name="Group 70" id="70"/>
          <p:cNvGrpSpPr/>
          <p:nvPr/>
        </p:nvGrpSpPr>
        <p:grpSpPr>
          <a:xfrm rot="0">
            <a:off x="2703888" y="6131017"/>
            <a:ext cx="613376" cy="613376"/>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2" id="72"/>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7</a:t>
              </a:r>
            </a:p>
          </p:txBody>
        </p:sp>
      </p:grpSp>
      <p:grpSp>
        <p:nvGrpSpPr>
          <p:cNvPr name="Group 73" id="73"/>
          <p:cNvGrpSpPr/>
          <p:nvPr/>
        </p:nvGrpSpPr>
        <p:grpSpPr>
          <a:xfrm rot="0">
            <a:off x="2703888" y="6915843"/>
            <a:ext cx="613376" cy="613376"/>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5" id="75"/>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8</a:t>
              </a:r>
            </a:p>
          </p:txBody>
        </p:sp>
      </p:grpSp>
      <p:grpSp>
        <p:nvGrpSpPr>
          <p:cNvPr name="Group 76" id="76"/>
          <p:cNvGrpSpPr/>
          <p:nvPr/>
        </p:nvGrpSpPr>
        <p:grpSpPr>
          <a:xfrm rot="0">
            <a:off x="2688577" y="4562499"/>
            <a:ext cx="613376" cy="613376"/>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78" id="78"/>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5</a:t>
              </a:r>
            </a:p>
          </p:txBody>
        </p:sp>
      </p:grpSp>
      <p:grpSp>
        <p:nvGrpSpPr>
          <p:cNvPr name="Group 79" id="79"/>
          <p:cNvGrpSpPr/>
          <p:nvPr/>
        </p:nvGrpSpPr>
        <p:grpSpPr>
          <a:xfrm rot="0">
            <a:off x="2703888" y="5346758"/>
            <a:ext cx="613376" cy="613376"/>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D2A5"/>
            </a:solidFill>
          </p:spPr>
        </p:sp>
        <p:sp>
          <p:nvSpPr>
            <p:cNvPr name="TextBox 81" id="81"/>
            <p:cNvSpPr txBox="true"/>
            <p:nvPr/>
          </p:nvSpPr>
          <p:spPr>
            <a:xfrm>
              <a:off x="76200" y="47625"/>
              <a:ext cx="660400" cy="688975"/>
            </a:xfrm>
            <a:prstGeom prst="rect">
              <a:avLst/>
            </a:prstGeom>
          </p:spPr>
          <p:txBody>
            <a:bodyPr anchor="ctr" rtlCol="false" tIns="50800" lIns="50800" bIns="50800" rIns="50800"/>
            <a:lstStyle/>
            <a:p>
              <a:pPr algn="ctr">
                <a:lnSpc>
                  <a:spcPts val="1960"/>
                </a:lnSpc>
              </a:pPr>
              <a:r>
                <a:rPr lang="en-US" b="true" sz="1400" spc="210">
                  <a:solidFill>
                    <a:srgbClr val="000000"/>
                  </a:solidFill>
                  <a:latin typeface="Glacial Indifference Bold"/>
                  <a:ea typeface="Glacial Indifference Bold"/>
                  <a:cs typeface="Glacial Indifference Bold"/>
                  <a:sym typeface="Glacial Indifference Bold"/>
                </a:rPr>
                <a:t>6</a:t>
              </a:r>
            </a:p>
          </p:txBody>
        </p:sp>
      </p:grpSp>
      <p:sp>
        <p:nvSpPr>
          <p:cNvPr name="AutoShape 82" id="82"/>
          <p:cNvSpPr/>
          <p:nvPr/>
        </p:nvSpPr>
        <p:spPr>
          <a:xfrm flipH="true">
            <a:off x="1335388" y="4869187"/>
            <a:ext cx="1353189" cy="2375268"/>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AutoShape 2" id="2"/>
          <p:cNvSpPr/>
          <p:nvPr/>
        </p:nvSpPr>
        <p:spPr>
          <a:xfrm rot="0">
            <a:off x="6769147" y="-360345"/>
            <a:ext cx="11901603" cy="10990371"/>
          </a:xfrm>
          <a:prstGeom prst="rect">
            <a:avLst/>
          </a:prstGeom>
          <a:solidFill>
            <a:srgbClr val="F46E16"/>
          </a:solidFill>
        </p:spPr>
      </p:sp>
      <p:grpSp>
        <p:nvGrpSpPr>
          <p:cNvPr name="Group 3" id="3"/>
          <p:cNvGrpSpPr/>
          <p:nvPr/>
        </p:nvGrpSpPr>
        <p:grpSpPr>
          <a:xfrm rot="0">
            <a:off x="-57150" y="-1058027"/>
            <a:ext cx="6892972" cy="13766894"/>
            <a:chOff x="0" y="0"/>
            <a:chExt cx="9190629" cy="18355858"/>
          </a:xfrm>
        </p:grpSpPr>
        <p:sp>
          <p:nvSpPr>
            <p:cNvPr name="Freeform 4" id="4"/>
            <p:cNvSpPr/>
            <p:nvPr/>
          </p:nvSpPr>
          <p:spPr>
            <a:xfrm flipH="false" flipV="false" rot="0">
              <a:off x="0" y="0"/>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9165229"/>
              <a:ext cx="9190629" cy="9190629"/>
            </a:xfrm>
            <a:custGeom>
              <a:avLst/>
              <a:gdLst/>
              <a:ahLst/>
              <a:cxnLst/>
              <a:rect r="r" b="b" t="t" l="l"/>
              <a:pathLst>
                <a:path h="9190629" w="9190629">
                  <a:moveTo>
                    <a:pt x="0" y="0"/>
                  </a:moveTo>
                  <a:lnTo>
                    <a:pt x="9190629" y="0"/>
                  </a:lnTo>
                  <a:lnTo>
                    <a:pt x="9190629" y="9190629"/>
                  </a:lnTo>
                  <a:lnTo>
                    <a:pt x="0" y="919062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6" id="6"/>
          <p:cNvGrpSpPr>
            <a:grpSpLocks noChangeAspect="true"/>
          </p:cNvGrpSpPr>
          <p:nvPr/>
        </p:nvGrpSpPr>
        <p:grpSpPr>
          <a:xfrm rot="0">
            <a:off x="-1438417" y="8114769"/>
            <a:ext cx="3621038" cy="362103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TextBox 8" id="8"/>
          <p:cNvSpPr txBox="true"/>
          <p:nvPr/>
        </p:nvSpPr>
        <p:spPr>
          <a:xfrm rot="0">
            <a:off x="372102" y="360245"/>
            <a:ext cx="4216412" cy="280670"/>
          </a:xfrm>
          <a:prstGeom prst="rect">
            <a:avLst/>
          </a:prstGeom>
        </p:spPr>
        <p:txBody>
          <a:bodyPr anchor="t" rtlCol="false" tIns="0" lIns="0" bIns="0" rIns="0">
            <a:spAutoFit/>
          </a:bodyPr>
          <a:lstStyle/>
          <a:p>
            <a:pPr algn="l">
              <a:lnSpc>
                <a:spcPts val="2379"/>
              </a:lnSpc>
            </a:pPr>
            <a:r>
              <a:rPr lang="en-US" b="true" sz="1699" spc="254">
                <a:solidFill>
                  <a:srgbClr val="202020"/>
                </a:solidFill>
                <a:latin typeface="Glacial Indifference Bold"/>
                <a:ea typeface="Glacial Indifference Bold"/>
                <a:cs typeface="Glacial Indifference Bold"/>
                <a:sym typeface="Glacial Indifference Bold"/>
              </a:rPr>
              <a:t>GENERAL ALGORITHMS</a:t>
            </a:r>
          </a:p>
        </p:txBody>
      </p:sp>
      <p:graphicFrame>
        <p:nvGraphicFramePr>
          <p:cNvPr name="Table 9" id="9"/>
          <p:cNvGraphicFramePr>
            <a:graphicFrameLocks noGrp="true"/>
          </p:cNvGraphicFramePr>
          <p:nvPr/>
        </p:nvGraphicFramePr>
        <p:xfrm>
          <a:off x="7758939" y="3267099"/>
          <a:ext cx="9064955" cy="1057275"/>
        </p:xfrm>
        <a:graphic>
          <a:graphicData uri="http://schemas.openxmlformats.org/drawingml/2006/table">
            <a:tbl>
              <a:tblPr/>
              <a:tblGrid>
                <a:gridCol w="9064955"/>
              </a:tblGrid>
              <a:tr h="1057275">
                <a:tc>
                  <a:txBody>
                    <a:bodyPr anchor="t" rtlCol="false"/>
                    <a:lstStyle/>
                    <a:p>
                      <a:pPr algn="ctr">
                        <a:lnSpc>
                          <a:spcPts val="4619"/>
                        </a:lnSpc>
                        <a:defRPr/>
                      </a:pPr>
                      <a:r>
                        <a:rPr lang="en-US" sz="3299">
                          <a:solidFill>
                            <a:srgbClr val="FFFFFF"/>
                          </a:solidFill>
                          <a:latin typeface="Glacial Indifference"/>
                          <a:ea typeface="Glacial Indifference"/>
                          <a:cs typeface="Glacial Indifference"/>
                          <a:sym typeface="Glacial Indifference"/>
                        </a:rPr>
                        <a:t>Randomized Greedy Algorithm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7758939" y="4562499"/>
          <a:ext cx="9064955" cy="1057275"/>
        </p:xfrm>
        <a:graphic>
          <a:graphicData uri="http://schemas.openxmlformats.org/drawingml/2006/table">
            <a:tbl>
              <a:tblPr/>
              <a:tblGrid>
                <a:gridCol w="9064955"/>
              </a:tblGrid>
              <a:tr h="1057275">
                <a:tc>
                  <a:txBody>
                    <a:bodyPr anchor="t" rtlCol="false"/>
                    <a:lstStyle/>
                    <a:p>
                      <a:pPr algn="ctr">
                        <a:lnSpc>
                          <a:spcPts val="4619"/>
                        </a:lnSpc>
                        <a:defRPr/>
                      </a:pPr>
                      <a:r>
                        <a:rPr lang="en-US" sz="3299">
                          <a:solidFill>
                            <a:srgbClr val="FFFFFF"/>
                          </a:solidFill>
                          <a:latin typeface="Glacial Indifference"/>
                          <a:ea typeface="Glacial Indifference"/>
                          <a:cs typeface="Glacial Indifference"/>
                          <a:sym typeface="Glacial Indifference"/>
                        </a:rPr>
                        <a:t>Branch and Bound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11" id="11"/>
          <p:cNvGraphicFramePr>
            <a:graphicFrameLocks noGrp="true"/>
          </p:cNvGraphicFramePr>
          <p:nvPr/>
        </p:nvGraphicFramePr>
        <p:xfrm>
          <a:off x="7758939" y="5858568"/>
          <a:ext cx="9064955" cy="1057275"/>
        </p:xfrm>
        <a:graphic>
          <a:graphicData uri="http://schemas.openxmlformats.org/drawingml/2006/table">
            <a:tbl>
              <a:tblPr/>
              <a:tblGrid>
                <a:gridCol w="9064955"/>
              </a:tblGrid>
              <a:tr h="1057275">
                <a:tc>
                  <a:txBody>
                    <a:bodyPr anchor="t" rtlCol="false"/>
                    <a:lstStyle/>
                    <a:p>
                      <a:pPr algn="ctr">
                        <a:lnSpc>
                          <a:spcPts val="4619"/>
                        </a:lnSpc>
                        <a:defRPr/>
                      </a:pPr>
                      <a:r>
                        <a:rPr lang="en-US" sz="3299">
                          <a:solidFill>
                            <a:srgbClr val="FFFFFF"/>
                          </a:solidFill>
                          <a:latin typeface="Glacial Indifference"/>
                          <a:ea typeface="Glacial Indifference"/>
                          <a:cs typeface="Glacial Indifference"/>
                          <a:sym typeface="Glacial Indifference"/>
                        </a:rPr>
                        <a:t>Integer Linear Programming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2" id="12"/>
          <p:cNvSpPr txBox="true"/>
          <p:nvPr/>
        </p:nvSpPr>
        <p:spPr>
          <a:xfrm rot="0">
            <a:off x="1214241" y="4381182"/>
            <a:ext cx="4350190" cy="1572261"/>
          </a:xfrm>
          <a:prstGeom prst="rect">
            <a:avLst/>
          </a:prstGeom>
        </p:spPr>
        <p:txBody>
          <a:bodyPr anchor="t" rtlCol="false" tIns="0" lIns="0" bIns="0" rIns="0">
            <a:spAutoFit/>
          </a:bodyPr>
          <a:lstStyle/>
          <a:p>
            <a:pPr algn="ctr">
              <a:lnSpc>
                <a:spcPts val="4180"/>
              </a:lnSpc>
            </a:pPr>
            <a:r>
              <a:rPr lang="en-US" sz="3800" b="true">
                <a:solidFill>
                  <a:srgbClr val="202020"/>
                </a:solidFill>
                <a:latin typeface="League Spartan"/>
                <a:ea typeface="League Spartan"/>
                <a:cs typeface="League Spartan"/>
                <a:sym typeface="League Spartan"/>
              </a:rPr>
              <a:t>Some</a:t>
            </a:r>
          </a:p>
          <a:p>
            <a:pPr algn="ctr">
              <a:lnSpc>
                <a:spcPts val="4180"/>
              </a:lnSpc>
            </a:pPr>
            <a:r>
              <a:rPr lang="en-US" sz="3800" b="true">
                <a:solidFill>
                  <a:srgbClr val="202020"/>
                </a:solidFill>
                <a:latin typeface="League Spartan"/>
                <a:ea typeface="League Spartan"/>
                <a:cs typeface="League Spartan"/>
                <a:sym typeface="League Spartan"/>
              </a:rPr>
              <a:t>General</a:t>
            </a:r>
          </a:p>
          <a:p>
            <a:pPr algn="ctr">
              <a:lnSpc>
                <a:spcPts val="4180"/>
              </a:lnSpc>
            </a:pPr>
            <a:r>
              <a:rPr lang="en-US" sz="3800" b="true">
                <a:solidFill>
                  <a:srgbClr val="202020"/>
                </a:solidFill>
                <a:latin typeface="League Spartan"/>
                <a:ea typeface="League Spartan"/>
                <a:cs typeface="League Spartan"/>
                <a:sym typeface="League Spartan"/>
              </a:rPr>
              <a:t>Algorithms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Freeform 2" id="2"/>
          <p:cNvSpPr/>
          <p:nvPr/>
        </p:nvSpPr>
        <p:spPr>
          <a:xfrm flipH="false" flipV="false" rot="0">
            <a:off x="-457200" y="-723900"/>
            <a:ext cx="9601200" cy="11544300"/>
          </a:xfrm>
          <a:custGeom>
            <a:avLst/>
            <a:gdLst/>
            <a:ahLst/>
            <a:cxnLst/>
            <a:rect r="r" b="b" t="t" l="l"/>
            <a:pathLst>
              <a:path h="11544300" w="9601200">
                <a:moveTo>
                  <a:pt x="0" y="0"/>
                </a:moveTo>
                <a:lnTo>
                  <a:pt x="9601200" y="0"/>
                </a:lnTo>
                <a:lnTo>
                  <a:pt x="9601200" y="11544300"/>
                </a:lnTo>
                <a:lnTo>
                  <a:pt x="0" y="11544300"/>
                </a:lnTo>
                <a:lnTo>
                  <a:pt x="0" y="0"/>
                </a:lnTo>
                <a:close/>
              </a:path>
            </a:pathLst>
          </a:custGeom>
          <a:blipFill>
            <a:blip r:embed="rId2">
              <a:extLst>
                <a:ext uri="{96DAC541-7B7A-43D3-8B79-37D633B846F1}">
                  <asvg:svgBlip xmlns:asvg="http://schemas.microsoft.com/office/drawing/2016/SVG/main" r:embed="rId3"/>
                </a:ext>
              </a:extLst>
            </a:blip>
            <a:stretch>
              <a:fillRect l="-35381" t="-2505" r="0" b="-10089"/>
            </a:stretch>
          </a:blipFill>
        </p:spPr>
      </p:sp>
      <p:sp>
        <p:nvSpPr>
          <p:cNvPr name="Freeform 3" id="3"/>
          <p:cNvSpPr/>
          <p:nvPr/>
        </p:nvSpPr>
        <p:spPr>
          <a:xfrm flipH="false" flipV="false" rot="0">
            <a:off x="11091270" y="2492770"/>
            <a:ext cx="5934570" cy="5934570"/>
          </a:xfrm>
          <a:custGeom>
            <a:avLst/>
            <a:gdLst/>
            <a:ahLst/>
            <a:cxnLst/>
            <a:rect r="r" b="b" t="t" l="l"/>
            <a:pathLst>
              <a:path h="5934570" w="5934570">
                <a:moveTo>
                  <a:pt x="0" y="0"/>
                </a:moveTo>
                <a:lnTo>
                  <a:pt x="5934570" y="0"/>
                </a:lnTo>
                <a:lnTo>
                  <a:pt x="5934570" y="5934570"/>
                </a:lnTo>
                <a:lnTo>
                  <a:pt x="0" y="593457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775495" y="2395438"/>
            <a:ext cx="3165421" cy="6031902"/>
            <a:chOff x="0" y="0"/>
            <a:chExt cx="1623702" cy="3094062"/>
          </a:xfrm>
        </p:grpSpPr>
        <p:sp>
          <p:nvSpPr>
            <p:cNvPr name="Freeform 5" id="5"/>
            <p:cNvSpPr/>
            <p:nvPr/>
          </p:nvSpPr>
          <p:spPr>
            <a:xfrm flipH="false" flipV="false" rot="0">
              <a:off x="0" y="0"/>
              <a:ext cx="1623702" cy="3094062"/>
            </a:xfrm>
            <a:custGeom>
              <a:avLst/>
              <a:gdLst/>
              <a:ahLst/>
              <a:cxnLst/>
              <a:rect r="r" b="b" t="t" l="l"/>
              <a:pathLst>
                <a:path h="3094062" w="1623702">
                  <a:moveTo>
                    <a:pt x="0" y="0"/>
                  </a:moveTo>
                  <a:lnTo>
                    <a:pt x="1623702" y="0"/>
                  </a:lnTo>
                  <a:lnTo>
                    <a:pt x="1623702" y="3094062"/>
                  </a:lnTo>
                  <a:lnTo>
                    <a:pt x="0" y="3094062"/>
                  </a:lnTo>
                  <a:close/>
                </a:path>
              </a:pathLst>
            </a:custGeom>
            <a:solidFill>
              <a:srgbClr val="000000">
                <a:alpha val="0"/>
              </a:srgbClr>
            </a:solidFill>
          </p:spPr>
        </p:sp>
      </p:grpSp>
      <p:sp>
        <p:nvSpPr>
          <p:cNvPr name="Freeform 6" id="6"/>
          <p:cNvSpPr/>
          <p:nvPr/>
        </p:nvSpPr>
        <p:spPr>
          <a:xfrm flipH="false" flipV="false" rot="0">
            <a:off x="15336566" y="67056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28700" y="3573501"/>
            <a:ext cx="6863120" cy="3549307"/>
            <a:chOff x="0" y="0"/>
            <a:chExt cx="9150827" cy="4732410"/>
          </a:xfrm>
        </p:grpSpPr>
        <p:sp>
          <p:nvSpPr>
            <p:cNvPr name="TextBox 8" id="8"/>
            <p:cNvSpPr txBox="true"/>
            <p:nvPr/>
          </p:nvSpPr>
          <p:spPr>
            <a:xfrm rot="0">
              <a:off x="0" y="4260605"/>
              <a:ext cx="9150827" cy="471805"/>
            </a:xfrm>
            <a:prstGeom prst="rect">
              <a:avLst/>
            </a:prstGeom>
          </p:spPr>
          <p:txBody>
            <a:bodyPr anchor="t" rtlCol="false" tIns="0" lIns="0" bIns="0" rIns="0">
              <a:spAutoFit/>
            </a:bodyPr>
            <a:lstStyle/>
            <a:p>
              <a:pPr algn="l">
                <a:lnSpc>
                  <a:spcPts val="2940"/>
                </a:lnSpc>
              </a:pPr>
            </a:p>
          </p:txBody>
        </p:sp>
        <p:sp>
          <p:nvSpPr>
            <p:cNvPr name="TextBox 9" id="9"/>
            <p:cNvSpPr txBox="true"/>
            <p:nvPr/>
          </p:nvSpPr>
          <p:spPr>
            <a:xfrm rot="0">
              <a:off x="0" y="57150"/>
              <a:ext cx="9150827" cy="2413423"/>
            </a:xfrm>
            <a:prstGeom prst="rect">
              <a:avLst/>
            </a:prstGeom>
          </p:spPr>
          <p:txBody>
            <a:bodyPr anchor="t" rtlCol="false" tIns="0" lIns="0" bIns="0" rIns="0">
              <a:spAutoFit/>
            </a:bodyPr>
            <a:lstStyle/>
            <a:p>
              <a:pPr algn="l">
                <a:lnSpc>
                  <a:spcPts val="7039"/>
                </a:lnSpc>
              </a:pPr>
              <a:r>
                <a:rPr lang="en-US" sz="6399" b="true">
                  <a:solidFill>
                    <a:srgbClr val="F5F5EF"/>
                  </a:solidFill>
                  <a:latin typeface="League Spartan"/>
                  <a:ea typeface="League Spartan"/>
                  <a:cs typeface="League Spartan"/>
                  <a:sym typeface="League Spartan"/>
                </a:rPr>
                <a:t>METAHEURISTIC </a:t>
              </a:r>
            </a:p>
            <a:p>
              <a:pPr algn="l">
                <a:lnSpc>
                  <a:spcPts val="7039"/>
                </a:lnSpc>
              </a:pPr>
              <a:r>
                <a:rPr lang="en-US" sz="6399" b="true">
                  <a:solidFill>
                    <a:srgbClr val="F5F5EF"/>
                  </a:solidFill>
                  <a:latin typeface="League Spartan"/>
                  <a:ea typeface="League Spartan"/>
                  <a:cs typeface="League Spartan"/>
                  <a:sym typeface="League Spartan"/>
                </a:rPr>
                <a:t>ALGORITHMS</a:t>
              </a:r>
            </a:p>
          </p:txBody>
        </p:sp>
        <p:sp>
          <p:nvSpPr>
            <p:cNvPr name="TextBox 10" id="10"/>
            <p:cNvSpPr txBox="true"/>
            <p:nvPr/>
          </p:nvSpPr>
          <p:spPr>
            <a:xfrm rot="0">
              <a:off x="0" y="2775259"/>
              <a:ext cx="9150827" cy="947844"/>
            </a:xfrm>
            <a:prstGeom prst="rect">
              <a:avLst/>
            </a:prstGeom>
          </p:spPr>
          <p:txBody>
            <a:bodyPr anchor="t" rtlCol="false" tIns="0" lIns="0" bIns="0" rIns="0">
              <a:spAutoFit/>
            </a:bodyPr>
            <a:lstStyle/>
            <a:p>
              <a:pPr algn="l">
                <a:lnSpc>
                  <a:spcPts val="5719"/>
                </a:lnSpc>
              </a:pPr>
              <a:r>
                <a:rPr lang="en-US" sz="4399" b="true">
                  <a:solidFill>
                    <a:srgbClr val="FFDE59"/>
                  </a:solidFill>
                  <a:latin typeface="Glacial Indifference Bold"/>
                  <a:ea typeface="Glacial Indifference Bold"/>
                  <a:cs typeface="Glacial Indifference Bold"/>
                  <a:sym typeface="Glacial Indifference Bold"/>
                </a:rPr>
                <a:t>1905089</a:t>
              </a:r>
            </a:p>
          </p:txBody>
        </p:sp>
      </p:grpSp>
      <p:sp>
        <p:nvSpPr>
          <p:cNvPr name="TextBox 11" id="11"/>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5F5EF"/>
                </a:solidFill>
                <a:latin typeface="Glacial Indifference Bold"/>
                <a:ea typeface="Glacial Indifference Bold"/>
                <a:cs typeface="Glacial Indifference Bold"/>
                <a:sym typeface="Glacial Indifference Bold"/>
              </a:rPr>
              <a:t>CSE 462</a:t>
            </a:r>
          </a:p>
        </p:txBody>
      </p:sp>
      <p:sp>
        <p:nvSpPr>
          <p:cNvPr name="TextBox 12" id="12"/>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3" id="13"/>
          <p:cNvSpPr txBox="true"/>
          <p:nvPr/>
        </p:nvSpPr>
        <p:spPr>
          <a:xfrm rot="0">
            <a:off x="268696" y="1863575"/>
            <a:ext cx="2868210" cy="1458415"/>
          </a:xfrm>
          <a:prstGeom prst="rect">
            <a:avLst/>
          </a:prstGeom>
        </p:spPr>
        <p:txBody>
          <a:bodyPr anchor="t" rtlCol="false" tIns="0" lIns="0" bIns="0" rIns="0">
            <a:spAutoFit/>
          </a:bodyPr>
          <a:lstStyle/>
          <a:p>
            <a:pPr algn="ctr">
              <a:lnSpc>
                <a:spcPts val="10917"/>
              </a:lnSpc>
            </a:pPr>
            <a:r>
              <a:rPr lang="en-US" sz="10917">
                <a:solidFill>
                  <a:srgbClr val="F5F5EF"/>
                </a:solidFill>
                <a:latin typeface="Nickainley"/>
                <a:ea typeface="Nickainley"/>
                <a:cs typeface="Nickainley"/>
                <a:sym typeface="Nickainley"/>
              </a:rPr>
              <a:t>04</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86CD">
                <a:alpha val="100000"/>
              </a:srgbClr>
            </a:gs>
            <a:gs pos="100000">
              <a:srgbClr val="C89FED">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36226" y="1585804"/>
            <a:ext cx="9568581" cy="1505887"/>
            <a:chOff x="0" y="0"/>
            <a:chExt cx="12758108" cy="2007849"/>
          </a:xfrm>
        </p:grpSpPr>
        <p:sp>
          <p:nvSpPr>
            <p:cNvPr name="TextBox 3" id="3"/>
            <p:cNvSpPr txBox="true"/>
            <p:nvPr/>
          </p:nvSpPr>
          <p:spPr>
            <a:xfrm rot="0">
              <a:off x="0" y="57150"/>
              <a:ext cx="12758108" cy="1104682"/>
            </a:xfrm>
            <a:prstGeom prst="rect">
              <a:avLst/>
            </a:prstGeom>
          </p:spPr>
          <p:txBody>
            <a:bodyPr anchor="t" rtlCol="false" tIns="0" lIns="0" bIns="0" rIns="0">
              <a:spAutoFit/>
            </a:bodyPr>
            <a:lstStyle/>
            <a:p>
              <a:pPr algn="ctr">
                <a:lnSpc>
                  <a:spcPts val="6343"/>
                </a:lnSpc>
              </a:pPr>
              <a:r>
                <a:rPr lang="en-US" sz="5766" b="true">
                  <a:solidFill>
                    <a:srgbClr val="F5F5EF"/>
                  </a:solidFill>
                  <a:latin typeface="League Spartan"/>
                  <a:ea typeface="League Spartan"/>
                  <a:cs typeface="League Spartan"/>
                  <a:sym typeface="League Spartan"/>
                </a:rPr>
                <a:t>Simmulated Annealing</a:t>
              </a:r>
            </a:p>
          </p:txBody>
        </p:sp>
        <p:sp>
          <p:nvSpPr>
            <p:cNvPr name="TextBox 4" id="4"/>
            <p:cNvSpPr txBox="true"/>
            <p:nvPr/>
          </p:nvSpPr>
          <p:spPr>
            <a:xfrm rot="0">
              <a:off x="0" y="1398739"/>
              <a:ext cx="12758108" cy="609110"/>
            </a:xfrm>
            <a:prstGeom prst="rect">
              <a:avLst/>
            </a:prstGeom>
          </p:spPr>
          <p:txBody>
            <a:bodyPr anchor="t" rtlCol="false" tIns="0" lIns="0" bIns="0" rIns="0">
              <a:spAutoFit/>
            </a:bodyPr>
            <a:lstStyle/>
            <a:p>
              <a:pPr algn="ctr" marL="0" indent="0" lvl="0">
                <a:lnSpc>
                  <a:spcPts val="3748"/>
                </a:lnSpc>
              </a:pPr>
            </a:p>
          </p:txBody>
        </p:sp>
      </p:grpSp>
      <p:sp>
        <p:nvSpPr>
          <p:cNvPr name="Freeform 5" id="5"/>
          <p:cNvSpPr/>
          <p:nvPr/>
        </p:nvSpPr>
        <p:spPr>
          <a:xfrm flipH="false" flipV="false" rot="0">
            <a:off x="15107475" y="5729552"/>
            <a:ext cx="4303650" cy="4605073"/>
          </a:xfrm>
          <a:custGeom>
            <a:avLst/>
            <a:gdLst/>
            <a:ahLst/>
            <a:cxnLst/>
            <a:rect r="r" b="b" t="t" l="l"/>
            <a:pathLst>
              <a:path h="4605073" w="4303650">
                <a:moveTo>
                  <a:pt x="0" y="0"/>
                </a:moveTo>
                <a:lnTo>
                  <a:pt x="4303650" y="0"/>
                </a:lnTo>
                <a:lnTo>
                  <a:pt x="4303650" y="4605073"/>
                </a:lnTo>
                <a:lnTo>
                  <a:pt x="0" y="460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FC0C0"/>
                </a:solidFill>
                <a:latin typeface="Glacial Indifference Bold"/>
                <a:ea typeface="Glacial Indifference Bold"/>
                <a:cs typeface="Glacial Indifference Bold"/>
                <a:sym typeface="Glacial Indifference Bold"/>
              </a:rPr>
              <a:t>METAHEURISTIC ALGORITHM</a:t>
            </a:r>
          </a:p>
        </p:txBody>
      </p:sp>
      <p:grpSp>
        <p:nvGrpSpPr>
          <p:cNvPr name="Group 7" id="7"/>
          <p:cNvGrpSpPr/>
          <p:nvPr/>
        </p:nvGrpSpPr>
        <p:grpSpPr>
          <a:xfrm rot="0">
            <a:off x="1175692" y="7154430"/>
            <a:ext cx="592035" cy="5920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1284467" y="5057387"/>
            <a:ext cx="592035" cy="59203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3" id="13"/>
          <p:cNvGrpSpPr/>
          <p:nvPr/>
        </p:nvGrpSpPr>
        <p:grpSpPr>
          <a:xfrm rot="0">
            <a:off x="3418322" y="4011245"/>
            <a:ext cx="592035" cy="59203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E14"/>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6" id="16"/>
          <p:cNvGrpSpPr/>
          <p:nvPr/>
        </p:nvGrpSpPr>
        <p:grpSpPr>
          <a:xfrm rot="0">
            <a:off x="3418322" y="8037179"/>
            <a:ext cx="592035" cy="59203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19" id="19"/>
          <p:cNvSpPr/>
          <p:nvPr/>
        </p:nvSpPr>
        <p:spPr>
          <a:xfrm>
            <a:off x="1767726" y="7450447"/>
            <a:ext cx="1650595" cy="882749"/>
          </a:xfrm>
          <a:prstGeom prst="line">
            <a:avLst/>
          </a:prstGeom>
          <a:ln cap="flat" w="38100">
            <a:solidFill>
              <a:srgbClr val="202020"/>
            </a:solidFill>
            <a:prstDash val="solid"/>
            <a:headEnd type="none" len="sm" w="sm"/>
            <a:tailEnd type="none" len="sm" w="sm"/>
          </a:ln>
        </p:spPr>
      </p:sp>
      <p:sp>
        <p:nvSpPr>
          <p:cNvPr name="AutoShape 20" id="20"/>
          <p:cNvSpPr/>
          <p:nvPr/>
        </p:nvSpPr>
        <p:spPr>
          <a:xfrm flipV="true">
            <a:off x="1471709" y="5649422"/>
            <a:ext cx="108775" cy="1505008"/>
          </a:xfrm>
          <a:prstGeom prst="line">
            <a:avLst/>
          </a:prstGeom>
          <a:ln cap="flat" w="38100">
            <a:solidFill>
              <a:srgbClr val="000000"/>
            </a:solidFill>
            <a:prstDash val="solid"/>
            <a:headEnd type="none" len="sm" w="sm"/>
            <a:tailEnd type="none" len="sm" w="sm"/>
          </a:ln>
        </p:spPr>
      </p:sp>
      <p:sp>
        <p:nvSpPr>
          <p:cNvPr name="AutoShape 21" id="21"/>
          <p:cNvSpPr/>
          <p:nvPr/>
        </p:nvSpPr>
        <p:spPr>
          <a:xfrm flipV="true">
            <a:off x="1580484" y="4307262"/>
            <a:ext cx="1837837" cy="750125"/>
          </a:xfrm>
          <a:prstGeom prst="line">
            <a:avLst/>
          </a:prstGeom>
          <a:ln cap="flat" w="38100">
            <a:solidFill>
              <a:srgbClr val="202020"/>
            </a:solidFill>
            <a:prstDash val="solid"/>
            <a:headEnd type="none" len="sm" w="sm"/>
            <a:tailEnd type="none" len="sm" w="sm"/>
          </a:ln>
        </p:spPr>
      </p:sp>
      <p:sp>
        <p:nvSpPr>
          <p:cNvPr name="AutoShape 22" id="22"/>
          <p:cNvSpPr/>
          <p:nvPr/>
        </p:nvSpPr>
        <p:spPr>
          <a:xfrm flipV="true">
            <a:off x="1471709" y="4603279"/>
            <a:ext cx="2242630" cy="2551151"/>
          </a:xfrm>
          <a:prstGeom prst="line">
            <a:avLst/>
          </a:prstGeom>
          <a:ln cap="flat" w="38100">
            <a:solidFill>
              <a:srgbClr val="202020"/>
            </a:solidFill>
            <a:prstDash val="solid"/>
            <a:headEnd type="none" len="sm" w="sm"/>
            <a:tailEnd type="none" len="sm" w="sm"/>
          </a:ln>
        </p:spPr>
      </p:sp>
      <p:sp>
        <p:nvSpPr>
          <p:cNvPr name="AutoShape 23" id="23"/>
          <p:cNvSpPr/>
          <p:nvPr/>
        </p:nvSpPr>
        <p:spPr>
          <a:xfrm>
            <a:off x="3714339" y="4603279"/>
            <a:ext cx="0" cy="3433900"/>
          </a:xfrm>
          <a:prstGeom prst="line">
            <a:avLst/>
          </a:prstGeom>
          <a:ln cap="flat" w="38100">
            <a:solidFill>
              <a:srgbClr val="000000"/>
            </a:solidFill>
            <a:prstDash val="solid"/>
            <a:headEnd type="none" len="sm" w="sm"/>
            <a:tailEnd type="none" len="sm" w="sm"/>
          </a:ln>
        </p:spPr>
      </p:sp>
      <p:sp>
        <p:nvSpPr>
          <p:cNvPr name="TextBox 24" id="24"/>
          <p:cNvSpPr txBox="true"/>
          <p:nvPr/>
        </p:nvSpPr>
        <p:spPr>
          <a:xfrm rot="0">
            <a:off x="1462364" y="5095223"/>
            <a:ext cx="23624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B</a:t>
            </a:r>
          </a:p>
        </p:txBody>
      </p:sp>
      <p:sp>
        <p:nvSpPr>
          <p:cNvPr name="TextBox 25" id="25"/>
          <p:cNvSpPr txBox="true"/>
          <p:nvPr/>
        </p:nvSpPr>
        <p:spPr>
          <a:xfrm rot="0">
            <a:off x="1330265" y="7134918"/>
            <a:ext cx="2828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A</a:t>
            </a:r>
          </a:p>
        </p:txBody>
      </p:sp>
      <p:sp>
        <p:nvSpPr>
          <p:cNvPr name="TextBox 26" id="26"/>
          <p:cNvSpPr txBox="true"/>
          <p:nvPr/>
        </p:nvSpPr>
        <p:spPr>
          <a:xfrm rot="0">
            <a:off x="3582074" y="4049081"/>
            <a:ext cx="26453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D</a:t>
            </a:r>
          </a:p>
        </p:txBody>
      </p:sp>
      <p:sp>
        <p:nvSpPr>
          <p:cNvPr name="TextBox 27" id="27"/>
          <p:cNvSpPr txBox="true"/>
          <p:nvPr/>
        </p:nvSpPr>
        <p:spPr>
          <a:xfrm rot="0">
            <a:off x="3563866" y="8042693"/>
            <a:ext cx="300945"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C</a:t>
            </a:r>
          </a:p>
        </p:txBody>
      </p:sp>
      <p:grpSp>
        <p:nvGrpSpPr>
          <p:cNvPr name="Group 28" id="28"/>
          <p:cNvGrpSpPr/>
          <p:nvPr/>
        </p:nvGrpSpPr>
        <p:grpSpPr>
          <a:xfrm rot="0">
            <a:off x="5278512" y="4962401"/>
            <a:ext cx="592035" cy="59203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1" id="31"/>
          <p:cNvGrpSpPr/>
          <p:nvPr/>
        </p:nvGrpSpPr>
        <p:grpSpPr>
          <a:xfrm rot="0">
            <a:off x="4686477" y="6600034"/>
            <a:ext cx="592035" cy="59203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34" id="34"/>
          <p:cNvSpPr/>
          <p:nvPr/>
        </p:nvSpPr>
        <p:spPr>
          <a:xfrm flipH="true">
            <a:off x="5245112" y="5453641"/>
            <a:ext cx="348466" cy="1146393"/>
          </a:xfrm>
          <a:prstGeom prst="line">
            <a:avLst/>
          </a:prstGeom>
          <a:ln cap="flat" w="38100">
            <a:solidFill>
              <a:srgbClr val="000000"/>
            </a:solidFill>
            <a:prstDash val="solid"/>
            <a:headEnd type="none" len="sm" w="sm"/>
            <a:tailEnd type="none" len="sm" w="sm"/>
          </a:ln>
        </p:spPr>
      </p:sp>
      <p:sp>
        <p:nvSpPr>
          <p:cNvPr name="TextBox 35" id="35"/>
          <p:cNvSpPr txBox="true"/>
          <p:nvPr/>
        </p:nvSpPr>
        <p:spPr>
          <a:xfrm rot="0">
            <a:off x="5481627" y="4994429"/>
            <a:ext cx="223903"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E</a:t>
            </a:r>
          </a:p>
        </p:txBody>
      </p:sp>
      <p:sp>
        <p:nvSpPr>
          <p:cNvPr name="TextBox 36" id="36"/>
          <p:cNvSpPr txBox="true"/>
          <p:nvPr/>
        </p:nvSpPr>
        <p:spPr>
          <a:xfrm rot="0">
            <a:off x="4872348" y="6695218"/>
            <a:ext cx="22029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F</a:t>
            </a:r>
          </a:p>
        </p:txBody>
      </p:sp>
      <p:sp>
        <p:nvSpPr>
          <p:cNvPr name="AutoShape 37" id="37"/>
          <p:cNvSpPr/>
          <p:nvPr/>
        </p:nvSpPr>
        <p:spPr>
          <a:xfrm flipH="true" flipV="true">
            <a:off x="4010356" y="4307262"/>
            <a:ext cx="1268155" cy="655139"/>
          </a:xfrm>
          <a:prstGeom prst="line">
            <a:avLst/>
          </a:prstGeom>
          <a:ln cap="flat" w="38100">
            <a:solidFill>
              <a:srgbClr val="202020"/>
            </a:solidFill>
            <a:prstDash val="solid"/>
            <a:headEnd type="none" len="sm" w="sm"/>
            <a:tailEnd type="none" len="sm" w="sm"/>
          </a:ln>
        </p:spPr>
      </p:sp>
      <p:sp>
        <p:nvSpPr>
          <p:cNvPr name="AutoShape 38" id="38"/>
          <p:cNvSpPr/>
          <p:nvPr/>
        </p:nvSpPr>
        <p:spPr>
          <a:xfrm flipH="true" flipV="true">
            <a:off x="4010356" y="4508293"/>
            <a:ext cx="676121" cy="2387758"/>
          </a:xfrm>
          <a:prstGeom prst="line">
            <a:avLst/>
          </a:prstGeom>
          <a:ln cap="flat" w="38100">
            <a:solidFill>
              <a:srgbClr val="231F20"/>
            </a:solidFill>
            <a:prstDash val="solid"/>
            <a:headEnd type="none" len="sm" w="sm"/>
            <a:tailEnd type="none" len="sm" w="sm"/>
          </a:ln>
        </p:spPr>
      </p:sp>
      <p:sp>
        <p:nvSpPr>
          <p:cNvPr name="TextBox 39" id="39"/>
          <p:cNvSpPr txBox="true"/>
          <p:nvPr/>
        </p:nvSpPr>
        <p:spPr>
          <a:xfrm rot="0">
            <a:off x="1070894" y="3081190"/>
            <a:ext cx="5296040" cy="522069"/>
          </a:xfrm>
          <a:prstGeom prst="rect">
            <a:avLst/>
          </a:prstGeom>
        </p:spPr>
        <p:txBody>
          <a:bodyPr anchor="t" rtlCol="false" tIns="0" lIns="0" bIns="0" rIns="0">
            <a:spAutoFit/>
          </a:bodyPr>
          <a:lstStyle/>
          <a:p>
            <a:pPr algn="l">
              <a:lnSpc>
                <a:spcPts val="4299"/>
              </a:lnSpc>
              <a:spcBef>
                <a:spcPct val="0"/>
              </a:spcBef>
            </a:pPr>
            <a:r>
              <a:rPr lang="en-US" b="true" sz="3071" spc="460">
                <a:solidFill>
                  <a:srgbClr val="000000"/>
                </a:solidFill>
                <a:latin typeface="Glacial Indifference Bold"/>
                <a:ea typeface="Glacial Indifference Bold"/>
                <a:cs typeface="Glacial Indifference Bold"/>
                <a:sym typeface="Glacial Indifference Bold"/>
              </a:rPr>
              <a:t>1. INITIAL SOLUTION:</a:t>
            </a:r>
          </a:p>
        </p:txBody>
      </p:sp>
      <p:sp>
        <p:nvSpPr>
          <p:cNvPr name="TextBox 40" id="40"/>
          <p:cNvSpPr txBox="true"/>
          <p:nvPr/>
        </p:nvSpPr>
        <p:spPr>
          <a:xfrm rot="0">
            <a:off x="8273566" y="4177782"/>
            <a:ext cx="7315771" cy="578822"/>
          </a:xfrm>
          <a:prstGeom prst="rect">
            <a:avLst/>
          </a:prstGeom>
        </p:spPr>
        <p:txBody>
          <a:bodyPr anchor="t" rtlCol="false" tIns="0" lIns="0" bIns="0" rIns="0">
            <a:spAutoFit/>
          </a:bodyPr>
          <a:lstStyle/>
          <a:p>
            <a:pPr algn="ctr">
              <a:lnSpc>
                <a:spcPts val="4732"/>
              </a:lnSpc>
              <a:spcBef>
                <a:spcPct val="0"/>
              </a:spcBef>
            </a:pPr>
            <a:r>
              <a:rPr lang="en-US" b="true" sz="3380" spc="507">
                <a:solidFill>
                  <a:srgbClr val="000000"/>
                </a:solidFill>
                <a:latin typeface="Glacial Indifference Bold"/>
                <a:ea typeface="Glacial Indifference Bold"/>
                <a:cs typeface="Glacial Indifference Bold"/>
                <a:sym typeface="Glacial Indifference Bold"/>
              </a:rPr>
              <a:t>RANDOM PARTITION:</a:t>
            </a:r>
          </a:p>
        </p:txBody>
      </p:sp>
      <p:sp>
        <p:nvSpPr>
          <p:cNvPr name="TextBox 41" id="41"/>
          <p:cNvSpPr txBox="true"/>
          <p:nvPr/>
        </p:nvSpPr>
        <p:spPr>
          <a:xfrm rot="0">
            <a:off x="8440562" y="4689929"/>
            <a:ext cx="6710532" cy="563692"/>
          </a:xfrm>
          <a:prstGeom prst="rect">
            <a:avLst/>
          </a:prstGeom>
        </p:spPr>
        <p:txBody>
          <a:bodyPr anchor="t" rtlCol="false" tIns="0" lIns="0" bIns="0" rIns="0">
            <a:spAutoFit/>
          </a:bodyPr>
          <a:lstStyle/>
          <a:p>
            <a:pPr algn="ctr">
              <a:lnSpc>
                <a:spcPts val="4630"/>
              </a:lnSpc>
              <a:spcBef>
                <a:spcPct val="0"/>
              </a:spcBef>
            </a:pPr>
            <a:r>
              <a:rPr lang="en-US" b="true" sz="3307" spc="496">
                <a:solidFill>
                  <a:srgbClr val="000000"/>
                </a:solidFill>
                <a:latin typeface="Glacial Indifference Bold"/>
                <a:ea typeface="Glacial Indifference Bold"/>
                <a:cs typeface="Glacial Indifference Bold"/>
                <a:sym typeface="Glacial Indifference Bold"/>
              </a:rPr>
              <a:t>{A,E}, {C,F},{B,D} </a:t>
            </a:r>
          </a:p>
        </p:txBody>
      </p:sp>
      <p:grpSp>
        <p:nvGrpSpPr>
          <p:cNvPr name="Group 42" id="42"/>
          <p:cNvGrpSpPr/>
          <p:nvPr/>
        </p:nvGrpSpPr>
        <p:grpSpPr>
          <a:xfrm rot="0">
            <a:off x="2114550" y="6337935"/>
            <a:ext cx="3990975" cy="1918335"/>
            <a:chOff x="0" y="0"/>
            <a:chExt cx="5321300" cy="2557780"/>
          </a:xfrm>
        </p:grpSpPr>
        <p:sp>
          <p:nvSpPr>
            <p:cNvPr name="Freeform 43" id="43"/>
            <p:cNvSpPr/>
            <p:nvPr/>
          </p:nvSpPr>
          <p:spPr>
            <a:xfrm flipH="false" flipV="false" rot="0">
              <a:off x="46990" y="41910"/>
              <a:ext cx="5224780" cy="2465070"/>
            </a:xfrm>
            <a:custGeom>
              <a:avLst/>
              <a:gdLst/>
              <a:ahLst/>
              <a:cxnLst/>
              <a:rect r="r" b="b" t="t" l="l"/>
              <a:pathLst>
                <a:path h="2465070" w="5224780">
                  <a:moveTo>
                    <a:pt x="6350" y="2423160"/>
                  </a:moveTo>
                  <a:cubicBezTo>
                    <a:pt x="93980" y="2286000"/>
                    <a:pt x="130810" y="2181860"/>
                    <a:pt x="167640" y="2109470"/>
                  </a:cubicBezTo>
                  <a:cubicBezTo>
                    <a:pt x="200660" y="2044700"/>
                    <a:pt x="217170" y="2005330"/>
                    <a:pt x="270510" y="1927860"/>
                  </a:cubicBezTo>
                  <a:cubicBezTo>
                    <a:pt x="382270" y="1764030"/>
                    <a:pt x="707390" y="1366520"/>
                    <a:pt x="855980" y="1205230"/>
                  </a:cubicBezTo>
                  <a:cubicBezTo>
                    <a:pt x="938530" y="1117600"/>
                    <a:pt x="984250" y="1082040"/>
                    <a:pt x="1059180" y="1014730"/>
                  </a:cubicBezTo>
                  <a:cubicBezTo>
                    <a:pt x="1150620" y="934720"/>
                    <a:pt x="1252220" y="842010"/>
                    <a:pt x="1367790" y="759460"/>
                  </a:cubicBezTo>
                  <a:cubicBezTo>
                    <a:pt x="1502410" y="662940"/>
                    <a:pt x="1682750" y="553720"/>
                    <a:pt x="1824990" y="477520"/>
                  </a:cubicBezTo>
                  <a:cubicBezTo>
                    <a:pt x="1940560" y="416560"/>
                    <a:pt x="2026920" y="375920"/>
                    <a:pt x="2150110" y="330200"/>
                  </a:cubicBezTo>
                  <a:cubicBezTo>
                    <a:pt x="2303780" y="271780"/>
                    <a:pt x="2472690" y="217170"/>
                    <a:pt x="2677160" y="170180"/>
                  </a:cubicBezTo>
                  <a:cubicBezTo>
                    <a:pt x="2948940" y="107950"/>
                    <a:pt x="3467100" y="35560"/>
                    <a:pt x="3644900" y="16510"/>
                  </a:cubicBezTo>
                  <a:cubicBezTo>
                    <a:pt x="3712210" y="10160"/>
                    <a:pt x="3724910" y="11430"/>
                    <a:pt x="3785870" y="10160"/>
                  </a:cubicBezTo>
                  <a:cubicBezTo>
                    <a:pt x="3897630" y="7620"/>
                    <a:pt x="4112260" y="0"/>
                    <a:pt x="4262120" y="8890"/>
                  </a:cubicBezTo>
                  <a:cubicBezTo>
                    <a:pt x="4396740" y="16510"/>
                    <a:pt x="4531360" y="26670"/>
                    <a:pt x="4645660" y="57150"/>
                  </a:cubicBezTo>
                  <a:cubicBezTo>
                    <a:pt x="4744720" y="83820"/>
                    <a:pt x="4829810" y="147320"/>
                    <a:pt x="4912360" y="170180"/>
                  </a:cubicBezTo>
                  <a:cubicBezTo>
                    <a:pt x="4982210" y="189230"/>
                    <a:pt x="5054600" y="185420"/>
                    <a:pt x="5107940" y="198120"/>
                  </a:cubicBezTo>
                  <a:cubicBezTo>
                    <a:pt x="5147310" y="207010"/>
                    <a:pt x="5189220" y="219710"/>
                    <a:pt x="5207000" y="231140"/>
                  </a:cubicBezTo>
                  <a:cubicBezTo>
                    <a:pt x="5215890" y="236220"/>
                    <a:pt x="5220970" y="241300"/>
                    <a:pt x="5223510" y="248920"/>
                  </a:cubicBezTo>
                  <a:cubicBezTo>
                    <a:pt x="5224780" y="255270"/>
                    <a:pt x="5222240" y="266700"/>
                    <a:pt x="5218430" y="271780"/>
                  </a:cubicBezTo>
                  <a:cubicBezTo>
                    <a:pt x="5213350" y="276860"/>
                    <a:pt x="5203190" y="280670"/>
                    <a:pt x="5195570" y="280670"/>
                  </a:cubicBezTo>
                  <a:cubicBezTo>
                    <a:pt x="5189220" y="279400"/>
                    <a:pt x="5179060" y="273050"/>
                    <a:pt x="5176520" y="266700"/>
                  </a:cubicBezTo>
                  <a:cubicBezTo>
                    <a:pt x="5172710" y="259080"/>
                    <a:pt x="5176520" y="242570"/>
                    <a:pt x="5181600" y="236220"/>
                  </a:cubicBezTo>
                  <a:cubicBezTo>
                    <a:pt x="5186680" y="231140"/>
                    <a:pt x="5198110" y="227330"/>
                    <a:pt x="5204460" y="229870"/>
                  </a:cubicBezTo>
                  <a:cubicBezTo>
                    <a:pt x="5212080" y="233680"/>
                    <a:pt x="5224780" y="254000"/>
                    <a:pt x="5223510" y="261620"/>
                  </a:cubicBezTo>
                  <a:cubicBezTo>
                    <a:pt x="5222240" y="269240"/>
                    <a:pt x="5210810" y="278130"/>
                    <a:pt x="5198110" y="280670"/>
                  </a:cubicBezTo>
                  <a:cubicBezTo>
                    <a:pt x="5177790" y="284480"/>
                    <a:pt x="5138420" y="256540"/>
                    <a:pt x="5100320" y="247650"/>
                  </a:cubicBezTo>
                  <a:cubicBezTo>
                    <a:pt x="5054600" y="237490"/>
                    <a:pt x="4998720" y="246380"/>
                    <a:pt x="4939030" y="231140"/>
                  </a:cubicBezTo>
                  <a:cubicBezTo>
                    <a:pt x="4859020" y="209550"/>
                    <a:pt x="4748530" y="139700"/>
                    <a:pt x="4672330" y="116840"/>
                  </a:cubicBezTo>
                  <a:cubicBezTo>
                    <a:pt x="4618990" y="100330"/>
                    <a:pt x="4585970" y="99060"/>
                    <a:pt x="4531360" y="91440"/>
                  </a:cubicBezTo>
                  <a:cubicBezTo>
                    <a:pt x="4456430" y="80010"/>
                    <a:pt x="4367530" y="66040"/>
                    <a:pt x="4262120" y="59690"/>
                  </a:cubicBezTo>
                  <a:cubicBezTo>
                    <a:pt x="4109720" y="50800"/>
                    <a:pt x="3917950" y="45720"/>
                    <a:pt x="3705860" y="62230"/>
                  </a:cubicBezTo>
                  <a:cubicBezTo>
                    <a:pt x="3416300" y="86360"/>
                    <a:pt x="2969260" y="156210"/>
                    <a:pt x="2688590" y="219710"/>
                  </a:cubicBezTo>
                  <a:cubicBezTo>
                    <a:pt x="2485390" y="266700"/>
                    <a:pt x="2321560" y="320040"/>
                    <a:pt x="2171700" y="375920"/>
                  </a:cubicBezTo>
                  <a:cubicBezTo>
                    <a:pt x="2049780" y="421640"/>
                    <a:pt x="1963420" y="461010"/>
                    <a:pt x="1850390" y="521970"/>
                  </a:cubicBezTo>
                  <a:cubicBezTo>
                    <a:pt x="1710690" y="596900"/>
                    <a:pt x="1531620" y="703580"/>
                    <a:pt x="1399540" y="798830"/>
                  </a:cubicBezTo>
                  <a:cubicBezTo>
                    <a:pt x="1285240" y="881380"/>
                    <a:pt x="1184910" y="972820"/>
                    <a:pt x="1094740" y="1051560"/>
                  </a:cubicBezTo>
                  <a:cubicBezTo>
                    <a:pt x="1019810" y="1117600"/>
                    <a:pt x="975360" y="1153160"/>
                    <a:pt x="895350" y="1239520"/>
                  </a:cubicBezTo>
                  <a:cubicBezTo>
                    <a:pt x="746760" y="1397000"/>
                    <a:pt x="457200" y="1734820"/>
                    <a:pt x="313690" y="1954530"/>
                  </a:cubicBezTo>
                  <a:cubicBezTo>
                    <a:pt x="205740" y="2119630"/>
                    <a:pt x="128270" y="2344420"/>
                    <a:pt x="74930" y="2416810"/>
                  </a:cubicBezTo>
                  <a:cubicBezTo>
                    <a:pt x="57150" y="2443480"/>
                    <a:pt x="44450" y="2461260"/>
                    <a:pt x="30480" y="2463800"/>
                  </a:cubicBezTo>
                  <a:cubicBezTo>
                    <a:pt x="20320" y="2465070"/>
                    <a:pt x="7620" y="2458720"/>
                    <a:pt x="3810" y="2451100"/>
                  </a:cubicBezTo>
                  <a:cubicBezTo>
                    <a:pt x="0" y="2444750"/>
                    <a:pt x="6350" y="2423160"/>
                    <a:pt x="6350" y="2423160"/>
                  </a:cubicBezTo>
                </a:path>
              </a:pathLst>
            </a:custGeom>
            <a:solidFill>
              <a:srgbClr val="0571D3"/>
            </a:solidFill>
            <a:ln cap="sq">
              <a:noFill/>
              <a:prstDash val="solid"/>
              <a:miter/>
            </a:ln>
          </p:spPr>
        </p:sp>
      </p:grpSp>
      <p:grpSp>
        <p:nvGrpSpPr>
          <p:cNvPr name="Group 44" id="44"/>
          <p:cNvGrpSpPr/>
          <p:nvPr/>
        </p:nvGrpSpPr>
        <p:grpSpPr>
          <a:xfrm rot="0">
            <a:off x="969645" y="3709988"/>
            <a:ext cx="3662362" cy="2417445"/>
            <a:chOff x="0" y="0"/>
            <a:chExt cx="4883150" cy="3223260"/>
          </a:xfrm>
        </p:grpSpPr>
        <p:sp>
          <p:nvSpPr>
            <p:cNvPr name="Freeform 45" id="45"/>
            <p:cNvSpPr/>
            <p:nvPr/>
          </p:nvSpPr>
          <p:spPr>
            <a:xfrm flipH="false" flipV="false" rot="0">
              <a:off x="49530" y="46990"/>
              <a:ext cx="4787900" cy="3129280"/>
            </a:xfrm>
            <a:custGeom>
              <a:avLst/>
              <a:gdLst/>
              <a:ahLst/>
              <a:cxnLst/>
              <a:rect r="r" b="b" t="t" l="l"/>
              <a:pathLst>
                <a:path h="3129280" w="4787900">
                  <a:moveTo>
                    <a:pt x="10160" y="2962910"/>
                  </a:moveTo>
                  <a:cubicBezTo>
                    <a:pt x="214630" y="2882900"/>
                    <a:pt x="520700" y="3025140"/>
                    <a:pt x="631190" y="3051810"/>
                  </a:cubicBezTo>
                  <a:cubicBezTo>
                    <a:pt x="681990" y="3063240"/>
                    <a:pt x="703580" y="3068320"/>
                    <a:pt x="742950" y="3072130"/>
                  </a:cubicBezTo>
                  <a:cubicBezTo>
                    <a:pt x="787400" y="3075940"/>
                    <a:pt x="833120" y="3078480"/>
                    <a:pt x="881380" y="3073400"/>
                  </a:cubicBezTo>
                  <a:cubicBezTo>
                    <a:pt x="937260" y="3067050"/>
                    <a:pt x="986790" y="3053080"/>
                    <a:pt x="1060450" y="3032760"/>
                  </a:cubicBezTo>
                  <a:cubicBezTo>
                    <a:pt x="1183640" y="2997200"/>
                    <a:pt x="1397000" y="2914650"/>
                    <a:pt x="1546860" y="2870200"/>
                  </a:cubicBezTo>
                  <a:cubicBezTo>
                    <a:pt x="1673860" y="2832100"/>
                    <a:pt x="1761490" y="2823210"/>
                    <a:pt x="1899920" y="2776220"/>
                  </a:cubicBezTo>
                  <a:cubicBezTo>
                    <a:pt x="2106930" y="2706370"/>
                    <a:pt x="2456180" y="2553970"/>
                    <a:pt x="2660650" y="2461260"/>
                  </a:cubicBezTo>
                  <a:cubicBezTo>
                    <a:pt x="2801620" y="2397760"/>
                    <a:pt x="2909570" y="2335530"/>
                    <a:pt x="3012440" y="2288540"/>
                  </a:cubicBezTo>
                  <a:cubicBezTo>
                    <a:pt x="3093720" y="2252980"/>
                    <a:pt x="3158490" y="2237740"/>
                    <a:pt x="3229610" y="2199640"/>
                  </a:cubicBezTo>
                  <a:cubicBezTo>
                    <a:pt x="3305810" y="2157730"/>
                    <a:pt x="3379470" y="2103120"/>
                    <a:pt x="3451860" y="2045970"/>
                  </a:cubicBezTo>
                  <a:cubicBezTo>
                    <a:pt x="3528060" y="1985010"/>
                    <a:pt x="3585210" y="1932940"/>
                    <a:pt x="3672840" y="1842770"/>
                  </a:cubicBezTo>
                  <a:cubicBezTo>
                    <a:pt x="3817620" y="1692910"/>
                    <a:pt x="4065270" y="1421130"/>
                    <a:pt x="4221480" y="1203960"/>
                  </a:cubicBezTo>
                  <a:cubicBezTo>
                    <a:pt x="4363720" y="1005840"/>
                    <a:pt x="4519930" y="720090"/>
                    <a:pt x="4579620" y="599440"/>
                  </a:cubicBezTo>
                  <a:cubicBezTo>
                    <a:pt x="4603750" y="549910"/>
                    <a:pt x="4608830" y="538480"/>
                    <a:pt x="4622800" y="491490"/>
                  </a:cubicBezTo>
                  <a:cubicBezTo>
                    <a:pt x="4650740" y="403860"/>
                    <a:pt x="4683760" y="199390"/>
                    <a:pt x="4709160" y="111760"/>
                  </a:cubicBezTo>
                  <a:cubicBezTo>
                    <a:pt x="4724400" y="64770"/>
                    <a:pt x="4734560" y="12700"/>
                    <a:pt x="4749800" y="3810"/>
                  </a:cubicBezTo>
                  <a:cubicBezTo>
                    <a:pt x="4757420" y="0"/>
                    <a:pt x="4768850" y="2540"/>
                    <a:pt x="4773930" y="7620"/>
                  </a:cubicBezTo>
                  <a:cubicBezTo>
                    <a:pt x="4780280" y="12700"/>
                    <a:pt x="4784090" y="29210"/>
                    <a:pt x="4782820" y="36830"/>
                  </a:cubicBezTo>
                  <a:cubicBezTo>
                    <a:pt x="4780280" y="44450"/>
                    <a:pt x="4771390" y="50800"/>
                    <a:pt x="4763770" y="52070"/>
                  </a:cubicBezTo>
                  <a:cubicBezTo>
                    <a:pt x="4757420" y="54610"/>
                    <a:pt x="4745990" y="50800"/>
                    <a:pt x="4740910" y="46990"/>
                  </a:cubicBezTo>
                  <a:cubicBezTo>
                    <a:pt x="4735830" y="41910"/>
                    <a:pt x="4732020" y="30480"/>
                    <a:pt x="4733290" y="24130"/>
                  </a:cubicBezTo>
                  <a:cubicBezTo>
                    <a:pt x="4734560" y="16510"/>
                    <a:pt x="4740910" y="7620"/>
                    <a:pt x="4747260" y="5080"/>
                  </a:cubicBezTo>
                  <a:cubicBezTo>
                    <a:pt x="4753610" y="2540"/>
                    <a:pt x="4765040" y="1270"/>
                    <a:pt x="4771390" y="6350"/>
                  </a:cubicBezTo>
                  <a:cubicBezTo>
                    <a:pt x="4777740" y="10160"/>
                    <a:pt x="4781550" y="19050"/>
                    <a:pt x="4782820" y="34290"/>
                  </a:cubicBezTo>
                  <a:cubicBezTo>
                    <a:pt x="4787900" y="96520"/>
                    <a:pt x="4716780" y="379730"/>
                    <a:pt x="4669790" y="510540"/>
                  </a:cubicBezTo>
                  <a:cubicBezTo>
                    <a:pt x="4635500" y="608330"/>
                    <a:pt x="4602480" y="668020"/>
                    <a:pt x="4552950" y="758190"/>
                  </a:cubicBezTo>
                  <a:cubicBezTo>
                    <a:pt x="4489450" y="877570"/>
                    <a:pt x="4382770" y="1051560"/>
                    <a:pt x="4311650" y="1156970"/>
                  </a:cubicBezTo>
                  <a:cubicBezTo>
                    <a:pt x="4262120" y="1231900"/>
                    <a:pt x="4236720" y="1266190"/>
                    <a:pt x="4178300" y="1339850"/>
                  </a:cubicBezTo>
                  <a:cubicBezTo>
                    <a:pt x="4080510" y="1461770"/>
                    <a:pt x="3900170" y="1676400"/>
                    <a:pt x="3774440" y="1809750"/>
                  </a:cubicBezTo>
                  <a:cubicBezTo>
                    <a:pt x="3671570" y="1916430"/>
                    <a:pt x="3571240" y="2014220"/>
                    <a:pt x="3483610" y="2086610"/>
                  </a:cubicBezTo>
                  <a:cubicBezTo>
                    <a:pt x="3417570" y="2139950"/>
                    <a:pt x="3356610" y="2179320"/>
                    <a:pt x="3299460" y="2214880"/>
                  </a:cubicBezTo>
                  <a:cubicBezTo>
                    <a:pt x="3253740" y="2242820"/>
                    <a:pt x="3215640" y="2264410"/>
                    <a:pt x="3172460" y="2284730"/>
                  </a:cubicBezTo>
                  <a:cubicBezTo>
                    <a:pt x="3128010" y="2303780"/>
                    <a:pt x="3089910" y="2311400"/>
                    <a:pt x="3034030" y="2334260"/>
                  </a:cubicBezTo>
                  <a:cubicBezTo>
                    <a:pt x="2942590" y="2373630"/>
                    <a:pt x="2819400" y="2446020"/>
                    <a:pt x="2680970" y="2508250"/>
                  </a:cubicBezTo>
                  <a:cubicBezTo>
                    <a:pt x="2486660" y="2595880"/>
                    <a:pt x="2128520" y="2741930"/>
                    <a:pt x="1978660" y="2800350"/>
                  </a:cubicBezTo>
                  <a:cubicBezTo>
                    <a:pt x="1907540" y="2828290"/>
                    <a:pt x="1880870" y="2839720"/>
                    <a:pt x="1822450" y="2857500"/>
                  </a:cubicBezTo>
                  <a:cubicBezTo>
                    <a:pt x="1747520" y="2879090"/>
                    <a:pt x="1664970" y="2889250"/>
                    <a:pt x="1565910" y="2917190"/>
                  </a:cubicBezTo>
                  <a:cubicBezTo>
                    <a:pt x="1427480" y="2956560"/>
                    <a:pt x="1197610" y="3046730"/>
                    <a:pt x="1070610" y="3082290"/>
                  </a:cubicBezTo>
                  <a:cubicBezTo>
                    <a:pt x="994410" y="3103880"/>
                    <a:pt x="941070" y="3117850"/>
                    <a:pt x="881380" y="3124200"/>
                  </a:cubicBezTo>
                  <a:cubicBezTo>
                    <a:pt x="829310" y="3129280"/>
                    <a:pt x="781050" y="3126740"/>
                    <a:pt x="734060" y="3121660"/>
                  </a:cubicBezTo>
                  <a:cubicBezTo>
                    <a:pt x="692150" y="3117850"/>
                    <a:pt x="669290" y="3112770"/>
                    <a:pt x="615950" y="3100070"/>
                  </a:cubicBezTo>
                  <a:cubicBezTo>
                    <a:pt x="506730" y="3073400"/>
                    <a:pt x="210820" y="2937510"/>
                    <a:pt x="111760" y="2950210"/>
                  </a:cubicBezTo>
                  <a:cubicBezTo>
                    <a:pt x="67310" y="2956560"/>
                    <a:pt x="38100" y="3009900"/>
                    <a:pt x="20320" y="3006090"/>
                  </a:cubicBezTo>
                  <a:cubicBezTo>
                    <a:pt x="10160" y="3004820"/>
                    <a:pt x="2540" y="2992120"/>
                    <a:pt x="1270" y="2984500"/>
                  </a:cubicBezTo>
                  <a:cubicBezTo>
                    <a:pt x="0" y="2976880"/>
                    <a:pt x="10160" y="2962910"/>
                    <a:pt x="10160" y="2962910"/>
                  </a:cubicBezTo>
                </a:path>
              </a:pathLst>
            </a:custGeom>
            <a:solidFill>
              <a:srgbClr val="0571D3"/>
            </a:solidFill>
            <a:ln cap="sq">
              <a:noFill/>
              <a:prstDash val="solid"/>
              <a:miter/>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Freeform 2" id="2"/>
          <p:cNvSpPr/>
          <p:nvPr/>
        </p:nvSpPr>
        <p:spPr>
          <a:xfrm flipH="false" flipV="false" rot="0">
            <a:off x="-457200" y="-723900"/>
            <a:ext cx="9601200" cy="11544300"/>
          </a:xfrm>
          <a:custGeom>
            <a:avLst/>
            <a:gdLst/>
            <a:ahLst/>
            <a:cxnLst/>
            <a:rect r="r" b="b" t="t" l="l"/>
            <a:pathLst>
              <a:path h="11544300" w="9601200">
                <a:moveTo>
                  <a:pt x="0" y="0"/>
                </a:moveTo>
                <a:lnTo>
                  <a:pt x="9601200" y="0"/>
                </a:lnTo>
                <a:lnTo>
                  <a:pt x="9601200" y="11544300"/>
                </a:lnTo>
                <a:lnTo>
                  <a:pt x="0" y="11544300"/>
                </a:lnTo>
                <a:lnTo>
                  <a:pt x="0" y="0"/>
                </a:lnTo>
                <a:close/>
              </a:path>
            </a:pathLst>
          </a:custGeom>
          <a:blipFill>
            <a:blip r:embed="rId2">
              <a:extLst>
                <a:ext uri="{96DAC541-7B7A-43D3-8B79-37D633B846F1}">
                  <asvg:svgBlip xmlns:asvg="http://schemas.microsoft.com/office/drawing/2016/SVG/main" r:embed="rId3"/>
                </a:ext>
              </a:extLst>
            </a:blip>
            <a:stretch>
              <a:fillRect l="-35381" t="-2505" r="0" b="-10089"/>
            </a:stretch>
          </a:blipFill>
        </p:spPr>
      </p:sp>
      <p:sp>
        <p:nvSpPr>
          <p:cNvPr name="Freeform 3" id="3"/>
          <p:cNvSpPr/>
          <p:nvPr/>
        </p:nvSpPr>
        <p:spPr>
          <a:xfrm flipH="false" flipV="false" rot="0">
            <a:off x="11091270" y="2492770"/>
            <a:ext cx="5934570" cy="5934570"/>
          </a:xfrm>
          <a:custGeom>
            <a:avLst/>
            <a:gdLst/>
            <a:ahLst/>
            <a:cxnLst/>
            <a:rect r="r" b="b" t="t" l="l"/>
            <a:pathLst>
              <a:path h="5934570" w="5934570">
                <a:moveTo>
                  <a:pt x="0" y="0"/>
                </a:moveTo>
                <a:lnTo>
                  <a:pt x="5934570" y="0"/>
                </a:lnTo>
                <a:lnTo>
                  <a:pt x="5934570" y="5934570"/>
                </a:lnTo>
                <a:lnTo>
                  <a:pt x="0" y="593457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775495" y="2395438"/>
            <a:ext cx="3165421" cy="6031902"/>
            <a:chOff x="0" y="0"/>
            <a:chExt cx="1623702" cy="3094062"/>
          </a:xfrm>
        </p:grpSpPr>
        <p:sp>
          <p:nvSpPr>
            <p:cNvPr name="Freeform 5" id="5"/>
            <p:cNvSpPr/>
            <p:nvPr/>
          </p:nvSpPr>
          <p:spPr>
            <a:xfrm flipH="false" flipV="false" rot="0">
              <a:off x="0" y="0"/>
              <a:ext cx="1623702" cy="3094062"/>
            </a:xfrm>
            <a:custGeom>
              <a:avLst/>
              <a:gdLst/>
              <a:ahLst/>
              <a:cxnLst/>
              <a:rect r="r" b="b" t="t" l="l"/>
              <a:pathLst>
                <a:path h="3094062" w="1623702">
                  <a:moveTo>
                    <a:pt x="0" y="0"/>
                  </a:moveTo>
                  <a:lnTo>
                    <a:pt x="1623702" y="0"/>
                  </a:lnTo>
                  <a:lnTo>
                    <a:pt x="1623702" y="3094062"/>
                  </a:lnTo>
                  <a:lnTo>
                    <a:pt x="0" y="3094062"/>
                  </a:lnTo>
                  <a:close/>
                </a:path>
              </a:pathLst>
            </a:custGeom>
            <a:solidFill>
              <a:srgbClr val="000000">
                <a:alpha val="0"/>
              </a:srgbClr>
            </a:solidFill>
          </p:spPr>
        </p:sp>
      </p:grpSp>
      <p:sp>
        <p:nvSpPr>
          <p:cNvPr name="Freeform 6" id="6"/>
          <p:cNvSpPr/>
          <p:nvPr/>
        </p:nvSpPr>
        <p:spPr>
          <a:xfrm flipH="false" flipV="false" rot="0">
            <a:off x="14442532" y="61722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28700" y="3573501"/>
            <a:ext cx="6161738" cy="3549307"/>
            <a:chOff x="0" y="0"/>
            <a:chExt cx="8215650" cy="4732410"/>
          </a:xfrm>
        </p:grpSpPr>
        <p:sp>
          <p:nvSpPr>
            <p:cNvPr name="TextBox 8" id="8"/>
            <p:cNvSpPr txBox="true"/>
            <p:nvPr/>
          </p:nvSpPr>
          <p:spPr>
            <a:xfrm rot="0">
              <a:off x="0" y="4260605"/>
              <a:ext cx="8215650" cy="471805"/>
            </a:xfrm>
            <a:prstGeom prst="rect">
              <a:avLst/>
            </a:prstGeom>
          </p:spPr>
          <p:txBody>
            <a:bodyPr anchor="t" rtlCol="false" tIns="0" lIns="0" bIns="0" rIns="0">
              <a:spAutoFit/>
            </a:bodyPr>
            <a:lstStyle/>
            <a:p>
              <a:pPr algn="l">
                <a:lnSpc>
                  <a:spcPts val="2940"/>
                </a:lnSpc>
              </a:pPr>
            </a:p>
          </p:txBody>
        </p:sp>
        <p:sp>
          <p:nvSpPr>
            <p:cNvPr name="TextBox 9" id="9"/>
            <p:cNvSpPr txBox="true"/>
            <p:nvPr/>
          </p:nvSpPr>
          <p:spPr>
            <a:xfrm rot="0">
              <a:off x="0" y="57150"/>
              <a:ext cx="8215650" cy="2413423"/>
            </a:xfrm>
            <a:prstGeom prst="rect">
              <a:avLst/>
            </a:prstGeom>
          </p:spPr>
          <p:txBody>
            <a:bodyPr anchor="t" rtlCol="false" tIns="0" lIns="0" bIns="0" rIns="0">
              <a:spAutoFit/>
            </a:bodyPr>
            <a:lstStyle/>
            <a:p>
              <a:pPr algn="l">
                <a:lnSpc>
                  <a:spcPts val="7039"/>
                </a:lnSpc>
              </a:pPr>
              <a:r>
                <a:rPr lang="en-US" sz="6399" b="true">
                  <a:solidFill>
                    <a:srgbClr val="F5F5EF"/>
                  </a:solidFill>
                  <a:latin typeface="League Spartan"/>
                  <a:ea typeface="League Spartan"/>
                  <a:cs typeface="League Spartan"/>
                  <a:sym typeface="League Spartan"/>
                </a:rPr>
                <a:t>PROBLEM</a:t>
              </a:r>
            </a:p>
            <a:p>
              <a:pPr algn="l">
                <a:lnSpc>
                  <a:spcPts val="7039"/>
                </a:lnSpc>
              </a:pPr>
              <a:r>
                <a:rPr lang="en-US" sz="6399" b="true">
                  <a:solidFill>
                    <a:srgbClr val="F5F5EF"/>
                  </a:solidFill>
                  <a:latin typeface="League Spartan"/>
                  <a:ea typeface="League Spartan"/>
                  <a:cs typeface="League Spartan"/>
                  <a:sym typeface="League Spartan"/>
                </a:rPr>
                <a:t>DEFINITION</a:t>
              </a:r>
            </a:p>
          </p:txBody>
        </p:sp>
        <p:sp>
          <p:nvSpPr>
            <p:cNvPr name="TextBox 10" id="10"/>
            <p:cNvSpPr txBox="true"/>
            <p:nvPr/>
          </p:nvSpPr>
          <p:spPr>
            <a:xfrm rot="0">
              <a:off x="0" y="2775259"/>
              <a:ext cx="8215650" cy="947844"/>
            </a:xfrm>
            <a:prstGeom prst="rect">
              <a:avLst/>
            </a:prstGeom>
          </p:spPr>
          <p:txBody>
            <a:bodyPr anchor="t" rtlCol="false" tIns="0" lIns="0" bIns="0" rIns="0">
              <a:spAutoFit/>
            </a:bodyPr>
            <a:lstStyle/>
            <a:p>
              <a:pPr algn="l">
                <a:lnSpc>
                  <a:spcPts val="5719"/>
                </a:lnSpc>
              </a:pPr>
              <a:r>
                <a:rPr lang="en-US" sz="4399" b="true">
                  <a:solidFill>
                    <a:srgbClr val="FFDE59"/>
                  </a:solidFill>
                  <a:latin typeface="Glacial Indifference Bold"/>
                  <a:ea typeface="Glacial Indifference Bold"/>
                  <a:cs typeface="Glacial Indifference Bold"/>
                  <a:sym typeface="Glacial Indifference Bold"/>
                </a:rPr>
                <a:t>1905065</a:t>
              </a:r>
            </a:p>
          </p:txBody>
        </p:sp>
      </p:grpSp>
      <p:sp>
        <p:nvSpPr>
          <p:cNvPr name="TextBox 11" id="11"/>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5F5EF"/>
                </a:solidFill>
                <a:latin typeface="Glacial Indifference Bold"/>
                <a:ea typeface="Glacial Indifference Bold"/>
                <a:cs typeface="Glacial Indifference Bold"/>
                <a:sym typeface="Glacial Indifference Bold"/>
              </a:rPr>
              <a:t>CSE 462</a:t>
            </a:r>
          </a:p>
        </p:txBody>
      </p:sp>
      <p:sp>
        <p:nvSpPr>
          <p:cNvPr name="TextBox 12" id="12"/>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3" id="13"/>
          <p:cNvSpPr txBox="true"/>
          <p:nvPr/>
        </p:nvSpPr>
        <p:spPr>
          <a:xfrm rot="0">
            <a:off x="268696" y="1863575"/>
            <a:ext cx="2868210" cy="1458415"/>
          </a:xfrm>
          <a:prstGeom prst="rect">
            <a:avLst/>
          </a:prstGeom>
        </p:spPr>
        <p:txBody>
          <a:bodyPr anchor="t" rtlCol="false" tIns="0" lIns="0" bIns="0" rIns="0">
            <a:spAutoFit/>
          </a:bodyPr>
          <a:lstStyle/>
          <a:p>
            <a:pPr algn="ctr">
              <a:lnSpc>
                <a:spcPts val="10917"/>
              </a:lnSpc>
            </a:pPr>
            <a:r>
              <a:rPr lang="en-US" sz="10917">
                <a:solidFill>
                  <a:srgbClr val="F5F5EF"/>
                </a:solidFill>
                <a:latin typeface="Nickainley"/>
                <a:ea typeface="Nickainley"/>
                <a:cs typeface="Nickainley"/>
                <a:sym typeface="Nickainley"/>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86CD">
                <a:alpha val="100000"/>
              </a:srgbClr>
            </a:gs>
            <a:gs pos="100000">
              <a:srgbClr val="C89FED">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36226" y="1585804"/>
            <a:ext cx="9568581" cy="1505887"/>
            <a:chOff x="0" y="0"/>
            <a:chExt cx="12758108" cy="2007849"/>
          </a:xfrm>
        </p:grpSpPr>
        <p:sp>
          <p:nvSpPr>
            <p:cNvPr name="TextBox 3" id="3"/>
            <p:cNvSpPr txBox="true"/>
            <p:nvPr/>
          </p:nvSpPr>
          <p:spPr>
            <a:xfrm rot="0">
              <a:off x="0" y="57150"/>
              <a:ext cx="12758108" cy="1104682"/>
            </a:xfrm>
            <a:prstGeom prst="rect">
              <a:avLst/>
            </a:prstGeom>
          </p:spPr>
          <p:txBody>
            <a:bodyPr anchor="t" rtlCol="false" tIns="0" lIns="0" bIns="0" rIns="0">
              <a:spAutoFit/>
            </a:bodyPr>
            <a:lstStyle/>
            <a:p>
              <a:pPr algn="ctr">
                <a:lnSpc>
                  <a:spcPts val="6343"/>
                </a:lnSpc>
              </a:pPr>
              <a:r>
                <a:rPr lang="en-US" sz="5766" b="true">
                  <a:solidFill>
                    <a:srgbClr val="F5F5EF"/>
                  </a:solidFill>
                  <a:latin typeface="League Spartan"/>
                  <a:ea typeface="League Spartan"/>
                  <a:cs typeface="League Spartan"/>
                  <a:sym typeface="League Spartan"/>
                </a:rPr>
                <a:t>Simmulated Annealing</a:t>
              </a:r>
            </a:p>
          </p:txBody>
        </p:sp>
        <p:sp>
          <p:nvSpPr>
            <p:cNvPr name="TextBox 4" id="4"/>
            <p:cNvSpPr txBox="true"/>
            <p:nvPr/>
          </p:nvSpPr>
          <p:spPr>
            <a:xfrm rot="0">
              <a:off x="0" y="1398739"/>
              <a:ext cx="12758108" cy="609110"/>
            </a:xfrm>
            <a:prstGeom prst="rect">
              <a:avLst/>
            </a:prstGeom>
          </p:spPr>
          <p:txBody>
            <a:bodyPr anchor="t" rtlCol="false" tIns="0" lIns="0" bIns="0" rIns="0">
              <a:spAutoFit/>
            </a:bodyPr>
            <a:lstStyle/>
            <a:p>
              <a:pPr algn="ctr" marL="0" indent="0" lvl="0">
                <a:lnSpc>
                  <a:spcPts val="3748"/>
                </a:lnSpc>
              </a:pPr>
            </a:p>
          </p:txBody>
        </p:sp>
      </p:grpSp>
      <p:sp>
        <p:nvSpPr>
          <p:cNvPr name="Freeform 5" id="5"/>
          <p:cNvSpPr/>
          <p:nvPr/>
        </p:nvSpPr>
        <p:spPr>
          <a:xfrm flipH="false" flipV="false" rot="0">
            <a:off x="15107475" y="5729552"/>
            <a:ext cx="4303650" cy="4605073"/>
          </a:xfrm>
          <a:custGeom>
            <a:avLst/>
            <a:gdLst/>
            <a:ahLst/>
            <a:cxnLst/>
            <a:rect r="r" b="b" t="t" l="l"/>
            <a:pathLst>
              <a:path h="4605073" w="4303650">
                <a:moveTo>
                  <a:pt x="0" y="0"/>
                </a:moveTo>
                <a:lnTo>
                  <a:pt x="4303650" y="0"/>
                </a:lnTo>
                <a:lnTo>
                  <a:pt x="4303650" y="4605073"/>
                </a:lnTo>
                <a:lnTo>
                  <a:pt x="0" y="460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FC0C0"/>
                </a:solidFill>
                <a:latin typeface="Glacial Indifference Bold"/>
                <a:ea typeface="Glacial Indifference Bold"/>
                <a:cs typeface="Glacial Indifference Bold"/>
                <a:sym typeface="Glacial Indifference Bold"/>
              </a:rPr>
              <a:t>METAHEURISTIC ALGORITHM</a:t>
            </a:r>
          </a:p>
        </p:txBody>
      </p:sp>
      <p:grpSp>
        <p:nvGrpSpPr>
          <p:cNvPr name="Group 7" id="7"/>
          <p:cNvGrpSpPr/>
          <p:nvPr/>
        </p:nvGrpSpPr>
        <p:grpSpPr>
          <a:xfrm rot="0">
            <a:off x="1175692" y="7154430"/>
            <a:ext cx="592035" cy="5920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1284467" y="5057387"/>
            <a:ext cx="592035" cy="59203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3" id="13"/>
          <p:cNvGrpSpPr/>
          <p:nvPr/>
        </p:nvGrpSpPr>
        <p:grpSpPr>
          <a:xfrm rot="0">
            <a:off x="3418322" y="4011245"/>
            <a:ext cx="592035" cy="59203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6" id="16"/>
          <p:cNvGrpSpPr/>
          <p:nvPr/>
        </p:nvGrpSpPr>
        <p:grpSpPr>
          <a:xfrm rot="0">
            <a:off x="3418322" y="8037179"/>
            <a:ext cx="592035" cy="59203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19" id="19"/>
          <p:cNvSpPr/>
          <p:nvPr/>
        </p:nvSpPr>
        <p:spPr>
          <a:xfrm>
            <a:off x="1767726" y="7450447"/>
            <a:ext cx="1650595" cy="882749"/>
          </a:xfrm>
          <a:prstGeom prst="line">
            <a:avLst/>
          </a:prstGeom>
          <a:ln cap="flat" w="38100">
            <a:solidFill>
              <a:srgbClr val="202020"/>
            </a:solidFill>
            <a:prstDash val="solid"/>
            <a:headEnd type="none" len="sm" w="sm"/>
            <a:tailEnd type="none" len="sm" w="sm"/>
          </a:ln>
        </p:spPr>
      </p:sp>
      <p:sp>
        <p:nvSpPr>
          <p:cNvPr name="AutoShape 20" id="20"/>
          <p:cNvSpPr/>
          <p:nvPr/>
        </p:nvSpPr>
        <p:spPr>
          <a:xfrm flipV="true">
            <a:off x="1471709" y="5649422"/>
            <a:ext cx="108775" cy="1505008"/>
          </a:xfrm>
          <a:prstGeom prst="line">
            <a:avLst/>
          </a:prstGeom>
          <a:ln cap="flat" w="38100">
            <a:solidFill>
              <a:srgbClr val="94D2A5"/>
            </a:solidFill>
            <a:prstDash val="solid"/>
            <a:headEnd type="none" len="sm" w="sm"/>
            <a:tailEnd type="none" len="sm" w="sm"/>
          </a:ln>
        </p:spPr>
      </p:sp>
      <p:sp>
        <p:nvSpPr>
          <p:cNvPr name="AutoShape 21" id="21"/>
          <p:cNvSpPr/>
          <p:nvPr/>
        </p:nvSpPr>
        <p:spPr>
          <a:xfrm flipV="true">
            <a:off x="1580484" y="4307262"/>
            <a:ext cx="1837837" cy="750125"/>
          </a:xfrm>
          <a:prstGeom prst="line">
            <a:avLst/>
          </a:prstGeom>
          <a:ln cap="flat" w="38100">
            <a:solidFill>
              <a:srgbClr val="000000"/>
            </a:solidFill>
            <a:prstDash val="solid"/>
            <a:headEnd type="none" len="sm" w="sm"/>
            <a:tailEnd type="none" len="sm" w="sm"/>
          </a:ln>
        </p:spPr>
      </p:sp>
      <p:sp>
        <p:nvSpPr>
          <p:cNvPr name="AutoShape 22" id="22"/>
          <p:cNvSpPr/>
          <p:nvPr/>
        </p:nvSpPr>
        <p:spPr>
          <a:xfrm flipV="true">
            <a:off x="1471709" y="4603279"/>
            <a:ext cx="2242630" cy="2551151"/>
          </a:xfrm>
          <a:prstGeom prst="line">
            <a:avLst/>
          </a:prstGeom>
          <a:ln cap="flat" w="38100">
            <a:solidFill>
              <a:srgbClr val="94D2A5"/>
            </a:solidFill>
            <a:prstDash val="solid"/>
            <a:headEnd type="none" len="sm" w="sm"/>
            <a:tailEnd type="none" len="sm" w="sm"/>
          </a:ln>
        </p:spPr>
      </p:sp>
      <p:sp>
        <p:nvSpPr>
          <p:cNvPr name="AutoShape 23" id="23"/>
          <p:cNvSpPr/>
          <p:nvPr/>
        </p:nvSpPr>
        <p:spPr>
          <a:xfrm>
            <a:off x="3714339" y="4603279"/>
            <a:ext cx="0" cy="3433900"/>
          </a:xfrm>
          <a:prstGeom prst="line">
            <a:avLst/>
          </a:prstGeom>
          <a:ln cap="flat" w="38100">
            <a:solidFill>
              <a:srgbClr val="94D2A5"/>
            </a:solidFill>
            <a:prstDash val="solid"/>
            <a:headEnd type="none" len="sm" w="sm"/>
            <a:tailEnd type="none" len="sm" w="sm"/>
          </a:ln>
        </p:spPr>
      </p:sp>
      <p:sp>
        <p:nvSpPr>
          <p:cNvPr name="TextBox 24" id="24"/>
          <p:cNvSpPr txBox="true"/>
          <p:nvPr/>
        </p:nvSpPr>
        <p:spPr>
          <a:xfrm rot="0">
            <a:off x="1462364" y="5095223"/>
            <a:ext cx="23624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B</a:t>
            </a:r>
          </a:p>
        </p:txBody>
      </p:sp>
      <p:sp>
        <p:nvSpPr>
          <p:cNvPr name="TextBox 25" id="25"/>
          <p:cNvSpPr txBox="true"/>
          <p:nvPr/>
        </p:nvSpPr>
        <p:spPr>
          <a:xfrm rot="0">
            <a:off x="1330265" y="7134918"/>
            <a:ext cx="2828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A</a:t>
            </a:r>
          </a:p>
        </p:txBody>
      </p:sp>
      <p:sp>
        <p:nvSpPr>
          <p:cNvPr name="TextBox 26" id="26"/>
          <p:cNvSpPr txBox="true"/>
          <p:nvPr/>
        </p:nvSpPr>
        <p:spPr>
          <a:xfrm rot="0">
            <a:off x="3582074" y="4049081"/>
            <a:ext cx="26453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D</a:t>
            </a:r>
          </a:p>
        </p:txBody>
      </p:sp>
      <p:sp>
        <p:nvSpPr>
          <p:cNvPr name="TextBox 27" id="27"/>
          <p:cNvSpPr txBox="true"/>
          <p:nvPr/>
        </p:nvSpPr>
        <p:spPr>
          <a:xfrm rot="0">
            <a:off x="3563866" y="8042693"/>
            <a:ext cx="300945"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C</a:t>
            </a:r>
          </a:p>
        </p:txBody>
      </p:sp>
      <p:grpSp>
        <p:nvGrpSpPr>
          <p:cNvPr name="Group 28" id="28"/>
          <p:cNvGrpSpPr/>
          <p:nvPr/>
        </p:nvGrpSpPr>
        <p:grpSpPr>
          <a:xfrm rot="0">
            <a:off x="5278512" y="4962401"/>
            <a:ext cx="592035" cy="59203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1" id="31"/>
          <p:cNvGrpSpPr/>
          <p:nvPr/>
        </p:nvGrpSpPr>
        <p:grpSpPr>
          <a:xfrm rot="0">
            <a:off x="4686477" y="6600034"/>
            <a:ext cx="592035" cy="59203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34" id="34"/>
          <p:cNvSpPr/>
          <p:nvPr/>
        </p:nvSpPr>
        <p:spPr>
          <a:xfrm flipH="true">
            <a:off x="5245112" y="5453641"/>
            <a:ext cx="348466" cy="1146393"/>
          </a:xfrm>
          <a:prstGeom prst="line">
            <a:avLst/>
          </a:prstGeom>
          <a:ln cap="flat" w="38100">
            <a:solidFill>
              <a:srgbClr val="000000"/>
            </a:solidFill>
            <a:prstDash val="solid"/>
            <a:headEnd type="none" len="sm" w="sm"/>
            <a:tailEnd type="none" len="sm" w="sm"/>
          </a:ln>
        </p:spPr>
      </p:sp>
      <p:sp>
        <p:nvSpPr>
          <p:cNvPr name="TextBox 35" id="35"/>
          <p:cNvSpPr txBox="true"/>
          <p:nvPr/>
        </p:nvSpPr>
        <p:spPr>
          <a:xfrm rot="0">
            <a:off x="5481627" y="4994429"/>
            <a:ext cx="223903"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E</a:t>
            </a:r>
          </a:p>
        </p:txBody>
      </p:sp>
      <p:sp>
        <p:nvSpPr>
          <p:cNvPr name="TextBox 36" id="36"/>
          <p:cNvSpPr txBox="true"/>
          <p:nvPr/>
        </p:nvSpPr>
        <p:spPr>
          <a:xfrm rot="0">
            <a:off x="4872348" y="6695218"/>
            <a:ext cx="22029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F</a:t>
            </a:r>
          </a:p>
        </p:txBody>
      </p:sp>
      <p:sp>
        <p:nvSpPr>
          <p:cNvPr name="AutoShape 37" id="37"/>
          <p:cNvSpPr/>
          <p:nvPr/>
        </p:nvSpPr>
        <p:spPr>
          <a:xfrm flipH="true" flipV="true">
            <a:off x="4010356" y="4307262"/>
            <a:ext cx="1268155" cy="655139"/>
          </a:xfrm>
          <a:prstGeom prst="line">
            <a:avLst/>
          </a:prstGeom>
          <a:ln cap="flat" w="38100">
            <a:solidFill>
              <a:srgbClr val="EF391F"/>
            </a:solidFill>
            <a:prstDash val="solid"/>
            <a:headEnd type="none" len="sm" w="sm"/>
            <a:tailEnd type="none" len="sm" w="sm"/>
          </a:ln>
        </p:spPr>
      </p:sp>
      <p:sp>
        <p:nvSpPr>
          <p:cNvPr name="AutoShape 38" id="38"/>
          <p:cNvSpPr/>
          <p:nvPr/>
        </p:nvSpPr>
        <p:spPr>
          <a:xfrm flipH="true" flipV="true">
            <a:off x="4010356" y="4508293"/>
            <a:ext cx="676121" cy="2387758"/>
          </a:xfrm>
          <a:prstGeom prst="line">
            <a:avLst/>
          </a:prstGeom>
          <a:ln cap="flat" w="38100">
            <a:solidFill>
              <a:srgbClr val="EF391F"/>
            </a:solidFill>
            <a:prstDash val="solid"/>
            <a:headEnd type="none" len="sm" w="sm"/>
            <a:tailEnd type="none" len="sm" w="sm"/>
          </a:ln>
        </p:spPr>
      </p:sp>
      <p:sp>
        <p:nvSpPr>
          <p:cNvPr name="TextBox 39" id="39"/>
          <p:cNvSpPr txBox="true"/>
          <p:nvPr/>
        </p:nvSpPr>
        <p:spPr>
          <a:xfrm rot="0">
            <a:off x="1028700" y="3019374"/>
            <a:ext cx="8115300" cy="538373"/>
          </a:xfrm>
          <a:prstGeom prst="rect">
            <a:avLst/>
          </a:prstGeom>
        </p:spPr>
        <p:txBody>
          <a:bodyPr anchor="t" rtlCol="false" tIns="0" lIns="0" bIns="0" rIns="0">
            <a:spAutoFit/>
          </a:bodyPr>
          <a:lstStyle/>
          <a:p>
            <a:pPr algn="l">
              <a:lnSpc>
                <a:spcPts val="4496"/>
              </a:lnSpc>
              <a:spcBef>
                <a:spcPct val="0"/>
              </a:spcBef>
            </a:pPr>
            <a:r>
              <a:rPr lang="en-US" b="true" sz="3211" spc="481">
                <a:solidFill>
                  <a:srgbClr val="000000"/>
                </a:solidFill>
                <a:latin typeface="Glacial Indifference Bold"/>
                <a:ea typeface="Glacial Indifference Bold"/>
                <a:cs typeface="Glacial Indifference Bold"/>
                <a:sym typeface="Glacial Indifference Bold"/>
              </a:rPr>
              <a:t>2. NEIGHBORHOOD EXPLORATION:</a:t>
            </a:r>
          </a:p>
        </p:txBody>
      </p:sp>
      <p:sp>
        <p:nvSpPr>
          <p:cNvPr name="TextBox 40" id="40"/>
          <p:cNvSpPr txBox="true"/>
          <p:nvPr/>
        </p:nvSpPr>
        <p:spPr>
          <a:xfrm rot="0">
            <a:off x="474857" y="8934014"/>
            <a:ext cx="7315771" cy="578822"/>
          </a:xfrm>
          <a:prstGeom prst="rect">
            <a:avLst/>
          </a:prstGeom>
        </p:spPr>
        <p:txBody>
          <a:bodyPr anchor="t" rtlCol="false" tIns="0" lIns="0" bIns="0" rIns="0">
            <a:spAutoFit/>
          </a:bodyPr>
          <a:lstStyle/>
          <a:p>
            <a:pPr algn="ctr">
              <a:lnSpc>
                <a:spcPts val="4732"/>
              </a:lnSpc>
              <a:spcBef>
                <a:spcPct val="0"/>
              </a:spcBef>
            </a:pPr>
            <a:r>
              <a:rPr lang="en-US" b="true" sz="3380" spc="507">
                <a:solidFill>
                  <a:srgbClr val="000000"/>
                </a:solidFill>
                <a:latin typeface="Glacial Indifference Bold"/>
                <a:ea typeface="Glacial Indifference Bold"/>
                <a:cs typeface="Glacial Indifference Bold"/>
                <a:sym typeface="Glacial Indifference Bold"/>
              </a:rPr>
              <a:t>NEIGHBOR 1: </a:t>
            </a:r>
          </a:p>
        </p:txBody>
      </p:sp>
      <p:sp>
        <p:nvSpPr>
          <p:cNvPr name="TextBox 41" id="41"/>
          <p:cNvSpPr txBox="true"/>
          <p:nvPr/>
        </p:nvSpPr>
        <p:spPr>
          <a:xfrm rot="0">
            <a:off x="641853" y="9446161"/>
            <a:ext cx="6710532" cy="563692"/>
          </a:xfrm>
          <a:prstGeom prst="rect">
            <a:avLst/>
          </a:prstGeom>
        </p:spPr>
        <p:txBody>
          <a:bodyPr anchor="t" rtlCol="false" tIns="0" lIns="0" bIns="0" rIns="0">
            <a:spAutoFit/>
          </a:bodyPr>
          <a:lstStyle/>
          <a:p>
            <a:pPr algn="ctr">
              <a:lnSpc>
                <a:spcPts val="4630"/>
              </a:lnSpc>
              <a:spcBef>
                <a:spcPct val="0"/>
              </a:spcBef>
            </a:pPr>
            <a:r>
              <a:rPr lang="en-US" b="true" sz="3307" spc="496">
                <a:solidFill>
                  <a:srgbClr val="000000"/>
                </a:solidFill>
                <a:latin typeface="Glacial Indifference Bold"/>
                <a:ea typeface="Glacial Indifference Bold"/>
                <a:cs typeface="Glacial Indifference Bold"/>
                <a:sym typeface="Glacial Indifference Bold"/>
              </a:rPr>
              <a:t>{A,C}, {E,F},{B,D}</a:t>
            </a:r>
          </a:p>
        </p:txBody>
      </p:sp>
      <p:grpSp>
        <p:nvGrpSpPr>
          <p:cNvPr name="Group 42" id="42"/>
          <p:cNvGrpSpPr/>
          <p:nvPr/>
        </p:nvGrpSpPr>
        <p:grpSpPr>
          <a:xfrm rot="0">
            <a:off x="9385271" y="7154430"/>
            <a:ext cx="592035" cy="592035"/>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44" id="4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45" id="45"/>
          <p:cNvGrpSpPr/>
          <p:nvPr/>
        </p:nvGrpSpPr>
        <p:grpSpPr>
          <a:xfrm rot="0">
            <a:off x="9494047" y="5057387"/>
            <a:ext cx="592035" cy="592035"/>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47" id="4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48" id="48"/>
          <p:cNvGrpSpPr/>
          <p:nvPr/>
        </p:nvGrpSpPr>
        <p:grpSpPr>
          <a:xfrm rot="0">
            <a:off x="11627901" y="4011245"/>
            <a:ext cx="592035" cy="592035"/>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50" id="5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51" id="51"/>
          <p:cNvGrpSpPr/>
          <p:nvPr/>
        </p:nvGrpSpPr>
        <p:grpSpPr>
          <a:xfrm rot="0">
            <a:off x="11627901" y="8037179"/>
            <a:ext cx="592035" cy="592035"/>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53" id="5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54" id="54"/>
          <p:cNvSpPr/>
          <p:nvPr/>
        </p:nvSpPr>
        <p:spPr>
          <a:xfrm>
            <a:off x="9977306" y="7450447"/>
            <a:ext cx="1650595" cy="882749"/>
          </a:xfrm>
          <a:prstGeom prst="line">
            <a:avLst/>
          </a:prstGeom>
          <a:ln cap="flat" w="38100">
            <a:solidFill>
              <a:srgbClr val="202020"/>
            </a:solidFill>
            <a:prstDash val="solid"/>
            <a:headEnd type="none" len="sm" w="sm"/>
            <a:tailEnd type="none" len="sm" w="sm"/>
          </a:ln>
        </p:spPr>
      </p:sp>
      <p:sp>
        <p:nvSpPr>
          <p:cNvPr name="AutoShape 55" id="55"/>
          <p:cNvSpPr/>
          <p:nvPr/>
        </p:nvSpPr>
        <p:spPr>
          <a:xfrm flipV="true">
            <a:off x="9681288" y="5649422"/>
            <a:ext cx="108775" cy="1505008"/>
          </a:xfrm>
          <a:prstGeom prst="line">
            <a:avLst/>
          </a:prstGeom>
          <a:ln cap="flat" w="38100">
            <a:solidFill>
              <a:srgbClr val="000000"/>
            </a:solidFill>
            <a:prstDash val="solid"/>
            <a:headEnd type="none" len="sm" w="sm"/>
            <a:tailEnd type="none" len="sm" w="sm"/>
          </a:ln>
        </p:spPr>
      </p:sp>
      <p:sp>
        <p:nvSpPr>
          <p:cNvPr name="AutoShape 56" id="56"/>
          <p:cNvSpPr/>
          <p:nvPr/>
        </p:nvSpPr>
        <p:spPr>
          <a:xfrm flipV="true">
            <a:off x="9790064" y="4307262"/>
            <a:ext cx="1837837" cy="750125"/>
          </a:xfrm>
          <a:prstGeom prst="line">
            <a:avLst/>
          </a:prstGeom>
          <a:ln cap="flat" w="38100">
            <a:solidFill>
              <a:srgbClr val="202020"/>
            </a:solidFill>
            <a:prstDash val="solid"/>
            <a:headEnd type="none" len="sm" w="sm"/>
            <a:tailEnd type="none" len="sm" w="sm"/>
          </a:ln>
        </p:spPr>
      </p:sp>
      <p:sp>
        <p:nvSpPr>
          <p:cNvPr name="AutoShape 57" id="57"/>
          <p:cNvSpPr/>
          <p:nvPr/>
        </p:nvSpPr>
        <p:spPr>
          <a:xfrm flipV="true">
            <a:off x="9681288" y="4603279"/>
            <a:ext cx="2242630" cy="2551151"/>
          </a:xfrm>
          <a:prstGeom prst="line">
            <a:avLst/>
          </a:prstGeom>
          <a:ln cap="flat" w="38100">
            <a:solidFill>
              <a:srgbClr val="202020"/>
            </a:solidFill>
            <a:prstDash val="solid"/>
            <a:headEnd type="none" len="sm" w="sm"/>
            <a:tailEnd type="none" len="sm" w="sm"/>
          </a:ln>
        </p:spPr>
      </p:sp>
      <p:sp>
        <p:nvSpPr>
          <p:cNvPr name="AutoShape 58" id="58"/>
          <p:cNvSpPr/>
          <p:nvPr/>
        </p:nvSpPr>
        <p:spPr>
          <a:xfrm>
            <a:off x="11923918" y="4603279"/>
            <a:ext cx="0" cy="3433900"/>
          </a:xfrm>
          <a:prstGeom prst="line">
            <a:avLst/>
          </a:prstGeom>
          <a:ln cap="flat" w="38100">
            <a:solidFill>
              <a:srgbClr val="000000"/>
            </a:solidFill>
            <a:prstDash val="solid"/>
            <a:headEnd type="none" len="sm" w="sm"/>
            <a:tailEnd type="none" len="sm" w="sm"/>
          </a:ln>
        </p:spPr>
      </p:sp>
      <p:sp>
        <p:nvSpPr>
          <p:cNvPr name="TextBox 59" id="59"/>
          <p:cNvSpPr txBox="true"/>
          <p:nvPr/>
        </p:nvSpPr>
        <p:spPr>
          <a:xfrm rot="0">
            <a:off x="9671943" y="5095223"/>
            <a:ext cx="23624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B</a:t>
            </a:r>
          </a:p>
        </p:txBody>
      </p:sp>
      <p:sp>
        <p:nvSpPr>
          <p:cNvPr name="TextBox 60" id="60"/>
          <p:cNvSpPr txBox="true"/>
          <p:nvPr/>
        </p:nvSpPr>
        <p:spPr>
          <a:xfrm rot="0">
            <a:off x="9539844" y="7134918"/>
            <a:ext cx="2828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A</a:t>
            </a:r>
          </a:p>
        </p:txBody>
      </p:sp>
      <p:sp>
        <p:nvSpPr>
          <p:cNvPr name="TextBox 61" id="61"/>
          <p:cNvSpPr txBox="true"/>
          <p:nvPr/>
        </p:nvSpPr>
        <p:spPr>
          <a:xfrm rot="0">
            <a:off x="11791653" y="4049081"/>
            <a:ext cx="26453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D</a:t>
            </a:r>
          </a:p>
        </p:txBody>
      </p:sp>
      <p:sp>
        <p:nvSpPr>
          <p:cNvPr name="TextBox 62" id="62"/>
          <p:cNvSpPr txBox="true"/>
          <p:nvPr/>
        </p:nvSpPr>
        <p:spPr>
          <a:xfrm rot="0">
            <a:off x="11773446" y="8042693"/>
            <a:ext cx="300945"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C</a:t>
            </a:r>
          </a:p>
        </p:txBody>
      </p:sp>
      <p:grpSp>
        <p:nvGrpSpPr>
          <p:cNvPr name="Group 63" id="63"/>
          <p:cNvGrpSpPr/>
          <p:nvPr/>
        </p:nvGrpSpPr>
        <p:grpSpPr>
          <a:xfrm rot="0">
            <a:off x="13488091" y="4962401"/>
            <a:ext cx="592035" cy="592035"/>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65" id="6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66" id="66"/>
          <p:cNvGrpSpPr/>
          <p:nvPr/>
        </p:nvGrpSpPr>
        <p:grpSpPr>
          <a:xfrm rot="0">
            <a:off x="12896056" y="6600034"/>
            <a:ext cx="592035" cy="592035"/>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68" id="6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69" id="69"/>
          <p:cNvSpPr/>
          <p:nvPr/>
        </p:nvSpPr>
        <p:spPr>
          <a:xfrm flipH="true">
            <a:off x="13192074" y="5453641"/>
            <a:ext cx="611085" cy="1146393"/>
          </a:xfrm>
          <a:prstGeom prst="line">
            <a:avLst/>
          </a:prstGeom>
          <a:ln cap="flat" w="38100">
            <a:solidFill>
              <a:srgbClr val="000000"/>
            </a:solidFill>
            <a:prstDash val="solid"/>
            <a:headEnd type="none" len="sm" w="sm"/>
            <a:tailEnd type="none" len="sm" w="sm"/>
          </a:ln>
        </p:spPr>
      </p:sp>
      <p:sp>
        <p:nvSpPr>
          <p:cNvPr name="TextBox 70" id="70"/>
          <p:cNvSpPr txBox="true"/>
          <p:nvPr/>
        </p:nvSpPr>
        <p:spPr>
          <a:xfrm rot="0">
            <a:off x="13691207" y="4994429"/>
            <a:ext cx="223903"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E</a:t>
            </a:r>
          </a:p>
        </p:txBody>
      </p:sp>
      <p:sp>
        <p:nvSpPr>
          <p:cNvPr name="TextBox 71" id="71"/>
          <p:cNvSpPr txBox="true"/>
          <p:nvPr/>
        </p:nvSpPr>
        <p:spPr>
          <a:xfrm rot="0">
            <a:off x="13081928" y="6695218"/>
            <a:ext cx="22029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F</a:t>
            </a:r>
          </a:p>
        </p:txBody>
      </p:sp>
      <p:sp>
        <p:nvSpPr>
          <p:cNvPr name="AutoShape 72" id="72"/>
          <p:cNvSpPr/>
          <p:nvPr/>
        </p:nvSpPr>
        <p:spPr>
          <a:xfrm flipH="true" flipV="true">
            <a:off x="12219935" y="4307262"/>
            <a:ext cx="1268155" cy="951156"/>
          </a:xfrm>
          <a:prstGeom prst="line">
            <a:avLst/>
          </a:prstGeom>
          <a:ln cap="flat" w="38100">
            <a:solidFill>
              <a:srgbClr val="202020"/>
            </a:solidFill>
            <a:prstDash val="solid"/>
            <a:headEnd type="none" len="sm" w="sm"/>
            <a:tailEnd type="none" len="sm" w="sm"/>
          </a:ln>
        </p:spPr>
      </p:sp>
      <p:sp>
        <p:nvSpPr>
          <p:cNvPr name="AutoShape 73" id="73"/>
          <p:cNvSpPr/>
          <p:nvPr/>
        </p:nvSpPr>
        <p:spPr>
          <a:xfrm flipH="true" flipV="true">
            <a:off x="12219935" y="4307262"/>
            <a:ext cx="676121" cy="2588789"/>
          </a:xfrm>
          <a:prstGeom prst="line">
            <a:avLst/>
          </a:prstGeom>
          <a:ln cap="flat" w="38100">
            <a:solidFill>
              <a:srgbClr val="202020"/>
            </a:solidFill>
            <a:prstDash val="solid"/>
            <a:headEnd type="none" len="sm" w="sm"/>
            <a:tailEnd type="none" len="sm" w="sm"/>
          </a:ln>
        </p:spPr>
      </p:sp>
      <p:sp>
        <p:nvSpPr>
          <p:cNvPr name="TextBox 74" id="74"/>
          <p:cNvSpPr txBox="true"/>
          <p:nvPr/>
        </p:nvSpPr>
        <p:spPr>
          <a:xfrm rot="0">
            <a:off x="8115560" y="8753039"/>
            <a:ext cx="7315771" cy="578822"/>
          </a:xfrm>
          <a:prstGeom prst="rect">
            <a:avLst/>
          </a:prstGeom>
        </p:spPr>
        <p:txBody>
          <a:bodyPr anchor="t" rtlCol="false" tIns="0" lIns="0" bIns="0" rIns="0">
            <a:spAutoFit/>
          </a:bodyPr>
          <a:lstStyle/>
          <a:p>
            <a:pPr algn="ctr">
              <a:lnSpc>
                <a:spcPts val="4732"/>
              </a:lnSpc>
              <a:spcBef>
                <a:spcPct val="0"/>
              </a:spcBef>
            </a:pPr>
            <a:r>
              <a:rPr lang="en-US" b="true" sz="3380" spc="507">
                <a:solidFill>
                  <a:srgbClr val="000000"/>
                </a:solidFill>
                <a:latin typeface="Glacial Indifference Bold"/>
                <a:ea typeface="Glacial Indifference Bold"/>
                <a:cs typeface="Glacial Indifference Bold"/>
                <a:sym typeface="Glacial Indifference Bold"/>
              </a:rPr>
              <a:t>NEIGHBOR 2: </a:t>
            </a:r>
          </a:p>
        </p:txBody>
      </p:sp>
      <p:sp>
        <p:nvSpPr>
          <p:cNvPr name="TextBox 75" id="75"/>
          <p:cNvSpPr txBox="true"/>
          <p:nvPr/>
        </p:nvSpPr>
        <p:spPr>
          <a:xfrm rot="0">
            <a:off x="8282556" y="9265186"/>
            <a:ext cx="6710532" cy="563692"/>
          </a:xfrm>
          <a:prstGeom prst="rect">
            <a:avLst/>
          </a:prstGeom>
        </p:spPr>
        <p:txBody>
          <a:bodyPr anchor="t" rtlCol="false" tIns="0" lIns="0" bIns="0" rIns="0">
            <a:spAutoFit/>
          </a:bodyPr>
          <a:lstStyle/>
          <a:p>
            <a:pPr algn="ctr">
              <a:lnSpc>
                <a:spcPts val="4630"/>
              </a:lnSpc>
              <a:spcBef>
                <a:spcPct val="0"/>
              </a:spcBef>
            </a:pPr>
            <a:r>
              <a:rPr lang="en-US" b="true" sz="3307" spc="496">
                <a:solidFill>
                  <a:srgbClr val="000000"/>
                </a:solidFill>
                <a:latin typeface="Glacial Indifference Bold"/>
                <a:ea typeface="Glacial Indifference Bold"/>
                <a:cs typeface="Glacial Indifference Bold"/>
                <a:sym typeface="Glacial Indifference Bold"/>
              </a:rPr>
              <a:t>{A,B}, {C,F},{E,D}</a:t>
            </a:r>
          </a:p>
        </p:txBody>
      </p:sp>
      <p:grpSp>
        <p:nvGrpSpPr>
          <p:cNvPr name="Group 76" id="76"/>
          <p:cNvGrpSpPr/>
          <p:nvPr/>
        </p:nvGrpSpPr>
        <p:grpSpPr>
          <a:xfrm rot="0">
            <a:off x="10890885" y="6004560"/>
            <a:ext cx="3421380" cy="2486025"/>
            <a:chOff x="0" y="0"/>
            <a:chExt cx="4561840" cy="3314700"/>
          </a:xfrm>
        </p:grpSpPr>
        <p:sp>
          <p:nvSpPr>
            <p:cNvPr name="Freeform 77" id="77"/>
            <p:cNvSpPr/>
            <p:nvPr/>
          </p:nvSpPr>
          <p:spPr>
            <a:xfrm flipH="false" flipV="false" rot="0">
              <a:off x="50800" y="5080"/>
              <a:ext cx="4460240" cy="3258820"/>
            </a:xfrm>
            <a:custGeom>
              <a:avLst/>
              <a:gdLst/>
              <a:ahLst/>
              <a:cxnLst/>
              <a:rect r="r" b="b" t="t" l="l"/>
              <a:pathLst>
                <a:path h="3258820" w="4460240">
                  <a:moveTo>
                    <a:pt x="0" y="3233420"/>
                  </a:moveTo>
                  <a:cubicBezTo>
                    <a:pt x="8890" y="2481580"/>
                    <a:pt x="17780" y="2444750"/>
                    <a:pt x="39370" y="2396490"/>
                  </a:cubicBezTo>
                  <a:cubicBezTo>
                    <a:pt x="60960" y="2346960"/>
                    <a:pt x="101600" y="2311400"/>
                    <a:pt x="133350" y="2259330"/>
                  </a:cubicBezTo>
                  <a:cubicBezTo>
                    <a:pt x="171450" y="2194560"/>
                    <a:pt x="213360" y="2086610"/>
                    <a:pt x="248920" y="2033270"/>
                  </a:cubicBezTo>
                  <a:cubicBezTo>
                    <a:pt x="271780" y="1998980"/>
                    <a:pt x="283210" y="1988820"/>
                    <a:pt x="314960" y="1955800"/>
                  </a:cubicBezTo>
                  <a:cubicBezTo>
                    <a:pt x="381000" y="1889760"/>
                    <a:pt x="551180" y="1756410"/>
                    <a:pt x="636270" y="1671320"/>
                  </a:cubicBezTo>
                  <a:cubicBezTo>
                    <a:pt x="699770" y="1609090"/>
                    <a:pt x="735330" y="1545590"/>
                    <a:pt x="789940" y="1501140"/>
                  </a:cubicBezTo>
                  <a:cubicBezTo>
                    <a:pt x="839470" y="1461770"/>
                    <a:pt x="892810" y="1451610"/>
                    <a:pt x="946150" y="1410970"/>
                  </a:cubicBezTo>
                  <a:cubicBezTo>
                    <a:pt x="1016000" y="1356360"/>
                    <a:pt x="1070610" y="1270000"/>
                    <a:pt x="1163320" y="1189990"/>
                  </a:cubicBezTo>
                  <a:cubicBezTo>
                    <a:pt x="1296670" y="1075690"/>
                    <a:pt x="1559560" y="911860"/>
                    <a:pt x="1689100" y="810260"/>
                  </a:cubicBezTo>
                  <a:cubicBezTo>
                    <a:pt x="1769110" y="746760"/>
                    <a:pt x="1804670" y="699770"/>
                    <a:pt x="1877060" y="648970"/>
                  </a:cubicBezTo>
                  <a:cubicBezTo>
                    <a:pt x="1960880" y="589280"/>
                    <a:pt x="2098040" y="529590"/>
                    <a:pt x="2171700" y="481330"/>
                  </a:cubicBezTo>
                  <a:cubicBezTo>
                    <a:pt x="2219960" y="449580"/>
                    <a:pt x="2240280" y="421640"/>
                    <a:pt x="2284730" y="396240"/>
                  </a:cubicBezTo>
                  <a:cubicBezTo>
                    <a:pt x="2338070" y="365760"/>
                    <a:pt x="2401570" y="342900"/>
                    <a:pt x="2471420" y="316230"/>
                  </a:cubicBezTo>
                  <a:cubicBezTo>
                    <a:pt x="2561590" y="283210"/>
                    <a:pt x="2703830" y="259080"/>
                    <a:pt x="2783840" y="218440"/>
                  </a:cubicBezTo>
                  <a:cubicBezTo>
                    <a:pt x="2840990" y="189230"/>
                    <a:pt x="2867660" y="143510"/>
                    <a:pt x="2917190" y="116840"/>
                  </a:cubicBezTo>
                  <a:cubicBezTo>
                    <a:pt x="2966720" y="88900"/>
                    <a:pt x="2999740" y="71120"/>
                    <a:pt x="3083560" y="55880"/>
                  </a:cubicBezTo>
                  <a:cubicBezTo>
                    <a:pt x="3315970" y="13970"/>
                    <a:pt x="4325620" y="0"/>
                    <a:pt x="4433570" y="45720"/>
                  </a:cubicBezTo>
                  <a:cubicBezTo>
                    <a:pt x="4451350" y="53340"/>
                    <a:pt x="4458970" y="64770"/>
                    <a:pt x="4458970" y="72390"/>
                  </a:cubicBezTo>
                  <a:cubicBezTo>
                    <a:pt x="4458970" y="81280"/>
                    <a:pt x="4439920" y="96520"/>
                    <a:pt x="4431030" y="96520"/>
                  </a:cubicBezTo>
                  <a:cubicBezTo>
                    <a:pt x="4423410" y="96520"/>
                    <a:pt x="4410710" y="83820"/>
                    <a:pt x="4408170" y="74930"/>
                  </a:cubicBezTo>
                  <a:cubicBezTo>
                    <a:pt x="4406900" y="68580"/>
                    <a:pt x="4410710" y="57150"/>
                    <a:pt x="4415790" y="53340"/>
                  </a:cubicBezTo>
                  <a:cubicBezTo>
                    <a:pt x="4422140" y="48260"/>
                    <a:pt x="4439920" y="45720"/>
                    <a:pt x="4446270" y="49530"/>
                  </a:cubicBezTo>
                  <a:cubicBezTo>
                    <a:pt x="4452620" y="53340"/>
                    <a:pt x="4460240" y="63500"/>
                    <a:pt x="4458970" y="69850"/>
                  </a:cubicBezTo>
                  <a:cubicBezTo>
                    <a:pt x="4457700" y="78740"/>
                    <a:pt x="4451350" y="88900"/>
                    <a:pt x="4433570" y="96520"/>
                  </a:cubicBezTo>
                  <a:cubicBezTo>
                    <a:pt x="4326890" y="143510"/>
                    <a:pt x="3322320" y="64770"/>
                    <a:pt x="3097530" y="104140"/>
                  </a:cubicBezTo>
                  <a:cubicBezTo>
                    <a:pt x="3020060" y="118110"/>
                    <a:pt x="2993390" y="133350"/>
                    <a:pt x="2945130" y="158750"/>
                  </a:cubicBezTo>
                  <a:cubicBezTo>
                    <a:pt x="2893060" y="186690"/>
                    <a:pt x="2857500" y="236220"/>
                    <a:pt x="2796540" y="266700"/>
                  </a:cubicBezTo>
                  <a:cubicBezTo>
                    <a:pt x="2715260" y="308610"/>
                    <a:pt x="2578100" y="331470"/>
                    <a:pt x="2490470" y="363220"/>
                  </a:cubicBezTo>
                  <a:cubicBezTo>
                    <a:pt x="2423160" y="387350"/>
                    <a:pt x="2368550" y="406400"/>
                    <a:pt x="2316480" y="435610"/>
                  </a:cubicBezTo>
                  <a:cubicBezTo>
                    <a:pt x="2269490" y="462280"/>
                    <a:pt x="2242820" y="494030"/>
                    <a:pt x="2192020" y="527050"/>
                  </a:cubicBezTo>
                  <a:cubicBezTo>
                    <a:pt x="2118360" y="575310"/>
                    <a:pt x="1992630" y="628650"/>
                    <a:pt x="1911350" y="687070"/>
                  </a:cubicBezTo>
                  <a:cubicBezTo>
                    <a:pt x="1837690" y="737870"/>
                    <a:pt x="1799590" y="787400"/>
                    <a:pt x="1718310" y="852170"/>
                  </a:cubicBezTo>
                  <a:cubicBezTo>
                    <a:pt x="1590040" y="953770"/>
                    <a:pt x="1333500" y="1111250"/>
                    <a:pt x="1198880" y="1226820"/>
                  </a:cubicBezTo>
                  <a:cubicBezTo>
                    <a:pt x="1103630" y="1308100"/>
                    <a:pt x="1041400" y="1400810"/>
                    <a:pt x="970280" y="1455420"/>
                  </a:cubicBezTo>
                  <a:cubicBezTo>
                    <a:pt x="920750" y="1493520"/>
                    <a:pt x="872490" y="1498600"/>
                    <a:pt x="826770" y="1535430"/>
                  </a:cubicBezTo>
                  <a:cubicBezTo>
                    <a:pt x="772160" y="1579880"/>
                    <a:pt x="736600" y="1642110"/>
                    <a:pt x="671830" y="1708150"/>
                  </a:cubicBezTo>
                  <a:cubicBezTo>
                    <a:pt x="575310" y="1805940"/>
                    <a:pt x="372110" y="1960880"/>
                    <a:pt x="293370" y="2058670"/>
                  </a:cubicBezTo>
                  <a:cubicBezTo>
                    <a:pt x="247650" y="2114550"/>
                    <a:pt x="226060" y="2164080"/>
                    <a:pt x="205740" y="2207260"/>
                  </a:cubicBezTo>
                  <a:cubicBezTo>
                    <a:pt x="191770" y="2236470"/>
                    <a:pt x="190500" y="2258060"/>
                    <a:pt x="175260" y="2286000"/>
                  </a:cubicBezTo>
                  <a:cubicBezTo>
                    <a:pt x="154940" y="2324100"/>
                    <a:pt x="109220" y="2362200"/>
                    <a:pt x="88900" y="2406650"/>
                  </a:cubicBezTo>
                  <a:cubicBezTo>
                    <a:pt x="67310" y="2451100"/>
                    <a:pt x="58420" y="2486660"/>
                    <a:pt x="50800" y="2553970"/>
                  </a:cubicBezTo>
                  <a:cubicBezTo>
                    <a:pt x="31750" y="2696210"/>
                    <a:pt x="82550" y="3161030"/>
                    <a:pt x="50800" y="3233420"/>
                  </a:cubicBezTo>
                  <a:cubicBezTo>
                    <a:pt x="43180" y="3249930"/>
                    <a:pt x="30480" y="3258820"/>
                    <a:pt x="21590" y="3258820"/>
                  </a:cubicBezTo>
                  <a:cubicBezTo>
                    <a:pt x="13970" y="3257550"/>
                    <a:pt x="0" y="3233420"/>
                    <a:pt x="0" y="3233420"/>
                  </a:cubicBezTo>
                </a:path>
              </a:pathLst>
            </a:custGeom>
            <a:solidFill>
              <a:srgbClr val="DC3C4D"/>
            </a:solidFill>
            <a:ln cap="sq">
              <a:noFill/>
              <a:prstDash val="solid"/>
              <a:miter/>
            </a:ln>
          </p:spPr>
        </p:sp>
      </p:grpSp>
      <p:grpSp>
        <p:nvGrpSpPr>
          <p:cNvPr name="Group 78" id="78"/>
          <p:cNvGrpSpPr/>
          <p:nvPr/>
        </p:nvGrpSpPr>
        <p:grpSpPr>
          <a:xfrm rot="0">
            <a:off x="10294620" y="3804285"/>
            <a:ext cx="4133850" cy="2065020"/>
            <a:chOff x="0" y="0"/>
            <a:chExt cx="5511800" cy="2753360"/>
          </a:xfrm>
        </p:grpSpPr>
        <p:sp>
          <p:nvSpPr>
            <p:cNvPr name="Freeform 79" id="79"/>
            <p:cNvSpPr/>
            <p:nvPr/>
          </p:nvSpPr>
          <p:spPr>
            <a:xfrm flipH="false" flipV="false" rot="0">
              <a:off x="44450" y="45720"/>
              <a:ext cx="5417820" cy="2670810"/>
            </a:xfrm>
            <a:custGeom>
              <a:avLst/>
              <a:gdLst/>
              <a:ahLst/>
              <a:cxnLst/>
              <a:rect r="r" b="b" t="t" l="l"/>
              <a:pathLst>
                <a:path h="2670810" w="5417820">
                  <a:moveTo>
                    <a:pt x="43180" y="7620"/>
                  </a:moveTo>
                  <a:cubicBezTo>
                    <a:pt x="575310" y="506730"/>
                    <a:pt x="640080" y="577850"/>
                    <a:pt x="703580" y="657860"/>
                  </a:cubicBezTo>
                  <a:cubicBezTo>
                    <a:pt x="762000" y="731520"/>
                    <a:pt x="795020" y="817880"/>
                    <a:pt x="855980" y="877570"/>
                  </a:cubicBezTo>
                  <a:cubicBezTo>
                    <a:pt x="915670" y="933450"/>
                    <a:pt x="1017270" y="969010"/>
                    <a:pt x="1062990" y="1008380"/>
                  </a:cubicBezTo>
                  <a:cubicBezTo>
                    <a:pt x="1090930" y="1032510"/>
                    <a:pt x="1092200" y="1049020"/>
                    <a:pt x="1121410" y="1076960"/>
                  </a:cubicBezTo>
                  <a:cubicBezTo>
                    <a:pt x="1181100" y="1134110"/>
                    <a:pt x="1336040" y="1234440"/>
                    <a:pt x="1424940" y="1309370"/>
                  </a:cubicBezTo>
                  <a:cubicBezTo>
                    <a:pt x="1498600" y="1371600"/>
                    <a:pt x="1573530" y="1460500"/>
                    <a:pt x="1619250" y="1492250"/>
                  </a:cubicBezTo>
                  <a:cubicBezTo>
                    <a:pt x="1638300" y="1507490"/>
                    <a:pt x="1643380" y="1506220"/>
                    <a:pt x="1666240" y="1517650"/>
                  </a:cubicBezTo>
                  <a:cubicBezTo>
                    <a:pt x="1720850" y="1543050"/>
                    <a:pt x="1847850" y="1598930"/>
                    <a:pt x="1945640" y="1637030"/>
                  </a:cubicBezTo>
                  <a:cubicBezTo>
                    <a:pt x="2051050" y="1678940"/>
                    <a:pt x="2178050" y="1727200"/>
                    <a:pt x="2277110" y="1755140"/>
                  </a:cubicBezTo>
                  <a:cubicBezTo>
                    <a:pt x="2355850" y="1778000"/>
                    <a:pt x="2434590" y="1776730"/>
                    <a:pt x="2491740" y="1802130"/>
                  </a:cubicBezTo>
                  <a:cubicBezTo>
                    <a:pt x="2537460" y="1822450"/>
                    <a:pt x="2564130" y="1859280"/>
                    <a:pt x="2603500" y="1883410"/>
                  </a:cubicBezTo>
                  <a:cubicBezTo>
                    <a:pt x="2644140" y="1907540"/>
                    <a:pt x="2691130" y="1921510"/>
                    <a:pt x="2734310" y="1949450"/>
                  </a:cubicBezTo>
                  <a:cubicBezTo>
                    <a:pt x="2783840" y="1981200"/>
                    <a:pt x="2829560" y="2039620"/>
                    <a:pt x="2881630" y="2070100"/>
                  </a:cubicBezTo>
                  <a:cubicBezTo>
                    <a:pt x="2931160" y="2098040"/>
                    <a:pt x="2987040" y="2101850"/>
                    <a:pt x="3037840" y="2127250"/>
                  </a:cubicBezTo>
                  <a:cubicBezTo>
                    <a:pt x="3094990" y="2156460"/>
                    <a:pt x="3147060" y="2211070"/>
                    <a:pt x="3205480" y="2239010"/>
                  </a:cubicBezTo>
                  <a:cubicBezTo>
                    <a:pt x="3258820" y="2266950"/>
                    <a:pt x="3304540" y="2278380"/>
                    <a:pt x="3373120" y="2296160"/>
                  </a:cubicBezTo>
                  <a:cubicBezTo>
                    <a:pt x="3477260" y="2325370"/>
                    <a:pt x="3658870" y="2345690"/>
                    <a:pt x="3770630" y="2377440"/>
                  </a:cubicBezTo>
                  <a:cubicBezTo>
                    <a:pt x="3854450" y="2401570"/>
                    <a:pt x="3910330" y="2439670"/>
                    <a:pt x="3989070" y="2457450"/>
                  </a:cubicBezTo>
                  <a:cubicBezTo>
                    <a:pt x="4074160" y="2476500"/>
                    <a:pt x="4194810" y="2468880"/>
                    <a:pt x="4265930" y="2484120"/>
                  </a:cubicBezTo>
                  <a:cubicBezTo>
                    <a:pt x="4314190" y="2495550"/>
                    <a:pt x="4329430" y="2513330"/>
                    <a:pt x="4382770" y="2524760"/>
                  </a:cubicBezTo>
                  <a:cubicBezTo>
                    <a:pt x="4486910" y="2546350"/>
                    <a:pt x="4781550" y="2538730"/>
                    <a:pt x="4864100" y="2560320"/>
                  </a:cubicBezTo>
                  <a:cubicBezTo>
                    <a:pt x="4893310" y="2569210"/>
                    <a:pt x="4898390" y="2581910"/>
                    <a:pt x="4921250" y="2589530"/>
                  </a:cubicBezTo>
                  <a:cubicBezTo>
                    <a:pt x="4950460" y="2597150"/>
                    <a:pt x="4982210" y="2598420"/>
                    <a:pt x="5027930" y="2602230"/>
                  </a:cubicBezTo>
                  <a:cubicBezTo>
                    <a:pt x="5113020" y="2607310"/>
                    <a:pt x="5341620" y="2583180"/>
                    <a:pt x="5391150" y="2604770"/>
                  </a:cubicBezTo>
                  <a:cubicBezTo>
                    <a:pt x="5406390" y="2612390"/>
                    <a:pt x="5416550" y="2623820"/>
                    <a:pt x="5416550" y="2631440"/>
                  </a:cubicBezTo>
                  <a:cubicBezTo>
                    <a:pt x="5415280" y="2640330"/>
                    <a:pt x="5396230" y="2655570"/>
                    <a:pt x="5388610" y="2655570"/>
                  </a:cubicBezTo>
                  <a:cubicBezTo>
                    <a:pt x="5380990" y="2655570"/>
                    <a:pt x="5372100" y="2647950"/>
                    <a:pt x="5368290" y="2642870"/>
                  </a:cubicBezTo>
                  <a:cubicBezTo>
                    <a:pt x="5365750" y="2636520"/>
                    <a:pt x="5365750" y="2625090"/>
                    <a:pt x="5368290" y="2618740"/>
                  </a:cubicBezTo>
                  <a:cubicBezTo>
                    <a:pt x="5372100" y="2612390"/>
                    <a:pt x="5380990" y="2606040"/>
                    <a:pt x="5388610" y="2604770"/>
                  </a:cubicBezTo>
                  <a:cubicBezTo>
                    <a:pt x="5394960" y="2604770"/>
                    <a:pt x="5405120" y="2608580"/>
                    <a:pt x="5410200" y="2613660"/>
                  </a:cubicBezTo>
                  <a:cubicBezTo>
                    <a:pt x="5415280" y="2620010"/>
                    <a:pt x="5417820" y="2630170"/>
                    <a:pt x="5415280" y="2637790"/>
                  </a:cubicBezTo>
                  <a:cubicBezTo>
                    <a:pt x="5412740" y="2645410"/>
                    <a:pt x="5405120" y="2651760"/>
                    <a:pt x="5391150" y="2655570"/>
                  </a:cubicBezTo>
                  <a:cubicBezTo>
                    <a:pt x="5346700" y="2670810"/>
                    <a:pt x="5170170" y="2659380"/>
                    <a:pt x="5081270" y="2654300"/>
                  </a:cubicBezTo>
                  <a:cubicBezTo>
                    <a:pt x="5011420" y="2650490"/>
                    <a:pt x="4935220" y="2646680"/>
                    <a:pt x="4898390" y="2633980"/>
                  </a:cubicBezTo>
                  <a:cubicBezTo>
                    <a:pt x="4880610" y="2627630"/>
                    <a:pt x="4881880" y="2617470"/>
                    <a:pt x="4860290" y="2611120"/>
                  </a:cubicBezTo>
                  <a:cubicBezTo>
                    <a:pt x="4795520" y="2590800"/>
                    <a:pt x="4552950" y="2600960"/>
                    <a:pt x="4429760" y="2581910"/>
                  </a:cubicBezTo>
                  <a:cubicBezTo>
                    <a:pt x="4334510" y="2567940"/>
                    <a:pt x="4255770" y="2532380"/>
                    <a:pt x="4180840" y="2522220"/>
                  </a:cubicBezTo>
                  <a:cubicBezTo>
                    <a:pt x="4121150" y="2513330"/>
                    <a:pt x="4076700" y="2526030"/>
                    <a:pt x="4015740" y="2514600"/>
                  </a:cubicBezTo>
                  <a:cubicBezTo>
                    <a:pt x="3940810" y="2499360"/>
                    <a:pt x="3859530" y="2453640"/>
                    <a:pt x="3764280" y="2428240"/>
                  </a:cubicBezTo>
                  <a:cubicBezTo>
                    <a:pt x="3644900" y="2395220"/>
                    <a:pt x="3460750" y="2373630"/>
                    <a:pt x="3352800" y="2343150"/>
                  </a:cubicBezTo>
                  <a:cubicBezTo>
                    <a:pt x="3280410" y="2322830"/>
                    <a:pt x="3221990" y="2306320"/>
                    <a:pt x="3176270" y="2280920"/>
                  </a:cubicBezTo>
                  <a:cubicBezTo>
                    <a:pt x="3141980" y="2261870"/>
                    <a:pt x="3130550" y="2236470"/>
                    <a:pt x="3094990" y="2214880"/>
                  </a:cubicBezTo>
                  <a:cubicBezTo>
                    <a:pt x="3036570" y="2179320"/>
                    <a:pt x="2919730" y="2150110"/>
                    <a:pt x="2848610" y="2106930"/>
                  </a:cubicBezTo>
                  <a:cubicBezTo>
                    <a:pt x="2785110" y="2068830"/>
                    <a:pt x="2733040" y="2006600"/>
                    <a:pt x="2682240" y="1973580"/>
                  </a:cubicBezTo>
                  <a:cubicBezTo>
                    <a:pt x="2642870" y="1950720"/>
                    <a:pt x="2606040" y="1944370"/>
                    <a:pt x="2573020" y="1922780"/>
                  </a:cubicBezTo>
                  <a:cubicBezTo>
                    <a:pt x="2540000" y="1902460"/>
                    <a:pt x="2520950" y="1869440"/>
                    <a:pt x="2481580" y="1850390"/>
                  </a:cubicBezTo>
                  <a:cubicBezTo>
                    <a:pt x="2425700" y="1823720"/>
                    <a:pt x="2340610" y="1826260"/>
                    <a:pt x="2259330" y="1803400"/>
                  </a:cubicBezTo>
                  <a:cubicBezTo>
                    <a:pt x="2157730" y="1774190"/>
                    <a:pt x="2029460" y="1724660"/>
                    <a:pt x="1922780" y="1682750"/>
                  </a:cubicBezTo>
                  <a:cubicBezTo>
                    <a:pt x="1824990" y="1644650"/>
                    <a:pt x="1701800" y="1591310"/>
                    <a:pt x="1642110" y="1562100"/>
                  </a:cubicBezTo>
                  <a:cubicBezTo>
                    <a:pt x="1614170" y="1548130"/>
                    <a:pt x="1606550" y="1545590"/>
                    <a:pt x="1582420" y="1527810"/>
                  </a:cubicBezTo>
                  <a:cubicBezTo>
                    <a:pt x="1535430" y="1493520"/>
                    <a:pt x="1463040" y="1408430"/>
                    <a:pt x="1393190" y="1348740"/>
                  </a:cubicBezTo>
                  <a:cubicBezTo>
                    <a:pt x="1314450" y="1282700"/>
                    <a:pt x="1195070" y="1207770"/>
                    <a:pt x="1131570" y="1151890"/>
                  </a:cubicBezTo>
                  <a:cubicBezTo>
                    <a:pt x="1090930" y="1115060"/>
                    <a:pt x="1069340" y="1074420"/>
                    <a:pt x="1040130" y="1052830"/>
                  </a:cubicBezTo>
                  <a:cubicBezTo>
                    <a:pt x="1018540" y="1037590"/>
                    <a:pt x="1003300" y="1038860"/>
                    <a:pt x="977900" y="1024890"/>
                  </a:cubicBezTo>
                  <a:cubicBezTo>
                    <a:pt x="935990" y="1000760"/>
                    <a:pt x="866140" y="958850"/>
                    <a:pt x="816610" y="909320"/>
                  </a:cubicBezTo>
                  <a:cubicBezTo>
                    <a:pt x="759460" y="850900"/>
                    <a:pt x="722630" y="763270"/>
                    <a:pt x="664210" y="690880"/>
                  </a:cubicBezTo>
                  <a:cubicBezTo>
                    <a:pt x="601980" y="612140"/>
                    <a:pt x="539750" y="543560"/>
                    <a:pt x="454660" y="455930"/>
                  </a:cubicBezTo>
                  <a:cubicBezTo>
                    <a:pt x="335280" y="335280"/>
                    <a:pt x="34290" y="111760"/>
                    <a:pt x="6350" y="43180"/>
                  </a:cubicBezTo>
                  <a:cubicBezTo>
                    <a:pt x="0" y="26670"/>
                    <a:pt x="2540" y="11430"/>
                    <a:pt x="8890" y="5080"/>
                  </a:cubicBezTo>
                  <a:cubicBezTo>
                    <a:pt x="15240" y="0"/>
                    <a:pt x="43180" y="7620"/>
                    <a:pt x="43180" y="7620"/>
                  </a:cubicBezTo>
                </a:path>
              </a:pathLst>
            </a:custGeom>
            <a:solidFill>
              <a:srgbClr val="DC3C4D"/>
            </a:solidFill>
            <a:ln cap="sq">
              <a:noFill/>
              <a:prstDash val="solid"/>
              <a:miter/>
            </a:ln>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86CD">
                <a:alpha val="100000"/>
              </a:srgbClr>
            </a:gs>
            <a:gs pos="100000">
              <a:srgbClr val="C89FED">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36226" y="1585804"/>
            <a:ext cx="9568581" cy="1505887"/>
            <a:chOff x="0" y="0"/>
            <a:chExt cx="12758108" cy="2007849"/>
          </a:xfrm>
        </p:grpSpPr>
        <p:sp>
          <p:nvSpPr>
            <p:cNvPr name="TextBox 3" id="3"/>
            <p:cNvSpPr txBox="true"/>
            <p:nvPr/>
          </p:nvSpPr>
          <p:spPr>
            <a:xfrm rot="0">
              <a:off x="0" y="57150"/>
              <a:ext cx="12758108" cy="1104682"/>
            </a:xfrm>
            <a:prstGeom prst="rect">
              <a:avLst/>
            </a:prstGeom>
          </p:spPr>
          <p:txBody>
            <a:bodyPr anchor="t" rtlCol="false" tIns="0" lIns="0" bIns="0" rIns="0">
              <a:spAutoFit/>
            </a:bodyPr>
            <a:lstStyle/>
            <a:p>
              <a:pPr algn="ctr">
                <a:lnSpc>
                  <a:spcPts val="6343"/>
                </a:lnSpc>
              </a:pPr>
              <a:r>
                <a:rPr lang="en-US" sz="5766" b="true">
                  <a:solidFill>
                    <a:srgbClr val="F5F5EF"/>
                  </a:solidFill>
                  <a:latin typeface="League Spartan"/>
                  <a:ea typeface="League Spartan"/>
                  <a:cs typeface="League Spartan"/>
                  <a:sym typeface="League Spartan"/>
                </a:rPr>
                <a:t>Simmulated Annealing</a:t>
              </a:r>
            </a:p>
          </p:txBody>
        </p:sp>
        <p:sp>
          <p:nvSpPr>
            <p:cNvPr name="TextBox 4" id="4"/>
            <p:cNvSpPr txBox="true"/>
            <p:nvPr/>
          </p:nvSpPr>
          <p:spPr>
            <a:xfrm rot="0">
              <a:off x="0" y="1398739"/>
              <a:ext cx="12758108" cy="609110"/>
            </a:xfrm>
            <a:prstGeom prst="rect">
              <a:avLst/>
            </a:prstGeom>
          </p:spPr>
          <p:txBody>
            <a:bodyPr anchor="t" rtlCol="false" tIns="0" lIns="0" bIns="0" rIns="0">
              <a:spAutoFit/>
            </a:bodyPr>
            <a:lstStyle/>
            <a:p>
              <a:pPr algn="ctr" marL="0" indent="0" lvl="0">
                <a:lnSpc>
                  <a:spcPts val="3748"/>
                </a:lnSpc>
              </a:pPr>
            </a:p>
          </p:txBody>
        </p:sp>
      </p:grpSp>
      <p:sp>
        <p:nvSpPr>
          <p:cNvPr name="Freeform 5" id="5"/>
          <p:cNvSpPr/>
          <p:nvPr/>
        </p:nvSpPr>
        <p:spPr>
          <a:xfrm flipH="false" flipV="false" rot="0">
            <a:off x="15107475" y="5729552"/>
            <a:ext cx="4303650" cy="4605073"/>
          </a:xfrm>
          <a:custGeom>
            <a:avLst/>
            <a:gdLst/>
            <a:ahLst/>
            <a:cxnLst/>
            <a:rect r="r" b="b" t="t" l="l"/>
            <a:pathLst>
              <a:path h="4605073" w="4303650">
                <a:moveTo>
                  <a:pt x="0" y="0"/>
                </a:moveTo>
                <a:lnTo>
                  <a:pt x="4303650" y="0"/>
                </a:lnTo>
                <a:lnTo>
                  <a:pt x="4303650" y="4605073"/>
                </a:lnTo>
                <a:lnTo>
                  <a:pt x="0" y="460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75692" y="7154430"/>
            <a:ext cx="592035" cy="59203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1284467" y="5057387"/>
            <a:ext cx="592035" cy="5920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3418322" y="4011245"/>
            <a:ext cx="592035" cy="59203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3418322" y="8037179"/>
            <a:ext cx="592035" cy="59203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18" id="18"/>
          <p:cNvSpPr/>
          <p:nvPr/>
        </p:nvSpPr>
        <p:spPr>
          <a:xfrm>
            <a:off x="1767726" y="7450447"/>
            <a:ext cx="1650595" cy="882749"/>
          </a:xfrm>
          <a:prstGeom prst="line">
            <a:avLst/>
          </a:prstGeom>
          <a:ln cap="flat" w="38100">
            <a:solidFill>
              <a:srgbClr val="202020"/>
            </a:solidFill>
            <a:prstDash val="solid"/>
            <a:headEnd type="none" len="sm" w="sm"/>
            <a:tailEnd type="none" len="sm" w="sm"/>
          </a:ln>
        </p:spPr>
      </p:sp>
      <p:sp>
        <p:nvSpPr>
          <p:cNvPr name="AutoShape 19" id="19"/>
          <p:cNvSpPr/>
          <p:nvPr/>
        </p:nvSpPr>
        <p:spPr>
          <a:xfrm flipV="true">
            <a:off x="1471709" y="5649422"/>
            <a:ext cx="108775" cy="1505008"/>
          </a:xfrm>
          <a:prstGeom prst="line">
            <a:avLst/>
          </a:prstGeom>
          <a:ln cap="flat" w="38100">
            <a:solidFill>
              <a:srgbClr val="94D2A5"/>
            </a:solidFill>
            <a:prstDash val="solid"/>
            <a:headEnd type="none" len="sm" w="sm"/>
            <a:tailEnd type="none" len="sm" w="sm"/>
          </a:ln>
        </p:spPr>
      </p:sp>
      <p:sp>
        <p:nvSpPr>
          <p:cNvPr name="AutoShape 20" id="20"/>
          <p:cNvSpPr/>
          <p:nvPr/>
        </p:nvSpPr>
        <p:spPr>
          <a:xfrm flipV="true">
            <a:off x="1580484" y="4307262"/>
            <a:ext cx="1837837" cy="750125"/>
          </a:xfrm>
          <a:prstGeom prst="line">
            <a:avLst/>
          </a:prstGeom>
          <a:ln cap="flat" w="38100">
            <a:solidFill>
              <a:srgbClr val="000000"/>
            </a:solidFill>
            <a:prstDash val="solid"/>
            <a:headEnd type="none" len="sm" w="sm"/>
            <a:tailEnd type="none" len="sm" w="sm"/>
          </a:ln>
        </p:spPr>
      </p:sp>
      <p:sp>
        <p:nvSpPr>
          <p:cNvPr name="AutoShape 21" id="21"/>
          <p:cNvSpPr/>
          <p:nvPr/>
        </p:nvSpPr>
        <p:spPr>
          <a:xfrm flipV="true">
            <a:off x="1471709" y="4603279"/>
            <a:ext cx="2242630" cy="2551151"/>
          </a:xfrm>
          <a:prstGeom prst="line">
            <a:avLst/>
          </a:prstGeom>
          <a:ln cap="flat" w="38100">
            <a:solidFill>
              <a:srgbClr val="94D2A5"/>
            </a:solidFill>
            <a:prstDash val="solid"/>
            <a:headEnd type="none" len="sm" w="sm"/>
            <a:tailEnd type="none" len="sm" w="sm"/>
          </a:ln>
        </p:spPr>
      </p:sp>
      <p:sp>
        <p:nvSpPr>
          <p:cNvPr name="AutoShape 22" id="22"/>
          <p:cNvSpPr/>
          <p:nvPr/>
        </p:nvSpPr>
        <p:spPr>
          <a:xfrm>
            <a:off x="3714339" y="4603279"/>
            <a:ext cx="0" cy="3433900"/>
          </a:xfrm>
          <a:prstGeom prst="line">
            <a:avLst/>
          </a:prstGeom>
          <a:ln cap="flat" w="38100">
            <a:solidFill>
              <a:srgbClr val="94D2A5"/>
            </a:solidFill>
            <a:prstDash val="solid"/>
            <a:headEnd type="none" len="sm" w="sm"/>
            <a:tailEnd type="none" len="sm" w="sm"/>
          </a:ln>
        </p:spPr>
      </p:sp>
      <p:grpSp>
        <p:nvGrpSpPr>
          <p:cNvPr name="Group 23" id="23"/>
          <p:cNvGrpSpPr/>
          <p:nvPr/>
        </p:nvGrpSpPr>
        <p:grpSpPr>
          <a:xfrm rot="0">
            <a:off x="5278512" y="4962401"/>
            <a:ext cx="592035" cy="59203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6" id="26"/>
          <p:cNvGrpSpPr/>
          <p:nvPr/>
        </p:nvGrpSpPr>
        <p:grpSpPr>
          <a:xfrm rot="0">
            <a:off x="4686477" y="6600034"/>
            <a:ext cx="592035" cy="59203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29" id="29"/>
          <p:cNvSpPr/>
          <p:nvPr/>
        </p:nvSpPr>
        <p:spPr>
          <a:xfrm flipH="true">
            <a:off x="5245112" y="5453641"/>
            <a:ext cx="348466" cy="1146393"/>
          </a:xfrm>
          <a:prstGeom prst="line">
            <a:avLst/>
          </a:prstGeom>
          <a:ln cap="flat" w="38100">
            <a:solidFill>
              <a:srgbClr val="000000"/>
            </a:solidFill>
            <a:prstDash val="solid"/>
            <a:headEnd type="none" len="sm" w="sm"/>
            <a:tailEnd type="none" len="sm" w="sm"/>
          </a:ln>
        </p:spPr>
      </p:sp>
      <p:sp>
        <p:nvSpPr>
          <p:cNvPr name="AutoShape 30" id="30"/>
          <p:cNvSpPr/>
          <p:nvPr/>
        </p:nvSpPr>
        <p:spPr>
          <a:xfrm flipH="true" flipV="true">
            <a:off x="4010356" y="4307262"/>
            <a:ext cx="1268155" cy="655139"/>
          </a:xfrm>
          <a:prstGeom prst="line">
            <a:avLst/>
          </a:prstGeom>
          <a:ln cap="flat" w="38100">
            <a:solidFill>
              <a:srgbClr val="EF391F"/>
            </a:solidFill>
            <a:prstDash val="solid"/>
            <a:headEnd type="none" len="sm" w="sm"/>
            <a:tailEnd type="none" len="sm" w="sm"/>
          </a:ln>
        </p:spPr>
      </p:sp>
      <p:sp>
        <p:nvSpPr>
          <p:cNvPr name="AutoShape 31" id="31"/>
          <p:cNvSpPr/>
          <p:nvPr/>
        </p:nvSpPr>
        <p:spPr>
          <a:xfrm flipH="true" flipV="true">
            <a:off x="4010356" y="4508293"/>
            <a:ext cx="676121" cy="2387758"/>
          </a:xfrm>
          <a:prstGeom prst="line">
            <a:avLst/>
          </a:prstGeom>
          <a:ln cap="flat" w="38100">
            <a:solidFill>
              <a:srgbClr val="EF391F"/>
            </a:solidFill>
            <a:prstDash val="solid"/>
            <a:headEnd type="none" len="sm" w="sm"/>
            <a:tailEnd type="none" len="sm" w="sm"/>
          </a:ln>
        </p:spPr>
      </p:sp>
      <p:sp>
        <p:nvSpPr>
          <p:cNvPr name="TextBox 32" id="32"/>
          <p:cNvSpPr txBox="true"/>
          <p:nvPr/>
        </p:nvSpPr>
        <p:spPr>
          <a:xfrm rot="0">
            <a:off x="1028700" y="3019374"/>
            <a:ext cx="8115300" cy="538373"/>
          </a:xfrm>
          <a:prstGeom prst="rect">
            <a:avLst/>
          </a:prstGeom>
        </p:spPr>
        <p:txBody>
          <a:bodyPr anchor="t" rtlCol="false" tIns="0" lIns="0" bIns="0" rIns="0">
            <a:spAutoFit/>
          </a:bodyPr>
          <a:lstStyle/>
          <a:p>
            <a:pPr algn="l">
              <a:lnSpc>
                <a:spcPts val="4496"/>
              </a:lnSpc>
              <a:spcBef>
                <a:spcPct val="0"/>
              </a:spcBef>
            </a:pPr>
            <a:r>
              <a:rPr lang="en-US" b="true" sz="3211" spc="481">
                <a:solidFill>
                  <a:srgbClr val="000000"/>
                </a:solidFill>
                <a:latin typeface="Glacial Indifference Bold"/>
                <a:ea typeface="Glacial Indifference Bold"/>
                <a:cs typeface="Glacial Indifference Bold"/>
                <a:sym typeface="Glacial Indifference Bold"/>
              </a:rPr>
              <a:t>3. ACCEPTANCE CRITERIA:</a:t>
            </a:r>
          </a:p>
        </p:txBody>
      </p:sp>
      <p:grpSp>
        <p:nvGrpSpPr>
          <p:cNvPr name="Group 33" id="33"/>
          <p:cNvGrpSpPr/>
          <p:nvPr/>
        </p:nvGrpSpPr>
        <p:grpSpPr>
          <a:xfrm rot="0">
            <a:off x="9385271" y="7154430"/>
            <a:ext cx="592035" cy="59203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6" id="36"/>
          <p:cNvGrpSpPr/>
          <p:nvPr/>
        </p:nvGrpSpPr>
        <p:grpSpPr>
          <a:xfrm rot="0">
            <a:off x="9494047" y="5057387"/>
            <a:ext cx="592035" cy="592035"/>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9" id="39"/>
          <p:cNvGrpSpPr/>
          <p:nvPr/>
        </p:nvGrpSpPr>
        <p:grpSpPr>
          <a:xfrm rot="0">
            <a:off x="11627901" y="4011245"/>
            <a:ext cx="592035" cy="59203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41" id="4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42" id="42"/>
          <p:cNvGrpSpPr/>
          <p:nvPr/>
        </p:nvGrpSpPr>
        <p:grpSpPr>
          <a:xfrm rot="0">
            <a:off x="11627901" y="8037179"/>
            <a:ext cx="592035" cy="592035"/>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44" id="4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45" id="45"/>
          <p:cNvSpPr/>
          <p:nvPr/>
        </p:nvSpPr>
        <p:spPr>
          <a:xfrm>
            <a:off x="9977306" y="7450447"/>
            <a:ext cx="1650595" cy="882749"/>
          </a:xfrm>
          <a:prstGeom prst="line">
            <a:avLst/>
          </a:prstGeom>
          <a:ln cap="flat" w="38100">
            <a:solidFill>
              <a:srgbClr val="202020"/>
            </a:solidFill>
            <a:prstDash val="solid"/>
            <a:headEnd type="none" len="sm" w="sm"/>
            <a:tailEnd type="none" len="sm" w="sm"/>
          </a:ln>
        </p:spPr>
      </p:sp>
      <p:sp>
        <p:nvSpPr>
          <p:cNvPr name="AutoShape 46" id="46"/>
          <p:cNvSpPr/>
          <p:nvPr/>
        </p:nvSpPr>
        <p:spPr>
          <a:xfrm flipV="true">
            <a:off x="9681288" y="5649422"/>
            <a:ext cx="108775" cy="1505008"/>
          </a:xfrm>
          <a:prstGeom prst="line">
            <a:avLst/>
          </a:prstGeom>
          <a:ln cap="flat" w="38100">
            <a:solidFill>
              <a:srgbClr val="000000"/>
            </a:solidFill>
            <a:prstDash val="solid"/>
            <a:headEnd type="none" len="sm" w="sm"/>
            <a:tailEnd type="none" len="sm" w="sm"/>
          </a:ln>
        </p:spPr>
      </p:sp>
      <p:sp>
        <p:nvSpPr>
          <p:cNvPr name="AutoShape 47" id="47"/>
          <p:cNvSpPr/>
          <p:nvPr/>
        </p:nvSpPr>
        <p:spPr>
          <a:xfrm flipV="true">
            <a:off x="9790064" y="4307262"/>
            <a:ext cx="1837837" cy="750125"/>
          </a:xfrm>
          <a:prstGeom prst="line">
            <a:avLst/>
          </a:prstGeom>
          <a:ln cap="flat" w="38100">
            <a:solidFill>
              <a:srgbClr val="202020"/>
            </a:solidFill>
            <a:prstDash val="solid"/>
            <a:headEnd type="none" len="sm" w="sm"/>
            <a:tailEnd type="none" len="sm" w="sm"/>
          </a:ln>
        </p:spPr>
      </p:sp>
      <p:sp>
        <p:nvSpPr>
          <p:cNvPr name="AutoShape 48" id="48"/>
          <p:cNvSpPr/>
          <p:nvPr/>
        </p:nvSpPr>
        <p:spPr>
          <a:xfrm flipV="true">
            <a:off x="9681288" y="4603279"/>
            <a:ext cx="2242630" cy="2551151"/>
          </a:xfrm>
          <a:prstGeom prst="line">
            <a:avLst/>
          </a:prstGeom>
          <a:ln cap="flat" w="38100">
            <a:solidFill>
              <a:srgbClr val="202020"/>
            </a:solidFill>
            <a:prstDash val="solid"/>
            <a:headEnd type="none" len="sm" w="sm"/>
            <a:tailEnd type="none" len="sm" w="sm"/>
          </a:ln>
        </p:spPr>
      </p:sp>
      <p:sp>
        <p:nvSpPr>
          <p:cNvPr name="AutoShape 49" id="49"/>
          <p:cNvSpPr/>
          <p:nvPr/>
        </p:nvSpPr>
        <p:spPr>
          <a:xfrm>
            <a:off x="11923918" y="4603279"/>
            <a:ext cx="0" cy="3433900"/>
          </a:xfrm>
          <a:prstGeom prst="line">
            <a:avLst/>
          </a:prstGeom>
          <a:ln cap="flat" w="38100">
            <a:solidFill>
              <a:srgbClr val="000000"/>
            </a:solidFill>
            <a:prstDash val="solid"/>
            <a:headEnd type="none" len="sm" w="sm"/>
            <a:tailEnd type="none" len="sm" w="sm"/>
          </a:ln>
        </p:spPr>
      </p:sp>
      <p:sp>
        <p:nvSpPr>
          <p:cNvPr name="TextBox 50" id="50"/>
          <p:cNvSpPr txBox="true"/>
          <p:nvPr/>
        </p:nvSpPr>
        <p:spPr>
          <a:xfrm rot="0">
            <a:off x="11791653" y="4049081"/>
            <a:ext cx="26453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D</a:t>
            </a:r>
          </a:p>
        </p:txBody>
      </p:sp>
      <p:sp>
        <p:nvSpPr>
          <p:cNvPr name="TextBox 51" id="51"/>
          <p:cNvSpPr txBox="true"/>
          <p:nvPr/>
        </p:nvSpPr>
        <p:spPr>
          <a:xfrm rot="0">
            <a:off x="11773446" y="8042693"/>
            <a:ext cx="300945"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C</a:t>
            </a:r>
          </a:p>
        </p:txBody>
      </p:sp>
      <p:grpSp>
        <p:nvGrpSpPr>
          <p:cNvPr name="Group 52" id="52"/>
          <p:cNvGrpSpPr/>
          <p:nvPr/>
        </p:nvGrpSpPr>
        <p:grpSpPr>
          <a:xfrm rot="0">
            <a:off x="13488091" y="4962401"/>
            <a:ext cx="592035" cy="592035"/>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54" id="5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55" id="55"/>
          <p:cNvGrpSpPr/>
          <p:nvPr/>
        </p:nvGrpSpPr>
        <p:grpSpPr>
          <a:xfrm rot="0">
            <a:off x="12896056" y="6600034"/>
            <a:ext cx="592035" cy="592035"/>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57" id="5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58" id="58"/>
          <p:cNvSpPr/>
          <p:nvPr/>
        </p:nvSpPr>
        <p:spPr>
          <a:xfrm flipH="true">
            <a:off x="13192074" y="5453641"/>
            <a:ext cx="611085" cy="1146393"/>
          </a:xfrm>
          <a:prstGeom prst="line">
            <a:avLst/>
          </a:prstGeom>
          <a:ln cap="flat" w="38100">
            <a:solidFill>
              <a:srgbClr val="000000"/>
            </a:solidFill>
            <a:prstDash val="solid"/>
            <a:headEnd type="none" len="sm" w="sm"/>
            <a:tailEnd type="none" len="sm" w="sm"/>
          </a:ln>
        </p:spPr>
      </p:sp>
      <p:sp>
        <p:nvSpPr>
          <p:cNvPr name="TextBox 59" id="59"/>
          <p:cNvSpPr txBox="true"/>
          <p:nvPr/>
        </p:nvSpPr>
        <p:spPr>
          <a:xfrm rot="0">
            <a:off x="13691207" y="4994429"/>
            <a:ext cx="223903"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E</a:t>
            </a:r>
          </a:p>
        </p:txBody>
      </p:sp>
      <p:sp>
        <p:nvSpPr>
          <p:cNvPr name="TextBox 60" id="60"/>
          <p:cNvSpPr txBox="true"/>
          <p:nvPr/>
        </p:nvSpPr>
        <p:spPr>
          <a:xfrm rot="0">
            <a:off x="13081928" y="6695218"/>
            <a:ext cx="22029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F</a:t>
            </a:r>
          </a:p>
        </p:txBody>
      </p:sp>
      <p:sp>
        <p:nvSpPr>
          <p:cNvPr name="AutoShape 61" id="61"/>
          <p:cNvSpPr/>
          <p:nvPr/>
        </p:nvSpPr>
        <p:spPr>
          <a:xfrm flipH="true" flipV="true">
            <a:off x="12219935" y="4307262"/>
            <a:ext cx="1268155" cy="951156"/>
          </a:xfrm>
          <a:prstGeom prst="line">
            <a:avLst/>
          </a:prstGeom>
          <a:ln cap="flat" w="38100">
            <a:solidFill>
              <a:srgbClr val="202020"/>
            </a:solidFill>
            <a:prstDash val="solid"/>
            <a:headEnd type="none" len="sm" w="sm"/>
            <a:tailEnd type="none" len="sm" w="sm"/>
          </a:ln>
        </p:spPr>
      </p:sp>
      <p:sp>
        <p:nvSpPr>
          <p:cNvPr name="AutoShape 62" id="62"/>
          <p:cNvSpPr/>
          <p:nvPr/>
        </p:nvSpPr>
        <p:spPr>
          <a:xfrm flipH="true" flipV="true">
            <a:off x="12219935" y="4307262"/>
            <a:ext cx="676121" cy="2588789"/>
          </a:xfrm>
          <a:prstGeom prst="line">
            <a:avLst/>
          </a:prstGeom>
          <a:ln cap="flat" w="38100">
            <a:solidFill>
              <a:srgbClr val="202020"/>
            </a:solidFill>
            <a:prstDash val="solid"/>
            <a:headEnd type="none" len="sm" w="sm"/>
            <a:tailEnd type="none" len="sm" w="sm"/>
          </a:ln>
        </p:spPr>
      </p:sp>
      <p:grpSp>
        <p:nvGrpSpPr>
          <p:cNvPr name="Group 63" id="63"/>
          <p:cNvGrpSpPr/>
          <p:nvPr/>
        </p:nvGrpSpPr>
        <p:grpSpPr>
          <a:xfrm rot="0">
            <a:off x="10890885" y="6004560"/>
            <a:ext cx="3421380" cy="2486025"/>
            <a:chOff x="0" y="0"/>
            <a:chExt cx="4561840" cy="3314700"/>
          </a:xfrm>
        </p:grpSpPr>
        <p:sp>
          <p:nvSpPr>
            <p:cNvPr name="Freeform 64" id="64"/>
            <p:cNvSpPr/>
            <p:nvPr/>
          </p:nvSpPr>
          <p:spPr>
            <a:xfrm flipH="false" flipV="false" rot="0">
              <a:off x="50800" y="5080"/>
              <a:ext cx="4460240" cy="3258820"/>
            </a:xfrm>
            <a:custGeom>
              <a:avLst/>
              <a:gdLst/>
              <a:ahLst/>
              <a:cxnLst/>
              <a:rect r="r" b="b" t="t" l="l"/>
              <a:pathLst>
                <a:path h="3258820" w="4460240">
                  <a:moveTo>
                    <a:pt x="0" y="3233420"/>
                  </a:moveTo>
                  <a:cubicBezTo>
                    <a:pt x="8890" y="2481580"/>
                    <a:pt x="17780" y="2444750"/>
                    <a:pt x="39370" y="2396490"/>
                  </a:cubicBezTo>
                  <a:cubicBezTo>
                    <a:pt x="60960" y="2346960"/>
                    <a:pt x="101600" y="2311400"/>
                    <a:pt x="133350" y="2259330"/>
                  </a:cubicBezTo>
                  <a:cubicBezTo>
                    <a:pt x="171450" y="2194560"/>
                    <a:pt x="213360" y="2086610"/>
                    <a:pt x="248920" y="2033270"/>
                  </a:cubicBezTo>
                  <a:cubicBezTo>
                    <a:pt x="271780" y="1998980"/>
                    <a:pt x="283210" y="1988820"/>
                    <a:pt x="314960" y="1955800"/>
                  </a:cubicBezTo>
                  <a:cubicBezTo>
                    <a:pt x="381000" y="1889760"/>
                    <a:pt x="551180" y="1756410"/>
                    <a:pt x="636270" y="1671320"/>
                  </a:cubicBezTo>
                  <a:cubicBezTo>
                    <a:pt x="699770" y="1609090"/>
                    <a:pt x="735330" y="1545590"/>
                    <a:pt x="789940" y="1501140"/>
                  </a:cubicBezTo>
                  <a:cubicBezTo>
                    <a:pt x="839470" y="1461770"/>
                    <a:pt x="892810" y="1451610"/>
                    <a:pt x="946150" y="1410970"/>
                  </a:cubicBezTo>
                  <a:cubicBezTo>
                    <a:pt x="1016000" y="1356360"/>
                    <a:pt x="1070610" y="1270000"/>
                    <a:pt x="1163320" y="1189990"/>
                  </a:cubicBezTo>
                  <a:cubicBezTo>
                    <a:pt x="1296670" y="1075690"/>
                    <a:pt x="1559560" y="911860"/>
                    <a:pt x="1689100" y="810260"/>
                  </a:cubicBezTo>
                  <a:cubicBezTo>
                    <a:pt x="1769110" y="746760"/>
                    <a:pt x="1804670" y="699770"/>
                    <a:pt x="1877060" y="648970"/>
                  </a:cubicBezTo>
                  <a:cubicBezTo>
                    <a:pt x="1960880" y="589280"/>
                    <a:pt x="2098040" y="529590"/>
                    <a:pt x="2171700" y="481330"/>
                  </a:cubicBezTo>
                  <a:cubicBezTo>
                    <a:pt x="2219960" y="449580"/>
                    <a:pt x="2240280" y="421640"/>
                    <a:pt x="2284730" y="396240"/>
                  </a:cubicBezTo>
                  <a:cubicBezTo>
                    <a:pt x="2338070" y="365760"/>
                    <a:pt x="2401570" y="342900"/>
                    <a:pt x="2471420" y="316230"/>
                  </a:cubicBezTo>
                  <a:cubicBezTo>
                    <a:pt x="2561590" y="283210"/>
                    <a:pt x="2703830" y="259080"/>
                    <a:pt x="2783840" y="218440"/>
                  </a:cubicBezTo>
                  <a:cubicBezTo>
                    <a:pt x="2840990" y="189230"/>
                    <a:pt x="2867660" y="143510"/>
                    <a:pt x="2917190" y="116840"/>
                  </a:cubicBezTo>
                  <a:cubicBezTo>
                    <a:pt x="2966720" y="88900"/>
                    <a:pt x="2999740" y="71120"/>
                    <a:pt x="3083560" y="55880"/>
                  </a:cubicBezTo>
                  <a:cubicBezTo>
                    <a:pt x="3315970" y="13970"/>
                    <a:pt x="4325620" y="0"/>
                    <a:pt x="4433570" y="45720"/>
                  </a:cubicBezTo>
                  <a:cubicBezTo>
                    <a:pt x="4451350" y="53340"/>
                    <a:pt x="4458970" y="64770"/>
                    <a:pt x="4458970" y="72390"/>
                  </a:cubicBezTo>
                  <a:cubicBezTo>
                    <a:pt x="4458970" y="81280"/>
                    <a:pt x="4439920" y="96520"/>
                    <a:pt x="4431030" y="96520"/>
                  </a:cubicBezTo>
                  <a:cubicBezTo>
                    <a:pt x="4423410" y="96520"/>
                    <a:pt x="4410710" y="83820"/>
                    <a:pt x="4408170" y="74930"/>
                  </a:cubicBezTo>
                  <a:cubicBezTo>
                    <a:pt x="4406900" y="68580"/>
                    <a:pt x="4410710" y="57150"/>
                    <a:pt x="4415790" y="53340"/>
                  </a:cubicBezTo>
                  <a:cubicBezTo>
                    <a:pt x="4422140" y="48260"/>
                    <a:pt x="4439920" y="45720"/>
                    <a:pt x="4446270" y="49530"/>
                  </a:cubicBezTo>
                  <a:cubicBezTo>
                    <a:pt x="4452620" y="53340"/>
                    <a:pt x="4460240" y="63500"/>
                    <a:pt x="4458970" y="69850"/>
                  </a:cubicBezTo>
                  <a:cubicBezTo>
                    <a:pt x="4457700" y="78740"/>
                    <a:pt x="4451350" y="88900"/>
                    <a:pt x="4433570" y="96520"/>
                  </a:cubicBezTo>
                  <a:cubicBezTo>
                    <a:pt x="4326890" y="143510"/>
                    <a:pt x="3322320" y="64770"/>
                    <a:pt x="3097530" y="104140"/>
                  </a:cubicBezTo>
                  <a:cubicBezTo>
                    <a:pt x="3020060" y="118110"/>
                    <a:pt x="2993390" y="133350"/>
                    <a:pt x="2945130" y="158750"/>
                  </a:cubicBezTo>
                  <a:cubicBezTo>
                    <a:pt x="2893060" y="186690"/>
                    <a:pt x="2857500" y="236220"/>
                    <a:pt x="2796540" y="266700"/>
                  </a:cubicBezTo>
                  <a:cubicBezTo>
                    <a:pt x="2715260" y="308610"/>
                    <a:pt x="2578100" y="331470"/>
                    <a:pt x="2490470" y="363220"/>
                  </a:cubicBezTo>
                  <a:cubicBezTo>
                    <a:pt x="2423160" y="387350"/>
                    <a:pt x="2368550" y="406400"/>
                    <a:pt x="2316480" y="435610"/>
                  </a:cubicBezTo>
                  <a:cubicBezTo>
                    <a:pt x="2269490" y="462280"/>
                    <a:pt x="2242820" y="494030"/>
                    <a:pt x="2192020" y="527050"/>
                  </a:cubicBezTo>
                  <a:cubicBezTo>
                    <a:pt x="2118360" y="575310"/>
                    <a:pt x="1992630" y="628650"/>
                    <a:pt x="1911350" y="687070"/>
                  </a:cubicBezTo>
                  <a:cubicBezTo>
                    <a:pt x="1837690" y="737870"/>
                    <a:pt x="1799590" y="787400"/>
                    <a:pt x="1718310" y="852170"/>
                  </a:cubicBezTo>
                  <a:cubicBezTo>
                    <a:pt x="1590040" y="953770"/>
                    <a:pt x="1333500" y="1111250"/>
                    <a:pt x="1198880" y="1226820"/>
                  </a:cubicBezTo>
                  <a:cubicBezTo>
                    <a:pt x="1103630" y="1308100"/>
                    <a:pt x="1041400" y="1400810"/>
                    <a:pt x="970280" y="1455420"/>
                  </a:cubicBezTo>
                  <a:cubicBezTo>
                    <a:pt x="920750" y="1493520"/>
                    <a:pt x="872490" y="1498600"/>
                    <a:pt x="826770" y="1535430"/>
                  </a:cubicBezTo>
                  <a:cubicBezTo>
                    <a:pt x="772160" y="1579880"/>
                    <a:pt x="736600" y="1642110"/>
                    <a:pt x="671830" y="1708150"/>
                  </a:cubicBezTo>
                  <a:cubicBezTo>
                    <a:pt x="575310" y="1805940"/>
                    <a:pt x="372110" y="1960880"/>
                    <a:pt x="293370" y="2058670"/>
                  </a:cubicBezTo>
                  <a:cubicBezTo>
                    <a:pt x="247650" y="2114550"/>
                    <a:pt x="226060" y="2164080"/>
                    <a:pt x="205740" y="2207260"/>
                  </a:cubicBezTo>
                  <a:cubicBezTo>
                    <a:pt x="191770" y="2236470"/>
                    <a:pt x="190500" y="2258060"/>
                    <a:pt x="175260" y="2286000"/>
                  </a:cubicBezTo>
                  <a:cubicBezTo>
                    <a:pt x="154940" y="2324100"/>
                    <a:pt x="109220" y="2362200"/>
                    <a:pt x="88900" y="2406650"/>
                  </a:cubicBezTo>
                  <a:cubicBezTo>
                    <a:pt x="67310" y="2451100"/>
                    <a:pt x="58420" y="2486660"/>
                    <a:pt x="50800" y="2553970"/>
                  </a:cubicBezTo>
                  <a:cubicBezTo>
                    <a:pt x="31750" y="2696210"/>
                    <a:pt x="82550" y="3161030"/>
                    <a:pt x="50800" y="3233420"/>
                  </a:cubicBezTo>
                  <a:cubicBezTo>
                    <a:pt x="43180" y="3249930"/>
                    <a:pt x="30480" y="3258820"/>
                    <a:pt x="21590" y="3258820"/>
                  </a:cubicBezTo>
                  <a:cubicBezTo>
                    <a:pt x="13970" y="3257550"/>
                    <a:pt x="0" y="3233420"/>
                    <a:pt x="0" y="3233420"/>
                  </a:cubicBezTo>
                </a:path>
              </a:pathLst>
            </a:custGeom>
            <a:solidFill>
              <a:srgbClr val="DC3C4D"/>
            </a:solidFill>
            <a:ln cap="sq">
              <a:noFill/>
              <a:prstDash val="solid"/>
              <a:miter/>
            </a:ln>
          </p:spPr>
        </p:sp>
      </p:grpSp>
      <p:grpSp>
        <p:nvGrpSpPr>
          <p:cNvPr name="Group 65" id="65"/>
          <p:cNvGrpSpPr/>
          <p:nvPr/>
        </p:nvGrpSpPr>
        <p:grpSpPr>
          <a:xfrm rot="0">
            <a:off x="10294620" y="3804285"/>
            <a:ext cx="4133850" cy="2065020"/>
            <a:chOff x="0" y="0"/>
            <a:chExt cx="5511800" cy="2753360"/>
          </a:xfrm>
        </p:grpSpPr>
        <p:sp>
          <p:nvSpPr>
            <p:cNvPr name="Freeform 66" id="66"/>
            <p:cNvSpPr/>
            <p:nvPr/>
          </p:nvSpPr>
          <p:spPr>
            <a:xfrm flipH="false" flipV="false" rot="0">
              <a:off x="44450" y="45720"/>
              <a:ext cx="5417820" cy="2670810"/>
            </a:xfrm>
            <a:custGeom>
              <a:avLst/>
              <a:gdLst/>
              <a:ahLst/>
              <a:cxnLst/>
              <a:rect r="r" b="b" t="t" l="l"/>
              <a:pathLst>
                <a:path h="2670810" w="5417820">
                  <a:moveTo>
                    <a:pt x="43180" y="7620"/>
                  </a:moveTo>
                  <a:cubicBezTo>
                    <a:pt x="575310" y="506730"/>
                    <a:pt x="640080" y="577850"/>
                    <a:pt x="703580" y="657860"/>
                  </a:cubicBezTo>
                  <a:cubicBezTo>
                    <a:pt x="762000" y="731520"/>
                    <a:pt x="795020" y="817880"/>
                    <a:pt x="855980" y="877570"/>
                  </a:cubicBezTo>
                  <a:cubicBezTo>
                    <a:pt x="915670" y="933450"/>
                    <a:pt x="1017270" y="969010"/>
                    <a:pt x="1062990" y="1008380"/>
                  </a:cubicBezTo>
                  <a:cubicBezTo>
                    <a:pt x="1090930" y="1032510"/>
                    <a:pt x="1092200" y="1049020"/>
                    <a:pt x="1121410" y="1076960"/>
                  </a:cubicBezTo>
                  <a:cubicBezTo>
                    <a:pt x="1181100" y="1134110"/>
                    <a:pt x="1336040" y="1234440"/>
                    <a:pt x="1424940" y="1309370"/>
                  </a:cubicBezTo>
                  <a:cubicBezTo>
                    <a:pt x="1498600" y="1371600"/>
                    <a:pt x="1573530" y="1460500"/>
                    <a:pt x="1619250" y="1492250"/>
                  </a:cubicBezTo>
                  <a:cubicBezTo>
                    <a:pt x="1638300" y="1507490"/>
                    <a:pt x="1643380" y="1506220"/>
                    <a:pt x="1666240" y="1517650"/>
                  </a:cubicBezTo>
                  <a:cubicBezTo>
                    <a:pt x="1720850" y="1543050"/>
                    <a:pt x="1847850" y="1598930"/>
                    <a:pt x="1945640" y="1637030"/>
                  </a:cubicBezTo>
                  <a:cubicBezTo>
                    <a:pt x="2051050" y="1678940"/>
                    <a:pt x="2178050" y="1727200"/>
                    <a:pt x="2277110" y="1755140"/>
                  </a:cubicBezTo>
                  <a:cubicBezTo>
                    <a:pt x="2355850" y="1778000"/>
                    <a:pt x="2434590" y="1776730"/>
                    <a:pt x="2491740" y="1802130"/>
                  </a:cubicBezTo>
                  <a:cubicBezTo>
                    <a:pt x="2537460" y="1822450"/>
                    <a:pt x="2564130" y="1859280"/>
                    <a:pt x="2603500" y="1883410"/>
                  </a:cubicBezTo>
                  <a:cubicBezTo>
                    <a:pt x="2644140" y="1907540"/>
                    <a:pt x="2691130" y="1921510"/>
                    <a:pt x="2734310" y="1949450"/>
                  </a:cubicBezTo>
                  <a:cubicBezTo>
                    <a:pt x="2783840" y="1981200"/>
                    <a:pt x="2829560" y="2039620"/>
                    <a:pt x="2881630" y="2070100"/>
                  </a:cubicBezTo>
                  <a:cubicBezTo>
                    <a:pt x="2931160" y="2098040"/>
                    <a:pt x="2987040" y="2101850"/>
                    <a:pt x="3037840" y="2127250"/>
                  </a:cubicBezTo>
                  <a:cubicBezTo>
                    <a:pt x="3094990" y="2156460"/>
                    <a:pt x="3147060" y="2211070"/>
                    <a:pt x="3205480" y="2239010"/>
                  </a:cubicBezTo>
                  <a:cubicBezTo>
                    <a:pt x="3258820" y="2266950"/>
                    <a:pt x="3304540" y="2278380"/>
                    <a:pt x="3373120" y="2296160"/>
                  </a:cubicBezTo>
                  <a:cubicBezTo>
                    <a:pt x="3477260" y="2325370"/>
                    <a:pt x="3658870" y="2345690"/>
                    <a:pt x="3770630" y="2377440"/>
                  </a:cubicBezTo>
                  <a:cubicBezTo>
                    <a:pt x="3854450" y="2401570"/>
                    <a:pt x="3910330" y="2439670"/>
                    <a:pt x="3989070" y="2457450"/>
                  </a:cubicBezTo>
                  <a:cubicBezTo>
                    <a:pt x="4074160" y="2476500"/>
                    <a:pt x="4194810" y="2468880"/>
                    <a:pt x="4265930" y="2484120"/>
                  </a:cubicBezTo>
                  <a:cubicBezTo>
                    <a:pt x="4314190" y="2495550"/>
                    <a:pt x="4329430" y="2513330"/>
                    <a:pt x="4382770" y="2524760"/>
                  </a:cubicBezTo>
                  <a:cubicBezTo>
                    <a:pt x="4486910" y="2546350"/>
                    <a:pt x="4781550" y="2538730"/>
                    <a:pt x="4864100" y="2560320"/>
                  </a:cubicBezTo>
                  <a:cubicBezTo>
                    <a:pt x="4893310" y="2569210"/>
                    <a:pt x="4898390" y="2581910"/>
                    <a:pt x="4921250" y="2589530"/>
                  </a:cubicBezTo>
                  <a:cubicBezTo>
                    <a:pt x="4950460" y="2597150"/>
                    <a:pt x="4982210" y="2598420"/>
                    <a:pt x="5027930" y="2602230"/>
                  </a:cubicBezTo>
                  <a:cubicBezTo>
                    <a:pt x="5113020" y="2607310"/>
                    <a:pt x="5341620" y="2583180"/>
                    <a:pt x="5391150" y="2604770"/>
                  </a:cubicBezTo>
                  <a:cubicBezTo>
                    <a:pt x="5406390" y="2612390"/>
                    <a:pt x="5416550" y="2623820"/>
                    <a:pt x="5416550" y="2631440"/>
                  </a:cubicBezTo>
                  <a:cubicBezTo>
                    <a:pt x="5415280" y="2640330"/>
                    <a:pt x="5396230" y="2655570"/>
                    <a:pt x="5388610" y="2655570"/>
                  </a:cubicBezTo>
                  <a:cubicBezTo>
                    <a:pt x="5380990" y="2655570"/>
                    <a:pt x="5372100" y="2647950"/>
                    <a:pt x="5368290" y="2642870"/>
                  </a:cubicBezTo>
                  <a:cubicBezTo>
                    <a:pt x="5365750" y="2636520"/>
                    <a:pt x="5365750" y="2625090"/>
                    <a:pt x="5368290" y="2618740"/>
                  </a:cubicBezTo>
                  <a:cubicBezTo>
                    <a:pt x="5372100" y="2612390"/>
                    <a:pt x="5380990" y="2606040"/>
                    <a:pt x="5388610" y="2604770"/>
                  </a:cubicBezTo>
                  <a:cubicBezTo>
                    <a:pt x="5394960" y="2604770"/>
                    <a:pt x="5405120" y="2608580"/>
                    <a:pt x="5410200" y="2613660"/>
                  </a:cubicBezTo>
                  <a:cubicBezTo>
                    <a:pt x="5415280" y="2620010"/>
                    <a:pt x="5417820" y="2630170"/>
                    <a:pt x="5415280" y="2637790"/>
                  </a:cubicBezTo>
                  <a:cubicBezTo>
                    <a:pt x="5412740" y="2645410"/>
                    <a:pt x="5405120" y="2651760"/>
                    <a:pt x="5391150" y="2655570"/>
                  </a:cubicBezTo>
                  <a:cubicBezTo>
                    <a:pt x="5346700" y="2670810"/>
                    <a:pt x="5170170" y="2659380"/>
                    <a:pt x="5081270" y="2654300"/>
                  </a:cubicBezTo>
                  <a:cubicBezTo>
                    <a:pt x="5011420" y="2650490"/>
                    <a:pt x="4935220" y="2646680"/>
                    <a:pt x="4898390" y="2633980"/>
                  </a:cubicBezTo>
                  <a:cubicBezTo>
                    <a:pt x="4880610" y="2627630"/>
                    <a:pt x="4881880" y="2617470"/>
                    <a:pt x="4860290" y="2611120"/>
                  </a:cubicBezTo>
                  <a:cubicBezTo>
                    <a:pt x="4795520" y="2590800"/>
                    <a:pt x="4552950" y="2600960"/>
                    <a:pt x="4429760" y="2581910"/>
                  </a:cubicBezTo>
                  <a:cubicBezTo>
                    <a:pt x="4334510" y="2567940"/>
                    <a:pt x="4255770" y="2532380"/>
                    <a:pt x="4180840" y="2522220"/>
                  </a:cubicBezTo>
                  <a:cubicBezTo>
                    <a:pt x="4121150" y="2513330"/>
                    <a:pt x="4076700" y="2526030"/>
                    <a:pt x="4015740" y="2514600"/>
                  </a:cubicBezTo>
                  <a:cubicBezTo>
                    <a:pt x="3940810" y="2499360"/>
                    <a:pt x="3859530" y="2453640"/>
                    <a:pt x="3764280" y="2428240"/>
                  </a:cubicBezTo>
                  <a:cubicBezTo>
                    <a:pt x="3644900" y="2395220"/>
                    <a:pt x="3460750" y="2373630"/>
                    <a:pt x="3352800" y="2343150"/>
                  </a:cubicBezTo>
                  <a:cubicBezTo>
                    <a:pt x="3280410" y="2322830"/>
                    <a:pt x="3221990" y="2306320"/>
                    <a:pt x="3176270" y="2280920"/>
                  </a:cubicBezTo>
                  <a:cubicBezTo>
                    <a:pt x="3141980" y="2261870"/>
                    <a:pt x="3130550" y="2236470"/>
                    <a:pt x="3094990" y="2214880"/>
                  </a:cubicBezTo>
                  <a:cubicBezTo>
                    <a:pt x="3036570" y="2179320"/>
                    <a:pt x="2919730" y="2150110"/>
                    <a:pt x="2848610" y="2106930"/>
                  </a:cubicBezTo>
                  <a:cubicBezTo>
                    <a:pt x="2785110" y="2068830"/>
                    <a:pt x="2733040" y="2006600"/>
                    <a:pt x="2682240" y="1973580"/>
                  </a:cubicBezTo>
                  <a:cubicBezTo>
                    <a:pt x="2642870" y="1950720"/>
                    <a:pt x="2606040" y="1944370"/>
                    <a:pt x="2573020" y="1922780"/>
                  </a:cubicBezTo>
                  <a:cubicBezTo>
                    <a:pt x="2540000" y="1902460"/>
                    <a:pt x="2520950" y="1869440"/>
                    <a:pt x="2481580" y="1850390"/>
                  </a:cubicBezTo>
                  <a:cubicBezTo>
                    <a:pt x="2425700" y="1823720"/>
                    <a:pt x="2340610" y="1826260"/>
                    <a:pt x="2259330" y="1803400"/>
                  </a:cubicBezTo>
                  <a:cubicBezTo>
                    <a:pt x="2157730" y="1774190"/>
                    <a:pt x="2029460" y="1724660"/>
                    <a:pt x="1922780" y="1682750"/>
                  </a:cubicBezTo>
                  <a:cubicBezTo>
                    <a:pt x="1824990" y="1644650"/>
                    <a:pt x="1701800" y="1591310"/>
                    <a:pt x="1642110" y="1562100"/>
                  </a:cubicBezTo>
                  <a:cubicBezTo>
                    <a:pt x="1614170" y="1548130"/>
                    <a:pt x="1606550" y="1545590"/>
                    <a:pt x="1582420" y="1527810"/>
                  </a:cubicBezTo>
                  <a:cubicBezTo>
                    <a:pt x="1535430" y="1493520"/>
                    <a:pt x="1463040" y="1408430"/>
                    <a:pt x="1393190" y="1348740"/>
                  </a:cubicBezTo>
                  <a:cubicBezTo>
                    <a:pt x="1314450" y="1282700"/>
                    <a:pt x="1195070" y="1207770"/>
                    <a:pt x="1131570" y="1151890"/>
                  </a:cubicBezTo>
                  <a:cubicBezTo>
                    <a:pt x="1090930" y="1115060"/>
                    <a:pt x="1069340" y="1074420"/>
                    <a:pt x="1040130" y="1052830"/>
                  </a:cubicBezTo>
                  <a:cubicBezTo>
                    <a:pt x="1018540" y="1037590"/>
                    <a:pt x="1003300" y="1038860"/>
                    <a:pt x="977900" y="1024890"/>
                  </a:cubicBezTo>
                  <a:cubicBezTo>
                    <a:pt x="935990" y="1000760"/>
                    <a:pt x="866140" y="958850"/>
                    <a:pt x="816610" y="909320"/>
                  </a:cubicBezTo>
                  <a:cubicBezTo>
                    <a:pt x="759460" y="850900"/>
                    <a:pt x="722630" y="763270"/>
                    <a:pt x="664210" y="690880"/>
                  </a:cubicBezTo>
                  <a:cubicBezTo>
                    <a:pt x="601980" y="612140"/>
                    <a:pt x="539750" y="543560"/>
                    <a:pt x="454660" y="455930"/>
                  </a:cubicBezTo>
                  <a:cubicBezTo>
                    <a:pt x="335280" y="335280"/>
                    <a:pt x="34290" y="111760"/>
                    <a:pt x="6350" y="43180"/>
                  </a:cubicBezTo>
                  <a:cubicBezTo>
                    <a:pt x="0" y="26670"/>
                    <a:pt x="2540" y="11430"/>
                    <a:pt x="8890" y="5080"/>
                  </a:cubicBezTo>
                  <a:cubicBezTo>
                    <a:pt x="15240" y="0"/>
                    <a:pt x="43180" y="7620"/>
                    <a:pt x="43180" y="7620"/>
                  </a:cubicBezTo>
                </a:path>
              </a:pathLst>
            </a:custGeom>
            <a:solidFill>
              <a:srgbClr val="DC3C4D"/>
            </a:solidFill>
            <a:ln cap="sq">
              <a:noFill/>
              <a:prstDash val="solid"/>
              <a:miter/>
            </a:ln>
          </p:spPr>
        </p:sp>
      </p:grpSp>
      <p:grpSp>
        <p:nvGrpSpPr>
          <p:cNvPr name="Group 67" id="67"/>
          <p:cNvGrpSpPr/>
          <p:nvPr/>
        </p:nvGrpSpPr>
        <p:grpSpPr>
          <a:xfrm rot="0">
            <a:off x="7987665" y="3269933"/>
            <a:ext cx="111442" cy="108585"/>
            <a:chOff x="0" y="0"/>
            <a:chExt cx="148590" cy="144780"/>
          </a:xfrm>
        </p:grpSpPr>
        <p:sp>
          <p:nvSpPr>
            <p:cNvPr name="Freeform 68" id="68"/>
            <p:cNvSpPr/>
            <p:nvPr/>
          </p:nvSpPr>
          <p:spPr>
            <a:xfrm flipH="false" flipV="false" rot="0">
              <a:off x="45720" y="45720"/>
              <a:ext cx="50800" cy="52070"/>
            </a:xfrm>
            <a:custGeom>
              <a:avLst/>
              <a:gdLst/>
              <a:ahLst/>
              <a:cxnLst/>
              <a:rect r="r" b="b" t="t" l="l"/>
              <a:pathLst>
                <a:path h="52070" w="50800">
                  <a:moveTo>
                    <a:pt x="50800" y="17780"/>
                  </a:moveTo>
                  <a:cubicBezTo>
                    <a:pt x="29210" y="52070"/>
                    <a:pt x="8890" y="45720"/>
                    <a:pt x="5080" y="38100"/>
                  </a:cubicBezTo>
                  <a:cubicBezTo>
                    <a:pt x="0" y="31750"/>
                    <a:pt x="3810" y="10160"/>
                    <a:pt x="11430" y="5080"/>
                  </a:cubicBezTo>
                  <a:cubicBezTo>
                    <a:pt x="17780" y="0"/>
                    <a:pt x="44450" y="7620"/>
                    <a:pt x="44450" y="7620"/>
                  </a:cubicBezTo>
                </a:path>
              </a:pathLst>
            </a:custGeom>
            <a:solidFill>
              <a:srgbClr val="DC3C4D"/>
            </a:solidFill>
            <a:ln cap="sq">
              <a:noFill/>
              <a:prstDash val="solid"/>
              <a:miter/>
            </a:ln>
          </p:spPr>
        </p:sp>
      </p:grpSp>
      <p:sp>
        <p:nvSpPr>
          <p:cNvPr name="Freeform 69" id="69"/>
          <p:cNvSpPr/>
          <p:nvPr/>
        </p:nvSpPr>
        <p:spPr>
          <a:xfrm flipH="false" flipV="false" rot="0">
            <a:off x="145786" y="3495522"/>
            <a:ext cx="2059811" cy="1876301"/>
          </a:xfrm>
          <a:custGeom>
            <a:avLst/>
            <a:gdLst/>
            <a:ahLst/>
            <a:cxnLst/>
            <a:rect r="r" b="b" t="t" l="l"/>
            <a:pathLst>
              <a:path h="1876301" w="2059811">
                <a:moveTo>
                  <a:pt x="0" y="0"/>
                </a:moveTo>
                <a:lnTo>
                  <a:pt x="2059811" y="0"/>
                </a:lnTo>
                <a:lnTo>
                  <a:pt x="2059811" y="1876301"/>
                </a:lnTo>
                <a:lnTo>
                  <a:pt x="0" y="18763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0" id="70"/>
          <p:cNvSpPr/>
          <p:nvPr/>
        </p:nvSpPr>
        <p:spPr>
          <a:xfrm flipH="false" flipV="false" rot="0">
            <a:off x="8464141" y="2866135"/>
            <a:ext cx="2059811" cy="1876301"/>
          </a:xfrm>
          <a:custGeom>
            <a:avLst/>
            <a:gdLst/>
            <a:ahLst/>
            <a:cxnLst/>
            <a:rect r="r" b="b" t="t" l="l"/>
            <a:pathLst>
              <a:path h="1876301" w="2059811">
                <a:moveTo>
                  <a:pt x="0" y="0"/>
                </a:moveTo>
                <a:lnTo>
                  <a:pt x="2059811" y="0"/>
                </a:lnTo>
                <a:lnTo>
                  <a:pt x="2059811" y="1876300"/>
                </a:lnTo>
                <a:lnTo>
                  <a:pt x="0" y="1876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1" id="71"/>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FC0C0"/>
                </a:solidFill>
                <a:latin typeface="Glacial Indifference Bold"/>
                <a:ea typeface="Glacial Indifference Bold"/>
                <a:cs typeface="Glacial Indifference Bold"/>
                <a:sym typeface="Glacial Indifference Bold"/>
              </a:rPr>
              <a:t>METAHEURISTIC ALGORITHM</a:t>
            </a:r>
          </a:p>
        </p:txBody>
      </p:sp>
      <p:sp>
        <p:nvSpPr>
          <p:cNvPr name="TextBox 72" id="72"/>
          <p:cNvSpPr txBox="true"/>
          <p:nvPr/>
        </p:nvSpPr>
        <p:spPr>
          <a:xfrm rot="0">
            <a:off x="1462364" y="5095223"/>
            <a:ext cx="23624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B</a:t>
            </a:r>
          </a:p>
        </p:txBody>
      </p:sp>
      <p:sp>
        <p:nvSpPr>
          <p:cNvPr name="TextBox 73" id="73"/>
          <p:cNvSpPr txBox="true"/>
          <p:nvPr/>
        </p:nvSpPr>
        <p:spPr>
          <a:xfrm rot="0">
            <a:off x="1330265" y="7134918"/>
            <a:ext cx="2828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A</a:t>
            </a:r>
          </a:p>
        </p:txBody>
      </p:sp>
      <p:sp>
        <p:nvSpPr>
          <p:cNvPr name="TextBox 74" id="74"/>
          <p:cNvSpPr txBox="true"/>
          <p:nvPr/>
        </p:nvSpPr>
        <p:spPr>
          <a:xfrm rot="0">
            <a:off x="3582074" y="4049081"/>
            <a:ext cx="26453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D</a:t>
            </a:r>
          </a:p>
        </p:txBody>
      </p:sp>
      <p:sp>
        <p:nvSpPr>
          <p:cNvPr name="TextBox 75" id="75"/>
          <p:cNvSpPr txBox="true"/>
          <p:nvPr/>
        </p:nvSpPr>
        <p:spPr>
          <a:xfrm rot="0">
            <a:off x="3563866" y="8042693"/>
            <a:ext cx="300945"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C</a:t>
            </a:r>
          </a:p>
        </p:txBody>
      </p:sp>
      <p:sp>
        <p:nvSpPr>
          <p:cNvPr name="TextBox 76" id="76"/>
          <p:cNvSpPr txBox="true"/>
          <p:nvPr/>
        </p:nvSpPr>
        <p:spPr>
          <a:xfrm rot="0">
            <a:off x="5481627" y="4994429"/>
            <a:ext cx="223903"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E</a:t>
            </a:r>
          </a:p>
        </p:txBody>
      </p:sp>
      <p:sp>
        <p:nvSpPr>
          <p:cNvPr name="TextBox 77" id="77"/>
          <p:cNvSpPr txBox="true"/>
          <p:nvPr/>
        </p:nvSpPr>
        <p:spPr>
          <a:xfrm rot="0">
            <a:off x="4872348" y="6695218"/>
            <a:ext cx="22029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F</a:t>
            </a:r>
          </a:p>
        </p:txBody>
      </p:sp>
      <p:sp>
        <p:nvSpPr>
          <p:cNvPr name="TextBox 78" id="78"/>
          <p:cNvSpPr txBox="true"/>
          <p:nvPr/>
        </p:nvSpPr>
        <p:spPr>
          <a:xfrm rot="0">
            <a:off x="474857" y="8934014"/>
            <a:ext cx="7315771" cy="578822"/>
          </a:xfrm>
          <a:prstGeom prst="rect">
            <a:avLst/>
          </a:prstGeom>
        </p:spPr>
        <p:txBody>
          <a:bodyPr anchor="t" rtlCol="false" tIns="0" lIns="0" bIns="0" rIns="0">
            <a:spAutoFit/>
          </a:bodyPr>
          <a:lstStyle/>
          <a:p>
            <a:pPr algn="ctr">
              <a:lnSpc>
                <a:spcPts val="4732"/>
              </a:lnSpc>
              <a:spcBef>
                <a:spcPct val="0"/>
              </a:spcBef>
            </a:pPr>
            <a:r>
              <a:rPr lang="en-US" b="true" sz="3380" spc="507">
                <a:solidFill>
                  <a:srgbClr val="000000"/>
                </a:solidFill>
                <a:latin typeface="Glacial Indifference Bold"/>
                <a:ea typeface="Glacial Indifference Bold"/>
                <a:cs typeface="Glacial Indifference Bold"/>
                <a:sym typeface="Glacial Indifference Bold"/>
              </a:rPr>
              <a:t>NEIGHBOR 1: </a:t>
            </a:r>
          </a:p>
        </p:txBody>
      </p:sp>
      <p:sp>
        <p:nvSpPr>
          <p:cNvPr name="TextBox 79" id="79"/>
          <p:cNvSpPr txBox="true"/>
          <p:nvPr/>
        </p:nvSpPr>
        <p:spPr>
          <a:xfrm rot="0">
            <a:off x="641853" y="9446161"/>
            <a:ext cx="6710532" cy="563692"/>
          </a:xfrm>
          <a:prstGeom prst="rect">
            <a:avLst/>
          </a:prstGeom>
        </p:spPr>
        <p:txBody>
          <a:bodyPr anchor="t" rtlCol="false" tIns="0" lIns="0" bIns="0" rIns="0">
            <a:spAutoFit/>
          </a:bodyPr>
          <a:lstStyle/>
          <a:p>
            <a:pPr algn="ctr">
              <a:lnSpc>
                <a:spcPts val="4630"/>
              </a:lnSpc>
              <a:spcBef>
                <a:spcPct val="0"/>
              </a:spcBef>
            </a:pPr>
            <a:r>
              <a:rPr lang="en-US" b="true" sz="3307" spc="496">
                <a:solidFill>
                  <a:srgbClr val="000000"/>
                </a:solidFill>
                <a:latin typeface="Glacial Indifference Bold"/>
                <a:ea typeface="Glacial Indifference Bold"/>
                <a:cs typeface="Glacial Indifference Bold"/>
                <a:sym typeface="Glacial Indifference Bold"/>
              </a:rPr>
              <a:t>{A,C}, {E,F},{B,D}</a:t>
            </a:r>
          </a:p>
        </p:txBody>
      </p:sp>
      <p:sp>
        <p:nvSpPr>
          <p:cNvPr name="TextBox 80" id="80"/>
          <p:cNvSpPr txBox="true"/>
          <p:nvPr/>
        </p:nvSpPr>
        <p:spPr>
          <a:xfrm rot="0">
            <a:off x="9671943" y="5095223"/>
            <a:ext cx="23624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B</a:t>
            </a:r>
          </a:p>
        </p:txBody>
      </p:sp>
      <p:sp>
        <p:nvSpPr>
          <p:cNvPr name="TextBox 81" id="81"/>
          <p:cNvSpPr txBox="true"/>
          <p:nvPr/>
        </p:nvSpPr>
        <p:spPr>
          <a:xfrm rot="0">
            <a:off x="9539844" y="7134918"/>
            <a:ext cx="2828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A</a:t>
            </a:r>
          </a:p>
        </p:txBody>
      </p:sp>
      <p:sp>
        <p:nvSpPr>
          <p:cNvPr name="TextBox 82" id="82"/>
          <p:cNvSpPr txBox="true"/>
          <p:nvPr/>
        </p:nvSpPr>
        <p:spPr>
          <a:xfrm rot="0">
            <a:off x="8115560" y="8753039"/>
            <a:ext cx="7315771" cy="578822"/>
          </a:xfrm>
          <a:prstGeom prst="rect">
            <a:avLst/>
          </a:prstGeom>
        </p:spPr>
        <p:txBody>
          <a:bodyPr anchor="t" rtlCol="false" tIns="0" lIns="0" bIns="0" rIns="0">
            <a:spAutoFit/>
          </a:bodyPr>
          <a:lstStyle/>
          <a:p>
            <a:pPr algn="ctr">
              <a:lnSpc>
                <a:spcPts val="4732"/>
              </a:lnSpc>
              <a:spcBef>
                <a:spcPct val="0"/>
              </a:spcBef>
            </a:pPr>
            <a:r>
              <a:rPr lang="en-US" b="true" sz="3380" spc="507">
                <a:solidFill>
                  <a:srgbClr val="000000"/>
                </a:solidFill>
                <a:latin typeface="Glacial Indifference Bold"/>
                <a:ea typeface="Glacial Indifference Bold"/>
                <a:cs typeface="Glacial Indifference Bold"/>
                <a:sym typeface="Glacial Indifference Bold"/>
              </a:rPr>
              <a:t>NEIGHBOR 2: </a:t>
            </a:r>
          </a:p>
        </p:txBody>
      </p:sp>
      <p:sp>
        <p:nvSpPr>
          <p:cNvPr name="TextBox 83" id="83"/>
          <p:cNvSpPr txBox="true"/>
          <p:nvPr/>
        </p:nvSpPr>
        <p:spPr>
          <a:xfrm rot="0">
            <a:off x="8282556" y="9265186"/>
            <a:ext cx="6710532" cy="563692"/>
          </a:xfrm>
          <a:prstGeom prst="rect">
            <a:avLst/>
          </a:prstGeom>
        </p:spPr>
        <p:txBody>
          <a:bodyPr anchor="t" rtlCol="false" tIns="0" lIns="0" bIns="0" rIns="0">
            <a:spAutoFit/>
          </a:bodyPr>
          <a:lstStyle/>
          <a:p>
            <a:pPr algn="ctr">
              <a:lnSpc>
                <a:spcPts val="4630"/>
              </a:lnSpc>
              <a:spcBef>
                <a:spcPct val="0"/>
              </a:spcBef>
            </a:pPr>
            <a:r>
              <a:rPr lang="en-US" b="true" sz="3307" spc="496">
                <a:solidFill>
                  <a:srgbClr val="000000"/>
                </a:solidFill>
                <a:latin typeface="Glacial Indifference Bold"/>
                <a:ea typeface="Glacial Indifference Bold"/>
                <a:cs typeface="Glacial Indifference Bold"/>
                <a:sym typeface="Glacial Indifference Bold"/>
              </a:rPr>
              <a:t>{A,B}, {C,F},{E,D}</a:t>
            </a:r>
          </a:p>
        </p:txBody>
      </p:sp>
      <p:sp>
        <p:nvSpPr>
          <p:cNvPr name="TextBox 84" id="84"/>
          <p:cNvSpPr txBox="true"/>
          <p:nvPr/>
        </p:nvSpPr>
        <p:spPr>
          <a:xfrm rot="0">
            <a:off x="10607917" y="3001963"/>
            <a:ext cx="2655848" cy="630872"/>
          </a:xfrm>
          <a:prstGeom prst="rect">
            <a:avLst/>
          </a:prstGeom>
        </p:spPr>
        <p:txBody>
          <a:bodyPr anchor="t" rtlCol="false" tIns="0" lIns="0" bIns="0" rIns="0">
            <a:spAutoFit/>
          </a:bodyPr>
          <a:lstStyle/>
          <a:p>
            <a:pPr algn="ctr">
              <a:lnSpc>
                <a:spcPts val="2527"/>
              </a:lnSpc>
              <a:spcBef>
                <a:spcPct val="0"/>
              </a:spcBef>
            </a:pPr>
            <a:r>
              <a:rPr lang="en-US" b="true" sz="1805" spc="270">
                <a:solidFill>
                  <a:srgbClr val="000000"/>
                </a:solidFill>
                <a:latin typeface="Glacial Indifference Bold"/>
                <a:ea typeface="Glacial Indifference Bold"/>
                <a:cs typeface="Glacial Indifference Bold"/>
                <a:sym typeface="Glacial Indifference Bold"/>
              </a:rPr>
              <a:t>WITH LOW PROBABILITY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86CD">
                <a:alpha val="100000"/>
              </a:srgbClr>
            </a:gs>
            <a:gs pos="100000">
              <a:srgbClr val="C89FED">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308349" y="1764046"/>
            <a:ext cx="9568581" cy="1505887"/>
            <a:chOff x="0" y="0"/>
            <a:chExt cx="12758108" cy="2007849"/>
          </a:xfrm>
        </p:grpSpPr>
        <p:sp>
          <p:nvSpPr>
            <p:cNvPr name="TextBox 3" id="3"/>
            <p:cNvSpPr txBox="true"/>
            <p:nvPr/>
          </p:nvSpPr>
          <p:spPr>
            <a:xfrm rot="0">
              <a:off x="0" y="57150"/>
              <a:ext cx="12758108" cy="1104682"/>
            </a:xfrm>
            <a:prstGeom prst="rect">
              <a:avLst/>
            </a:prstGeom>
          </p:spPr>
          <p:txBody>
            <a:bodyPr anchor="t" rtlCol="false" tIns="0" lIns="0" bIns="0" rIns="0">
              <a:spAutoFit/>
            </a:bodyPr>
            <a:lstStyle/>
            <a:p>
              <a:pPr algn="ctr">
                <a:lnSpc>
                  <a:spcPts val="6343"/>
                </a:lnSpc>
              </a:pPr>
              <a:r>
                <a:rPr lang="en-US" sz="5766" b="true">
                  <a:solidFill>
                    <a:srgbClr val="F5F5EF"/>
                  </a:solidFill>
                  <a:latin typeface="League Spartan"/>
                  <a:ea typeface="League Spartan"/>
                  <a:cs typeface="League Spartan"/>
                  <a:sym typeface="League Spartan"/>
                </a:rPr>
                <a:t>Simmulated Annealing</a:t>
              </a:r>
            </a:p>
          </p:txBody>
        </p:sp>
        <p:sp>
          <p:nvSpPr>
            <p:cNvPr name="TextBox 4" id="4"/>
            <p:cNvSpPr txBox="true"/>
            <p:nvPr/>
          </p:nvSpPr>
          <p:spPr>
            <a:xfrm rot="0">
              <a:off x="0" y="1398739"/>
              <a:ext cx="12758108" cy="609110"/>
            </a:xfrm>
            <a:prstGeom prst="rect">
              <a:avLst/>
            </a:prstGeom>
          </p:spPr>
          <p:txBody>
            <a:bodyPr anchor="t" rtlCol="false" tIns="0" lIns="0" bIns="0" rIns="0">
              <a:spAutoFit/>
            </a:bodyPr>
            <a:lstStyle/>
            <a:p>
              <a:pPr algn="ctr" marL="0" indent="0" lvl="0">
                <a:lnSpc>
                  <a:spcPts val="3748"/>
                </a:lnSpc>
              </a:pPr>
            </a:p>
          </p:txBody>
        </p:sp>
      </p:grpSp>
      <p:grpSp>
        <p:nvGrpSpPr>
          <p:cNvPr name="Group 5" id="5"/>
          <p:cNvGrpSpPr/>
          <p:nvPr/>
        </p:nvGrpSpPr>
        <p:grpSpPr>
          <a:xfrm rot="0">
            <a:off x="12131434" y="5229756"/>
            <a:ext cx="407417" cy="4074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2206289" y="3786646"/>
            <a:ext cx="407417" cy="40741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13674731" y="3066728"/>
            <a:ext cx="407417" cy="40741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4" id="14"/>
          <p:cNvGrpSpPr/>
          <p:nvPr/>
        </p:nvGrpSpPr>
        <p:grpSpPr>
          <a:xfrm rot="0">
            <a:off x="13674731" y="5837232"/>
            <a:ext cx="407417" cy="40741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17" id="17"/>
          <p:cNvSpPr/>
          <p:nvPr/>
        </p:nvSpPr>
        <p:spPr>
          <a:xfrm>
            <a:off x="12538851" y="5433464"/>
            <a:ext cx="1135881" cy="607477"/>
          </a:xfrm>
          <a:prstGeom prst="line">
            <a:avLst/>
          </a:prstGeom>
          <a:ln cap="flat" w="28575">
            <a:solidFill>
              <a:srgbClr val="202020"/>
            </a:solidFill>
            <a:prstDash val="solid"/>
            <a:headEnd type="none" len="sm" w="sm"/>
            <a:tailEnd type="none" len="sm" w="sm"/>
          </a:ln>
        </p:spPr>
      </p:sp>
      <p:sp>
        <p:nvSpPr>
          <p:cNvPr name="AutoShape 18" id="18"/>
          <p:cNvSpPr/>
          <p:nvPr/>
        </p:nvSpPr>
        <p:spPr>
          <a:xfrm flipV="true">
            <a:off x="12335142" y="4194063"/>
            <a:ext cx="74855" cy="1035693"/>
          </a:xfrm>
          <a:prstGeom prst="line">
            <a:avLst/>
          </a:prstGeom>
          <a:ln cap="flat" w="28575">
            <a:solidFill>
              <a:srgbClr val="94D2A5"/>
            </a:solidFill>
            <a:prstDash val="solid"/>
            <a:headEnd type="none" len="sm" w="sm"/>
            <a:tailEnd type="none" len="sm" w="sm"/>
          </a:ln>
        </p:spPr>
      </p:sp>
      <p:sp>
        <p:nvSpPr>
          <p:cNvPr name="AutoShape 19" id="19"/>
          <p:cNvSpPr/>
          <p:nvPr/>
        </p:nvSpPr>
        <p:spPr>
          <a:xfrm flipV="true">
            <a:off x="12409998" y="3270437"/>
            <a:ext cx="1264734" cy="516209"/>
          </a:xfrm>
          <a:prstGeom prst="line">
            <a:avLst/>
          </a:prstGeom>
          <a:ln cap="flat" w="28575">
            <a:solidFill>
              <a:srgbClr val="000000"/>
            </a:solidFill>
            <a:prstDash val="solid"/>
            <a:headEnd type="none" len="sm" w="sm"/>
            <a:tailEnd type="none" len="sm" w="sm"/>
          </a:ln>
        </p:spPr>
      </p:sp>
      <p:sp>
        <p:nvSpPr>
          <p:cNvPr name="AutoShape 20" id="20"/>
          <p:cNvSpPr/>
          <p:nvPr/>
        </p:nvSpPr>
        <p:spPr>
          <a:xfrm flipV="true">
            <a:off x="12335142" y="3474145"/>
            <a:ext cx="1543298" cy="1755611"/>
          </a:xfrm>
          <a:prstGeom prst="line">
            <a:avLst/>
          </a:prstGeom>
          <a:ln cap="flat" w="28575">
            <a:solidFill>
              <a:srgbClr val="94D2A5"/>
            </a:solidFill>
            <a:prstDash val="solid"/>
            <a:headEnd type="none" len="sm" w="sm"/>
            <a:tailEnd type="none" len="sm" w="sm"/>
          </a:ln>
        </p:spPr>
      </p:sp>
      <p:sp>
        <p:nvSpPr>
          <p:cNvPr name="AutoShape 21" id="21"/>
          <p:cNvSpPr/>
          <p:nvPr/>
        </p:nvSpPr>
        <p:spPr>
          <a:xfrm>
            <a:off x="13878440" y="3474145"/>
            <a:ext cx="0" cy="2363087"/>
          </a:xfrm>
          <a:prstGeom prst="line">
            <a:avLst/>
          </a:prstGeom>
          <a:ln cap="flat" w="28575">
            <a:solidFill>
              <a:srgbClr val="94D2A5"/>
            </a:solidFill>
            <a:prstDash val="solid"/>
            <a:headEnd type="none" len="sm" w="sm"/>
            <a:tailEnd type="none" len="sm" w="sm"/>
          </a:ln>
        </p:spPr>
      </p:sp>
      <p:grpSp>
        <p:nvGrpSpPr>
          <p:cNvPr name="Group 22" id="22"/>
          <p:cNvGrpSpPr/>
          <p:nvPr/>
        </p:nvGrpSpPr>
        <p:grpSpPr>
          <a:xfrm rot="0">
            <a:off x="14954848" y="3721280"/>
            <a:ext cx="407417" cy="40741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5" id="25"/>
          <p:cNvGrpSpPr/>
          <p:nvPr/>
        </p:nvGrpSpPr>
        <p:grpSpPr>
          <a:xfrm rot="0">
            <a:off x="14547431" y="4848240"/>
            <a:ext cx="407417" cy="40741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28" id="28"/>
          <p:cNvSpPr/>
          <p:nvPr/>
        </p:nvSpPr>
        <p:spPr>
          <a:xfrm flipH="true">
            <a:off x="14751139" y="4059334"/>
            <a:ext cx="420527" cy="788906"/>
          </a:xfrm>
          <a:prstGeom prst="line">
            <a:avLst/>
          </a:prstGeom>
          <a:ln cap="flat" w="28575">
            <a:solidFill>
              <a:srgbClr val="000000"/>
            </a:solidFill>
            <a:prstDash val="solid"/>
            <a:headEnd type="none" len="sm" w="sm"/>
            <a:tailEnd type="none" len="sm" w="sm"/>
          </a:ln>
        </p:spPr>
      </p:sp>
      <p:sp>
        <p:nvSpPr>
          <p:cNvPr name="AutoShape 29" id="29"/>
          <p:cNvSpPr/>
          <p:nvPr/>
        </p:nvSpPr>
        <p:spPr>
          <a:xfrm flipH="true" flipV="true">
            <a:off x="14082148" y="3270437"/>
            <a:ext cx="872699" cy="654552"/>
          </a:xfrm>
          <a:prstGeom prst="line">
            <a:avLst/>
          </a:prstGeom>
          <a:ln cap="flat" w="28575">
            <a:solidFill>
              <a:srgbClr val="EF391F"/>
            </a:solidFill>
            <a:prstDash val="solid"/>
            <a:headEnd type="none" len="sm" w="sm"/>
            <a:tailEnd type="none" len="sm" w="sm"/>
          </a:ln>
        </p:spPr>
      </p:sp>
      <p:sp>
        <p:nvSpPr>
          <p:cNvPr name="AutoShape 30" id="30"/>
          <p:cNvSpPr/>
          <p:nvPr/>
        </p:nvSpPr>
        <p:spPr>
          <a:xfrm flipH="true" flipV="true">
            <a:off x="14082148" y="3270437"/>
            <a:ext cx="465282" cy="1781512"/>
          </a:xfrm>
          <a:prstGeom prst="line">
            <a:avLst/>
          </a:prstGeom>
          <a:ln cap="flat" w="28575">
            <a:solidFill>
              <a:srgbClr val="EF391F"/>
            </a:solidFill>
            <a:prstDash val="solid"/>
            <a:headEnd type="none" len="sm" w="sm"/>
            <a:tailEnd type="none" len="sm" w="sm"/>
          </a:ln>
        </p:spPr>
      </p:sp>
      <p:grpSp>
        <p:nvGrpSpPr>
          <p:cNvPr name="Group 31" id="31"/>
          <p:cNvGrpSpPr/>
          <p:nvPr/>
        </p:nvGrpSpPr>
        <p:grpSpPr>
          <a:xfrm rot="0">
            <a:off x="7987665" y="3269933"/>
            <a:ext cx="111442" cy="108585"/>
            <a:chOff x="0" y="0"/>
            <a:chExt cx="148590" cy="144780"/>
          </a:xfrm>
        </p:grpSpPr>
        <p:sp>
          <p:nvSpPr>
            <p:cNvPr name="Freeform 32" id="32"/>
            <p:cNvSpPr/>
            <p:nvPr/>
          </p:nvSpPr>
          <p:spPr>
            <a:xfrm flipH="false" flipV="false" rot="0">
              <a:off x="45720" y="45720"/>
              <a:ext cx="50800" cy="52070"/>
            </a:xfrm>
            <a:custGeom>
              <a:avLst/>
              <a:gdLst/>
              <a:ahLst/>
              <a:cxnLst/>
              <a:rect r="r" b="b" t="t" l="l"/>
              <a:pathLst>
                <a:path h="52070" w="50800">
                  <a:moveTo>
                    <a:pt x="50800" y="17780"/>
                  </a:moveTo>
                  <a:cubicBezTo>
                    <a:pt x="29210" y="52070"/>
                    <a:pt x="8890" y="45720"/>
                    <a:pt x="5080" y="38100"/>
                  </a:cubicBezTo>
                  <a:cubicBezTo>
                    <a:pt x="0" y="31750"/>
                    <a:pt x="3810" y="10160"/>
                    <a:pt x="11430" y="5080"/>
                  </a:cubicBezTo>
                  <a:cubicBezTo>
                    <a:pt x="17780" y="0"/>
                    <a:pt x="44450" y="7620"/>
                    <a:pt x="44450" y="7620"/>
                  </a:cubicBezTo>
                </a:path>
              </a:pathLst>
            </a:custGeom>
            <a:solidFill>
              <a:srgbClr val="DC3C4D"/>
            </a:solidFill>
            <a:ln cap="sq">
              <a:noFill/>
              <a:prstDash val="solid"/>
              <a:miter/>
            </a:ln>
          </p:spPr>
        </p:sp>
      </p:grpSp>
      <p:sp>
        <p:nvSpPr>
          <p:cNvPr name="TextBox 33" id="33"/>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FC0C0"/>
                </a:solidFill>
                <a:latin typeface="Glacial Indifference Bold"/>
                <a:ea typeface="Glacial Indifference Bold"/>
                <a:cs typeface="Glacial Indifference Bold"/>
                <a:sym typeface="Glacial Indifference Bold"/>
              </a:rPr>
              <a:t>METAHEURISTIC ALGORITHM</a:t>
            </a:r>
          </a:p>
        </p:txBody>
      </p:sp>
      <p:sp>
        <p:nvSpPr>
          <p:cNvPr name="TextBox 34" id="34"/>
          <p:cNvSpPr txBox="true"/>
          <p:nvPr/>
        </p:nvSpPr>
        <p:spPr>
          <a:xfrm rot="0">
            <a:off x="12328711" y="3813912"/>
            <a:ext cx="162573" cy="314785"/>
          </a:xfrm>
          <a:prstGeom prst="rect">
            <a:avLst/>
          </a:prstGeom>
        </p:spPr>
        <p:txBody>
          <a:bodyPr anchor="t" rtlCol="false" tIns="0" lIns="0" bIns="0" rIns="0">
            <a:spAutoFit/>
          </a:bodyPr>
          <a:lstStyle/>
          <a:p>
            <a:pPr algn="ctr">
              <a:lnSpc>
                <a:spcPts val="2556"/>
              </a:lnSpc>
              <a:spcBef>
                <a:spcPct val="0"/>
              </a:spcBef>
            </a:pPr>
            <a:r>
              <a:rPr lang="en-US" b="true" sz="1826" spc="273">
                <a:solidFill>
                  <a:srgbClr val="202020"/>
                </a:solidFill>
                <a:latin typeface="Glacial Indifference Bold"/>
                <a:ea typeface="Glacial Indifference Bold"/>
                <a:cs typeface="Glacial Indifference Bold"/>
                <a:sym typeface="Glacial Indifference Bold"/>
              </a:rPr>
              <a:t>B</a:t>
            </a:r>
          </a:p>
        </p:txBody>
      </p:sp>
      <p:sp>
        <p:nvSpPr>
          <p:cNvPr name="TextBox 35" id="35"/>
          <p:cNvSpPr txBox="true"/>
          <p:nvPr/>
        </p:nvSpPr>
        <p:spPr>
          <a:xfrm rot="0">
            <a:off x="12237805" y="5217557"/>
            <a:ext cx="194674" cy="314785"/>
          </a:xfrm>
          <a:prstGeom prst="rect">
            <a:avLst/>
          </a:prstGeom>
        </p:spPr>
        <p:txBody>
          <a:bodyPr anchor="t" rtlCol="false" tIns="0" lIns="0" bIns="0" rIns="0">
            <a:spAutoFit/>
          </a:bodyPr>
          <a:lstStyle/>
          <a:p>
            <a:pPr algn="ctr">
              <a:lnSpc>
                <a:spcPts val="2556"/>
              </a:lnSpc>
              <a:spcBef>
                <a:spcPct val="0"/>
              </a:spcBef>
            </a:pPr>
            <a:r>
              <a:rPr lang="en-US" b="true" sz="1826" spc="273">
                <a:solidFill>
                  <a:srgbClr val="202020"/>
                </a:solidFill>
                <a:latin typeface="Glacial Indifference Bold"/>
                <a:ea typeface="Glacial Indifference Bold"/>
                <a:cs typeface="Glacial Indifference Bold"/>
                <a:sym typeface="Glacial Indifference Bold"/>
              </a:rPr>
              <a:t>A</a:t>
            </a:r>
          </a:p>
        </p:txBody>
      </p:sp>
      <p:sp>
        <p:nvSpPr>
          <p:cNvPr name="TextBox 36" id="36"/>
          <p:cNvSpPr txBox="true"/>
          <p:nvPr/>
        </p:nvSpPr>
        <p:spPr>
          <a:xfrm rot="0">
            <a:off x="13787420" y="3093994"/>
            <a:ext cx="182040" cy="314785"/>
          </a:xfrm>
          <a:prstGeom prst="rect">
            <a:avLst/>
          </a:prstGeom>
        </p:spPr>
        <p:txBody>
          <a:bodyPr anchor="t" rtlCol="false" tIns="0" lIns="0" bIns="0" rIns="0">
            <a:spAutoFit/>
          </a:bodyPr>
          <a:lstStyle/>
          <a:p>
            <a:pPr algn="ctr">
              <a:lnSpc>
                <a:spcPts val="2556"/>
              </a:lnSpc>
              <a:spcBef>
                <a:spcPct val="0"/>
              </a:spcBef>
            </a:pPr>
            <a:r>
              <a:rPr lang="en-US" b="true" sz="1826" spc="273">
                <a:solidFill>
                  <a:srgbClr val="202020"/>
                </a:solidFill>
                <a:latin typeface="Glacial Indifference Bold"/>
                <a:ea typeface="Glacial Indifference Bold"/>
                <a:cs typeface="Glacial Indifference Bold"/>
                <a:sym typeface="Glacial Indifference Bold"/>
              </a:rPr>
              <a:t>D</a:t>
            </a:r>
          </a:p>
        </p:txBody>
      </p:sp>
      <p:sp>
        <p:nvSpPr>
          <p:cNvPr name="TextBox 37" id="37"/>
          <p:cNvSpPr txBox="true"/>
          <p:nvPr/>
        </p:nvSpPr>
        <p:spPr>
          <a:xfrm rot="0">
            <a:off x="13774890" y="5842256"/>
            <a:ext cx="207100" cy="314785"/>
          </a:xfrm>
          <a:prstGeom prst="rect">
            <a:avLst/>
          </a:prstGeom>
        </p:spPr>
        <p:txBody>
          <a:bodyPr anchor="t" rtlCol="false" tIns="0" lIns="0" bIns="0" rIns="0">
            <a:spAutoFit/>
          </a:bodyPr>
          <a:lstStyle/>
          <a:p>
            <a:pPr algn="ctr">
              <a:lnSpc>
                <a:spcPts val="2556"/>
              </a:lnSpc>
              <a:spcBef>
                <a:spcPct val="0"/>
              </a:spcBef>
            </a:pPr>
            <a:r>
              <a:rPr lang="en-US" b="true" sz="1826" spc="273">
                <a:solidFill>
                  <a:srgbClr val="202020"/>
                </a:solidFill>
                <a:latin typeface="Glacial Indifference Bold"/>
                <a:ea typeface="Glacial Indifference Bold"/>
                <a:cs typeface="Glacial Indifference Bold"/>
                <a:sym typeface="Glacial Indifference Bold"/>
              </a:rPr>
              <a:t>C</a:t>
            </a:r>
          </a:p>
        </p:txBody>
      </p:sp>
      <p:sp>
        <p:nvSpPr>
          <p:cNvPr name="TextBox 38" id="38"/>
          <p:cNvSpPr txBox="true"/>
          <p:nvPr/>
        </p:nvSpPr>
        <p:spPr>
          <a:xfrm rot="0">
            <a:off x="15094625" y="3744549"/>
            <a:ext cx="154082" cy="314785"/>
          </a:xfrm>
          <a:prstGeom prst="rect">
            <a:avLst/>
          </a:prstGeom>
        </p:spPr>
        <p:txBody>
          <a:bodyPr anchor="t" rtlCol="false" tIns="0" lIns="0" bIns="0" rIns="0">
            <a:spAutoFit/>
          </a:bodyPr>
          <a:lstStyle/>
          <a:p>
            <a:pPr algn="ctr">
              <a:lnSpc>
                <a:spcPts val="2556"/>
              </a:lnSpc>
              <a:spcBef>
                <a:spcPct val="0"/>
              </a:spcBef>
            </a:pPr>
            <a:r>
              <a:rPr lang="en-US" b="true" sz="1826" spc="273">
                <a:solidFill>
                  <a:srgbClr val="202020"/>
                </a:solidFill>
                <a:latin typeface="Glacial Indifference Bold"/>
                <a:ea typeface="Glacial Indifference Bold"/>
                <a:cs typeface="Glacial Indifference Bold"/>
                <a:sym typeface="Glacial Indifference Bold"/>
              </a:rPr>
              <a:t>E</a:t>
            </a:r>
          </a:p>
        </p:txBody>
      </p:sp>
      <p:sp>
        <p:nvSpPr>
          <p:cNvPr name="TextBox 39" id="39"/>
          <p:cNvSpPr txBox="true"/>
          <p:nvPr/>
        </p:nvSpPr>
        <p:spPr>
          <a:xfrm rot="0">
            <a:off x="14675341" y="4914971"/>
            <a:ext cx="151597" cy="314785"/>
          </a:xfrm>
          <a:prstGeom prst="rect">
            <a:avLst/>
          </a:prstGeom>
        </p:spPr>
        <p:txBody>
          <a:bodyPr anchor="t" rtlCol="false" tIns="0" lIns="0" bIns="0" rIns="0">
            <a:spAutoFit/>
          </a:bodyPr>
          <a:lstStyle/>
          <a:p>
            <a:pPr algn="ctr">
              <a:lnSpc>
                <a:spcPts val="2556"/>
              </a:lnSpc>
              <a:spcBef>
                <a:spcPct val="0"/>
              </a:spcBef>
            </a:pPr>
            <a:r>
              <a:rPr lang="en-US" b="true" sz="1826" spc="273">
                <a:solidFill>
                  <a:srgbClr val="202020"/>
                </a:solidFill>
                <a:latin typeface="Glacial Indifference Bold"/>
                <a:ea typeface="Glacial Indifference Bold"/>
                <a:cs typeface="Glacial Indifference Bold"/>
                <a:sym typeface="Glacial Indifference Bold"/>
              </a:rPr>
              <a:t>F</a:t>
            </a:r>
          </a:p>
        </p:txBody>
      </p:sp>
      <p:sp>
        <p:nvSpPr>
          <p:cNvPr name="TextBox 40" id="40"/>
          <p:cNvSpPr txBox="true"/>
          <p:nvPr/>
        </p:nvSpPr>
        <p:spPr>
          <a:xfrm rot="0">
            <a:off x="11649144" y="6452660"/>
            <a:ext cx="5034452" cy="400066"/>
          </a:xfrm>
          <a:prstGeom prst="rect">
            <a:avLst/>
          </a:prstGeom>
        </p:spPr>
        <p:txBody>
          <a:bodyPr anchor="t" rtlCol="false" tIns="0" lIns="0" bIns="0" rIns="0">
            <a:spAutoFit/>
          </a:bodyPr>
          <a:lstStyle/>
          <a:p>
            <a:pPr algn="ctr">
              <a:lnSpc>
                <a:spcPts val="3257"/>
              </a:lnSpc>
              <a:spcBef>
                <a:spcPct val="0"/>
              </a:spcBef>
            </a:pPr>
            <a:r>
              <a:rPr lang="en-US" b="true" sz="2326" spc="348">
                <a:solidFill>
                  <a:srgbClr val="000000"/>
                </a:solidFill>
                <a:latin typeface="Glacial Indifference Bold"/>
                <a:ea typeface="Glacial Indifference Bold"/>
                <a:cs typeface="Glacial Indifference Bold"/>
                <a:sym typeface="Glacial Indifference Bold"/>
              </a:rPr>
              <a:t>PARTITION:</a:t>
            </a:r>
          </a:p>
        </p:txBody>
      </p:sp>
      <p:sp>
        <p:nvSpPr>
          <p:cNvPr name="TextBox 41" id="41"/>
          <p:cNvSpPr txBox="true"/>
          <p:nvPr/>
        </p:nvSpPr>
        <p:spPr>
          <a:xfrm rot="0">
            <a:off x="11764065" y="6805102"/>
            <a:ext cx="4617948" cy="389654"/>
          </a:xfrm>
          <a:prstGeom prst="rect">
            <a:avLst/>
          </a:prstGeom>
        </p:spPr>
        <p:txBody>
          <a:bodyPr anchor="t" rtlCol="false" tIns="0" lIns="0" bIns="0" rIns="0">
            <a:spAutoFit/>
          </a:bodyPr>
          <a:lstStyle/>
          <a:p>
            <a:pPr algn="ctr">
              <a:lnSpc>
                <a:spcPts val="3186"/>
              </a:lnSpc>
              <a:spcBef>
                <a:spcPct val="0"/>
              </a:spcBef>
            </a:pPr>
            <a:r>
              <a:rPr lang="en-US" b="true" sz="2276" spc="341">
                <a:solidFill>
                  <a:srgbClr val="000000"/>
                </a:solidFill>
                <a:latin typeface="Glacial Indifference Bold"/>
                <a:ea typeface="Glacial Indifference Bold"/>
                <a:cs typeface="Glacial Indifference Bold"/>
                <a:sym typeface="Glacial Indifference Bold"/>
              </a:rPr>
              <a:t>{A,C}, {E,F},{B,D}</a:t>
            </a:r>
          </a:p>
        </p:txBody>
      </p:sp>
      <p:sp>
        <p:nvSpPr>
          <p:cNvPr name="TextBox 42" id="42"/>
          <p:cNvSpPr txBox="true"/>
          <p:nvPr/>
        </p:nvSpPr>
        <p:spPr>
          <a:xfrm rot="0">
            <a:off x="236671" y="2753569"/>
            <a:ext cx="10618413" cy="2530935"/>
          </a:xfrm>
          <a:prstGeom prst="rect">
            <a:avLst/>
          </a:prstGeom>
        </p:spPr>
        <p:txBody>
          <a:bodyPr anchor="t" rtlCol="false" tIns="0" lIns="0" bIns="0" rIns="0">
            <a:spAutoFit/>
          </a:bodyPr>
          <a:lstStyle/>
          <a:p>
            <a:pPr algn="l">
              <a:lnSpc>
                <a:spcPts val="4042"/>
              </a:lnSpc>
              <a:spcBef>
                <a:spcPct val="0"/>
              </a:spcBef>
            </a:pPr>
            <a:r>
              <a:rPr lang="en-US" b="true" sz="2887" spc="433">
                <a:solidFill>
                  <a:srgbClr val="000000"/>
                </a:solidFill>
                <a:latin typeface="Glacial Indifference Bold"/>
                <a:ea typeface="Glacial Indifference Bold"/>
                <a:cs typeface="Glacial Indifference Bold"/>
                <a:sym typeface="Glacial Indifference Bold"/>
              </a:rPr>
              <a:t>4. CO</a:t>
            </a:r>
            <a:r>
              <a:rPr lang="en-US" b="true" sz="2887" spc="433">
                <a:solidFill>
                  <a:srgbClr val="000000"/>
                </a:solidFill>
                <a:latin typeface="Glacial Indifference Bold"/>
                <a:ea typeface="Glacial Indifference Bold"/>
                <a:cs typeface="Glacial Indifference Bold"/>
                <a:sym typeface="Glacial Indifference Bold"/>
              </a:rPr>
              <a:t>OLING SCHEDULE:</a:t>
            </a:r>
          </a:p>
          <a:p>
            <a:pPr algn="l" marL="623484" indent="-311742" lvl="1">
              <a:lnSpc>
                <a:spcPts val="4042"/>
              </a:lnSpc>
              <a:spcBef>
                <a:spcPct val="0"/>
              </a:spcBef>
              <a:buFont typeface="Arial"/>
              <a:buChar char="•"/>
            </a:pPr>
            <a:r>
              <a:rPr lang="en-US" b="true" sz="2887" spc="433">
                <a:solidFill>
                  <a:srgbClr val="000000"/>
                </a:solidFill>
                <a:latin typeface="Glacial Indifference Bold"/>
                <a:ea typeface="Glacial Indifference Bold"/>
                <a:cs typeface="Glacial Indifference Bold"/>
                <a:sym typeface="Glacial Indifference Bold"/>
              </a:rPr>
              <a:t> GRADUALLY LOWER THE PROBABILITY OF ACCEPTING WORSE SOLUTIONS BY REDUCING THE TEMPERATURE OVER TIME. </a:t>
            </a:r>
          </a:p>
          <a:p>
            <a:pPr algn="l">
              <a:lnSpc>
                <a:spcPts val="4042"/>
              </a:lnSpc>
              <a:spcBef>
                <a:spcPct val="0"/>
              </a:spcBef>
            </a:pPr>
          </a:p>
        </p:txBody>
      </p:sp>
      <p:sp>
        <p:nvSpPr>
          <p:cNvPr name="TextBox 43" id="43"/>
          <p:cNvSpPr txBox="true"/>
          <p:nvPr/>
        </p:nvSpPr>
        <p:spPr>
          <a:xfrm rot="0">
            <a:off x="275763" y="5086350"/>
            <a:ext cx="10506606" cy="2666833"/>
          </a:xfrm>
          <a:prstGeom prst="rect">
            <a:avLst/>
          </a:prstGeom>
        </p:spPr>
        <p:txBody>
          <a:bodyPr anchor="t" rtlCol="false" tIns="0" lIns="0" bIns="0" rIns="0">
            <a:spAutoFit/>
          </a:bodyPr>
          <a:lstStyle/>
          <a:p>
            <a:pPr algn="l">
              <a:lnSpc>
                <a:spcPts val="3507"/>
              </a:lnSpc>
              <a:spcBef>
                <a:spcPct val="0"/>
              </a:spcBef>
            </a:pPr>
            <a:r>
              <a:rPr lang="en-US" b="true" sz="2505" spc="375">
                <a:solidFill>
                  <a:srgbClr val="000000"/>
                </a:solidFill>
                <a:latin typeface="Glacial Indifference Bold"/>
                <a:ea typeface="Glacial Indifference Bold"/>
                <a:cs typeface="Glacial Indifference Bold"/>
                <a:sym typeface="Glacial Indifference Bold"/>
              </a:rPr>
              <a:t>5. FINAL S</a:t>
            </a:r>
            <a:r>
              <a:rPr lang="en-US" b="true" sz="2505" spc="375">
                <a:solidFill>
                  <a:srgbClr val="000000"/>
                </a:solidFill>
                <a:latin typeface="Glacial Indifference Bold"/>
                <a:ea typeface="Glacial Indifference Bold"/>
                <a:cs typeface="Glacial Indifference Bold"/>
                <a:sym typeface="Glacial Indifference Bold"/>
              </a:rPr>
              <a:t>OLUTION:</a:t>
            </a:r>
          </a:p>
          <a:p>
            <a:pPr algn="l" marL="540837" indent="-270419" lvl="1">
              <a:lnSpc>
                <a:spcPts val="3507"/>
              </a:lnSpc>
              <a:spcBef>
                <a:spcPct val="0"/>
              </a:spcBef>
              <a:buFont typeface="Arial"/>
              <a:buChar char="•"/>
            </a:pPr>
            <a:r>
              <a:rPr lang="en-US" b="true" sz="2505" spc="375">
                <a:solidFill>
                  <a:srgbClr val="000000"/>
                </a:solidFill>
                <a:latin typeface="Glacial Indifference Bold"/>
                <a:ea typeface="Glacial Indifference Bold"/>
                <a:cs typeface="Glacial Indifference Bold"/>
                <a:sym typeface="Glacial Indifference Bold"/>
              </a:rPr>
              <a:t>AFTER MANY ITERATIONS AND AS THE TEMPERATURE APPROACHES ZERO, THE ALGORITHM CONVERGES TO A SOLUTION THAT IS (HOPEFULLY) NEAR THE GLOBAL OPTIMUM</a:t>
            </a:r>
          </a:p>
          <a:p>
            <a:pPr algn="l">
              <a:lnSpc>
                <a:spcPts val="3507"/>
              </a:lnSpc>
              <a:spcBef>
                <a:spcPct val="0"/>
              </a:spcBef>
            </a:pPr>
          </a:p>
        </p:txBody>
      </p:sp>
      <p:sp>
        <p:nvSpPr>
          <p:cNvPr name="TextBox 44" id="44"/>
          <p:cNvSpPr txBox="true"/>
          <p:nvPr/>
        </p:nvSpPr>
        <p:spPr>
          <a:xfrm rot="0">
            <a:off x="308349" y="8232986"/>
            <a:ext cx="14646498" cy="1516354"/>
          </a:xfrm>
          <a:prstGeom prst="rect">
            <a:avLst/>
          </a:prstGeom>
        </p:spPr>
        <p:txBody>
          <a:bodyPr anchor="t" rtlCol="false" tIns="0" lIns="0" bIns="0" rIns="0">
            <a:spAutoFit/>
          </a:bodyPr>
          <a:lstStyle/>
          <a:p>
            <a:pPr algn="ctr">
              <a:lnSpc>
                <a:spcPts val="3046"/>
              </a:lnSpc>
            </a:pPr>
            <a:r>
              <a:rPr lang="en-US" b="true" sz="2176" spc="326">
                <a:solidFill>
                  <a:srgbClr val="000000"/>
                </a:solidFill>
                <a:latin typeface="Glacial Indifference Bold"/>
                <a:ea typeface="Glacial Indifference Bold"/>
                <a:cs typeface="Glacial Indifference Bold"/>
                <a:sym typeface="Glacial Indifference Bold"/>
              </a:rPr>
              <a:t>ADVANTAGE:  ABILITY TO ESCAPE LOCAL MINIMA AND POTENTIALLY FIND MORE OPTIMAL GLOBAL SOLUTIONS,</a:t>
            </a:r>
          </a:p>
          <a:p>
            <a:pPr algn="l">
              <a:lnSpc>
                <a:spcPts val="3046"/>
              </a:lnSpc>
            </a:pPr>
            <a:r>
              <a:rPr lang="en-US" b="true" sz="2176" spc="326">
                <a:solidFill>
                  <a:srgbClr val="000000"/>
                </a:solidFill>
                <a:latin typeface="Glacial Indifference Bold"/>
                <a:ea typeface="Glacial Indifference Bold"/>
                <a:cs typeface="Glacial Indifference Bold"/>
                <a:sym typeface="Glacial Indifference Bold"/>
              </a:rPr>
              <a:t>DISADVANTAGE:  SLOWER </a:t>
            </a:r>
          </a:p>
          <a:p>
            <a:pPr algn="ctr">
              <a:lnSpc>
                <a:spcPts val="3046"/>
              </a:lnSpc>
              <a:spcBef>
                <a:spcPct val="0"/>
              </a:spcBef>
            </a:pPr>
          </a:p>
        </p:txBody>
      </p:sp>
      <p:sp>
        <p:nvSpPr>
          <p:cNvPr name="Freeform 45" id="45"/>
          <p:cNvSpPr/>
          <p:nvPr/>
        </p:nvSpPr>
        <p:spPr>
          <a:xfrm flipH="false" flipV="false" rot="0">
            <a:off x="15003557" y="6676506"/>
            <a:ext cx="3269553" cy="3498549"/>
          </a:xfrm>
          <a:custGeom>
            <a:avLst/>
            <a:gdLst/>
            <a:ahLst/>
            <a:cxnLst/>
            <a:rect r="r" b="b" t="t" l="l"/>
            <a:pathLst>
              <a:path h="3498549" w="3269553">
                <a:moveTo>
                  <a:pt x="0" y="0"/>
                </a:moveTo>
                <a:lnTo>
                  <a:pt x="3269553" y="0"/>
                </a:lnTo>
                <a:lnTo>
                  <a:pt x="3269553" y="3498549"/>
                </a:lnTo>
                <a:lnTo>
                  <a:pt x="0" y="34985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36226" y="1584823"/>
            <a:ext cx="9568581" cy="1507847"/>
            <a:chOff x="0" y="0"/>
            <a:chExt cx="12758108" cy="2010462"/>
          </a:xfrm>
        </p:grpSpPr>
        <p:sp>
          <p:nvSpPr>
            <p:cNvPr name="TextBox 3" id="3"/>
            <p:cNvSpPr txBox="true"/>
            <p:nvPr/>
          </p:nvSpPr>
          <p:spPr>
            <a:xfrm rot="0">
              <a:off x="0" y="57150"/>
              <a:ext cx="12758108" cy="1107296"/>
            </a:xfrm>
            <a:prstGeom prst="rect">
              <a:avLst/>
            </a:prstGeom>
          </p:spPr>
          <p:txBody>
            <a:bodyPr anchor="t" rtlCol="false" tIns="0" lIns="0" bIns="0" rIns="0">
              <a:spAutoFit/>
            </a:bodyPr>
            <a:lstStyle/>
            <a:p>
              <a:pPr algn="l">
                <a:lnSpc>
                  <a:spcPts val="6343"/>
                </a:lnSpc>
              </a:pPr>
              <a:r>
                <a:rPr lang="en-US" sz="5766" b="true">
                  <a:solidFill>
                    <a:srgbClr val="5271FF"/>
                  </a:solidFill>
                  <a:latin typeface="League Spartan"/>
                  <a:ea typeface="League Spartan"/>
                  <a:cs typeface="League Spartan"/>
                  <a:sym typeface="League Spartan"/>
                </a:rPr>
                <a:t>Genetic Algorithm:</a:t>
              </a:r>
            </a:p>
          </p:txBody>
        </p:sp>
        <p:sp>
          <p:nvSpPr>
            <p:cNvPr name="TextBox 4" id="4"/>
            <p:cNvSpPr txBox="true"/>
            <p:nvPr/>
          </p:nvSpPr>
          <p:spPr>
            <a:xfrm rot="0">
              <a:off x="0" y="1401353"/>
              <a:ext cx="12758108" cy="609110"/>
            </a:xfrm>
            <a:prstGeom prst="rect">
              <a:avLst/>
            </a:prstGeom>
          </p:spPr>
          <p:txBody>
            <a:bodyPr anchor="t" rtlCol="false" tIns="0" lIns="0" bIns="0" rIns="0">
              <a:spAutoFit/>
            </a:bodyPr>
            <a:lstStyle/>
            <a:p>
              <a:pPr algn="ctr" marL="0" indent="0" lvl="0">
                <a:lnSpc>
                  <a:spcPts val="3748"/>
                </a:lnSpc>
              </a:pPr>
            </a:p>
          </p:txBody>
        </p:sp>
      </p:grpSp>
      <p:sp>
        <p:nvSpPr>
          <p:cNvPr name="Freeform 5" id="5"/>
          <p:cNvSpPr/>
          <p:nvPr/>
        </p:nvSpPr>
        <p:spPr>
          <a:xfrm flipH="false" flipV="false" rot="0">
            <a:off x="15107475" y="5729552"/>
            <a:ext cx="4303650" cy="4605073"/>
          </a:xfrm>
          <a:custGeom>
            <a:avLst/>
            <a:gdLst/>
            <a:ahLst/>
            <a:cxnLst/>
            <a:rect r="r" b="b" t="t" l="l"/>
            <a:pathLst>
              <a:path h="4605073" w="4303650">
                <a:moveTo>
                  <a:pt x="0" y="0"/>
                </a:moveTo>
                <a:lnTo>
                  <a:pt x="4303650" y="0"/>
                </a:lnTo>
                <a:lnTo>
                  <a:pt x="4303650" y="4605073"/>
                </a:lnTo>
                <a:lnTo>
                  <a:pt x="0" y="460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5271FF"/>
                </a:solidFill>
                <a:latin typeface="Glacial Indifference Bold"/>
                <a:ea typeface="Glacial Indifference Bold"/>
                <a:cs typeface="Glacial Indifference Bold"/>
                <a:sym typeface="Glacial Indifference Bold"/>
              </a:rPr>
              <a:t>METAHEURISTIC ALGORITHM</a:t>
            </a:r>
          </a:p>
        </p:txBody>
      </p:sp>
      <p:grpSp>
        <p:nvGrpSpPr>
          <p:cNvPr name="Group 7" id="7"/>
          <p:cNvGrpSpPr/>
          <p:nvPr/>
        </p:nvGrpSpPr>
        <p:grpSpPr>
          <a:xfrm rot="0">
            <a:off x="11195446" y="5029266"/>
            <a:ext cx="592035" cy="5920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11304221" y="2932223"/>
            <a:ext cx="592035" cy="59203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3" id="13"/>
          <p:cNvGrpSpPr/>
          <p:nvPr/>
        </p:nvGrpSpPr>
        <p:grpSpPr>
          <a:xfrm rot="0">
            <a:off x="13438076" y="1886081"/>
            <a:ext cx="592035" cy="59203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E14"/>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6" id="16"/>
          <p:cNvGrpSpPr/>
          <p:nvPr/>
        </p:nvGrpSpPr>
        <p:grpSpPr>
          <a:xfrm rot="0">
            <a:off x="13438076" y="5912015"/>
            <a:ext cx="592035" cy="59203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19" id="19"/>
          <p:cNvSpPr/>
          <p:nvPr/>
        </p:nvSpPr>
        <p:spPr>
          <a:xfrm>
            <a:off x="11787480" y="5325283"/>
            <a:ext cx="1650595" cy="882749"/>
          </a:xfrm>
          <a:prstGeom prst="line">
            <a:avLst/>
          </a:prstGeom>
          <a:ln cap="flat" w="38100">
            <a:solidFill>
              <a:srgbClr val="202020"/>
            </a:solidFill>
            <a:prstDash val="solid"/>
            <a:headEnd type="none" len="sm" w="sm"/>
            <a:tailEnd type="none" len="sm" w="sm"/>
          </a:ln>
        </p:spPr>
      </p:sp>
      <p:sp>
        <p:nvSpPr>
          <p:cNvPr name="AutoShape 20" id="20"/>
          <p:cNvSpPr/>
          <p:nvPr/>
        </p:nvSpPr>
        <p:spPr>
          <a:xfrm flipV="true">
            <a:off x="11491463" y="3524257"/>
            <a:ext cx="108775" cy="1505008"/>
          </a:xfrm>
          <a:prstGeom prst="line">
            <a:avLst/>
          </a:prstGeom>
          <a:ln cap="flat" w="38100">
            <a:solidFill>
              <a:srgbClr val="000000"/>
            </a:solidFill>
            <a:prstDash val="solid"/>
            <a:headEnd type="none" len="sm" w="sm"/>
            <a:tailEnd type="none" len="sm" w="sm"/>
          </a:ln>
        </p:spPr>
      </p:sp>
      <p:sp>
        <p:nvSpPr>
          <p:cNvPr name="AutoShape 21" id="21"/>
          <p:cNvSpPr/>
          <p:nvPr/>
        </p:nvSpPr>
        <p:spPr>
          <a:xfrm flipV="true">
            <a:off x="11600239" y="2182098"/>
            <a:ext cx="1837837" cy="750125"/>
          </a:xfrm>
          <a:prstGeom prst="line">
            <a:avLst/>
          </a:prstGeom>
          <a:ln cap="flat" w="38100">
            <a:solidFill>
              <a:srgbClr val="202020"/>
            </a:solidFill>
            <a:prstDash val="solid"/>
            <a:headEnd type="none" len="sm" w="sm"/>
            <a:tailEnd type="none" len="sm" w="sm"/>
          </a:ln>
        </p:spPr>
      </p:sp>
      <p:sp>
        <p:nvSpPr>
          <p:cNvPr name="AutoShape 22" id="22"/>
          <p:cNvSpPr/>
          <p:nvPr/>
        </p:nvSpPr>
        <p:spPr>
          <a:xfrm flipV="true">
            <a:off x="11491463" y="2478115"/>
            <a:ext cx="2242630" cy="2551151"/>
          </a:xfrm>
          <a:prstGeom prst="line">
            <a:avLst/>
          </a:prstGeom>
          <a:ln cap="flat" w="38100">
            <a:solidFill>
              <a:srgbClr val="202020"/>
            </a:solidFill>
            <a:prstDash val="solid"/>
            <a:headEnd type="none" len="sm" w="sm"/>
            <a:tailEnd type="none" len="sm" w="sm"/>
          </a:ln>
        </p:spPr>
      </p:sp>
      <p:sp>
        <p:nvSpPr>
          <p:cNvPr name="AutoShape 23" id="23"/>
          <p:cNvSpPr/>
          <p:nvPr/>
        </p:nvSpPr>
        <p:spPr>
          <a:xfrm>
            <a:off x="13734093" y="2478115"/>
            <a:ext cx="0" cy="3433900"/>
          </a:xfrm>
          <a:prstGeom prst="line">
            <a:avLst/>
          </a:prstGeom>
          <a:ln cap="flat" w="38100">
            <a:solidFill>
              <a:srgbClr val="000000"/>
            </a:solidFill>
            <a:prstDash val="solid"/>
            <a:headEnd type="none" len="sm" w="sm"/>
            <a:tailEnd type="none" len="sm" w="sm"/>
          </a:ln>
        </p:spPr>
      </p:sp>
      <p:sp>
        <p:nvSpPr>
          <p:cNvPr name="TextBox 24" id="24"/>
          <p:cNvSpPr txBox="true"/>
          <p:nvPr/>
        </p:nvSpPr>
        <p:spPr>
          <a:xfrm rot="0">
            <a:off x="11482118" y="2970059"/>
            <a:ext cx="23624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B</a:t>
            </a:r>
          </a:p>
        </p:txBody>
      </p:sp>
      <p:sp>
        <p:nvSpPr>
          <p:cNvPr name="TextBox 25" id="25"/>
          <p:cNvSpPr txBox="true"/>
          <p:nvPr/>
        </p:nvSpPr>
        <p:spPr>
          <a:xfrm rot="0">
            <a:off x="11350019" y="5009754"/>
            <a:ext cx="2828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A</a:t>
            </a:r>
          </a:p>
        </p:txBody>
      </p:sp>
      <p:sp>
        <p:nvSpPr>
          <p:cNvPr name="TextBox 26" id="26"/>
          <p:cNvSpPr txBox="true"/>
          <p:nvPr/>
        </p:nvSpPr>
        <p:spPr>
          <a:xfrm rot="0">
            <a:off x="13601828" y="1923917"/>
            <a:ext cx="26453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D</a:t>
            </a:r>
          </a:p>
        </p:txBody>
      </p:sp>
      <p:sp>
        <p:nvSpPr>
          <p:cNvPr name="TextBox 27" id="27"/>
          <p:cNvSpPr txBox="true"/>
          <p:nvPr/>
        </p:nvSpPr>
        <p:spPr>
          <a:xfrm rot="0">
            <a:off x="13583620" y="5917529"/>
            <a:ext cx="300945"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C</a:t>
            </a:r>
          </a:p>
        </p:txBody>
      </p:sp>
      <p:grpSp>
        <p:nvGrpSpPr>
          <p:cNvPr name="Group 28" id="28"/>
          <p:cNvGrpSpPr/>
          <p:nvPr/>
        </p:nvGrpSpPr>
        <p:grpSpPr>
          <a:xfrm rot="0">
            <a:off x="15298266" y="2837237"/>
            <a:ext cx="592035" cy="59203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1" id="31"/>
          <p:cNvGrpSpPr/>
          <p:nvPr/>
        </p:nvGrpSpPr>
        <p:grpSpPr>
          <a:xfrm rot="0">
            <a:off x="14706231" y="4474870"/>
            <a:ext cx="592035" cy="59203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34" id="34"/>
          <p:cNvSpPr/>
          <p:nvPr/>
        </p:nvSpPr>
        <p:spPr>
          <a:xfrm flipH="true">
            <a:off x="15002248" y="3328477"/>
            <a:ext cx="611085" cy="1146393"/>
          </a:xfrm>
          <a:prstGeom prst="line">
            <a:avLst/>
          </a:prstGeom>
          <a:ln cap="flat" w="38100">
            <a:solidFill>
              <a:srgbClr val="000000"/>
            </a:solidFill>
            <a:prstDash val="solid"/>
            <a:headEnd type="none" len="sm" w="sm"/>
            <a:tailEnd type="none" len="sm" w="sm"/>
          </a:ln>
        </p:spPr>
      </p:sp>
      <p:sp>
        <p:nvSpPr>
          <p:cNvPr name="TextBox 35" id="35"/>
          <p:cNvSpPr txBox="true"/>
          <p:nvPr/>
        </p:nvSpPr>
        <p:spPr>
          <a:xfrm rot="0">
            <a:off x="15501381" y="2869265"/>
            <a:ext cx="223903"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E</a:t>
            </a:r>
          </a:p>
        </p:txBody>
      </p:sp>
      <p:sp>
        <p:nvSpPr>
          <p:cNvPr name="TextBox 36" id="36"/>
          <p:cNvSpPr txBox="true"/>
          <p:nvPr/>
        </p:nvSpPr>
        <p:spPr>
          <a:xfrm rot="0">
            <a:off x="14892103" y="4570054"/>
            <a:ext cx="22029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F</a:t>
            </a:r>
          </a:p>
        </p:txBody>
      </p:sp>
      <p:sp>
        <p:nvSpPr>
          <p:cNvPr name="AutoShape 37" id="37"/>
          <p:cNvSpPr/>
          <p:nvPr/>
        </p:nvSpPr>
        <p:spPr>
          <a:xfrm flipH="true" flipV="true">
            <a:off x="14030110" y="2182098"/>
            <a:ext cx="1268155" cy="951156"/>
          </a:xfrm>
          <a:prstGeom prst="line">
            <a:avLst/>
          </a:prstGeom>
          <a:ln cap="flat" w="38100">
            <a:solidFill>
              <a:srgbClr val="202020"/>
            </a:solidFill>
            <a:prstDash val="solid"/>
            <a:headEnd type="none" len="sm" w="sm"/>
            <a:tailEnd type="none" len="sm" w="sm"/>
          </a:ln>
        </p:spPr>
      </p:sp>
      <p:sp>
        <p:nvSpPr>
          <p:cNvPr name="AutoShape 38" id="38"/>
          <p:cNvSpPr/>
          <p:nvPr/>
        </p:nvSpPr>
        <p:spPr>
          <a:xfrm flipH="true" flipV="true">
            <a:off x="14030110" y="2182098"/>
            <a:ext cx="676121" cy="2588789"/>
          </a:xfrm>
          <a:prstGeom prst="line">
            <a:avLst/>
          </a:prstGeom>
          <a:ln cap="flat" w="38100">
            <a:solidFill>
              <a:srgbClr val="231F20"/>
            </a:solidFill>
            <a:prstDash val="solid"/>
            <a:headEnd type="none" len="sm" w="sm"/>
            <a:tailEnd type="none" len="sm" w="sm"/>
          </a:ln>
        </p:spPr>
      </p:sp>
      <p:sp>
        <p:nvSpPr>
          <p:cNvPr name="TextBox 39" id="39"/>
          <p:cNvSpPr txBox="true"/>
          <p:nvPr/>
        </p:nvSpPr>
        <p:spPr>
          <a:xfrm rot="0">
            <a:off x="1070894" y="3081190"/>
            <a:ext cx="5296040" cy="522069"/>
          </a:xfrm>
          <a:prstGeom prst="rect">
            <a:avLst/>
          </a:prstGeom>
        </p:spPr>
        <p:txBody>
          <a:bodyPr anchor="t" rtlCol="false" tIns="0" lIns="0" bIns="0" rIns="0">
            <a:spAutoFit/>
          </a:bodyPr>
          <a:lstStyle/>
          <a:p>
            <a:pPr algn="l">
              <a:lnSpc>
                <a:spcPts val="4299"/>
              </a:lnSpc>
              <a:spcBef>
                <a:spcPct val="0"/>
              </a:spcBef>
            </a:pPr>
            <a:r>
              <a:rPr lang="en-US" b="true" sz="3071" spc="460">
                <a:solidFill>
                  <a:srgbClr val="000000"/>
                </a:solidFill>
                <a:latin typeface="Glacial Indifference Bold"/>
                <a:ea typeface="Glacial Indifference Bold"/>
                <a:cs typeface="Glacial Indifference Bold"/>
                <a:sym typeface="Glacial Indifference Bold"/>
              </a:rPr>
              <a:t>1. INITIALIZATION:</a:t>
            </a:r>
          </a:p>
        </p:txBody>
      </p:sp>
      <p:sp>
        <p:nvSpPr>
          <p:cNvPr name="TextBox 40" id="40"/>
          <p:cNvSpPr txBox="true"/>
          <p:nvPr/>
        </p:nvSpPr>
        <p:spPr>
          <a:xfrm rot="0">
            <a:off x="9943942" y="6532625"/>
            <a:ext cx="7315358" cy="578793"/>
          </a:xfrm>
          <a:prstGeom prst="rect">
            <a:avLst/>
          </a:prstGeom>
        </p:spPr>
        <p:txBody>
          <a:bodyPr anchor="t" rtlCol="false" tIns="0" lIns="0" bIns="0" rIns="0">
            <a:spAutoFit/>
          </a:bodyPr>
          <a:lstStyle/>
          <a:p>
            <a:pPr algn="ctr">
              <a:lnSpc>
                <a:spcPts val="4732"/>
              </a:lnSpc>
              <a:spcBef>
                <a:spcPct val="0"/>
              </a:spcBef>
            </a:pPr>
            <a:r>
              <a:rPr lang="en-US" b="true" sz="3380" spc="507">
                <a:solidFill>
                  <a:srgbClr val="000000"/>
                </a:solidFill>
                <a:latin typeface="Glacial Indifference Bold"/>
                <a:ea typeface="Glacial Indifference Bold"/>
                <a:cs typeface="Glacial Indifference Bold"/>
                <a:sym typeface="Glacial Indifference Bold"/>
              </a:rPr>
              <a:t>RANDOM PARTITION:</a:t>
            </a:r>
          </a:p>
        </p:txBody>
      </p:sp>
      <p:sp>
        <p:nvSpPr>
          <p:cNvPr name="TextBox 41" id="41"/>
          <p:cNvSpPr txBox="true"/>
          <p:nvPr/>
        </p:nvSpPr>
        <p:spPr>
          <a:xfrm rot="0">
            <a:off x="10110929" y="7044743"/>
            <a:ext cx="6710153" cy="563664"/>
          </a:xfrm>
          <a:prstGeom prst="rect">
            <a:avLst/>
          </a:prstGeom>
        </p:spPr>
        <p:txBody>
          <a:bodyPr anchor="t" rtlCol="false" tIns="0" lIns="0" bIns="0" rIns="0">
            <a:spAutoFit/>
          </a:bodyPr>
          <a:lstStyle/>
          <a:p>
            <a:pPr algn="ctr">
              <a:lnSpc>
                <a:spcPts val="4630"/>
              </a:lnSpc>
              <a:spcBef>
                <a:spcPct val="0"/>
              </a:spcBef>
            </a:pPr>
            <a:r>
              <a:rPr lang="en-US" b="true" sz="3307" spc="496">
                <a:solidFill>
                  <a:srgbClr val="000000"/>
                </a:solidFill>
                <a:latin typeface="Glacial Indifference Bold"/>
                <a:ea typeface="Glacial Indifference Bold"/>
                <a:cs typeface="Glacial Indifference Bold"/>
                <a:sym typeface="Glacial Indifference Bold"/>
              </a:rPr>
              <a:t>{A,E}, {C,F},{B,D} </a:t>
            </a:r>
          </a:p>
        </p:txBody>
      </p:sp>
      <p:grpSp>
        <p:nvGrpSpPr>
          <p:cNvPr name="Group 42" id="42"/>
          <p:cNvGrpSpPr/>
          <p:nvPr/>
        </p:nvGrpSpPr>
        <p:grpSpPr>
          <a:xfrm rot="0">
            <a:off x="12134304" y="4212771"/>
            <a:ext cx="3990975" cy="1918335"/>
            <a:chOff x="0" y="0"/>
            <a:chExt cx="5321300" cy="2557780"/>
          </a:xfrm>
        </p:grpSpPr>
        <p:sp>
          <p:nvSpPr>
            <p:cNvPr name="Freeform 43" id="43"/>
            <p:cNvSpPr/>
            <p:nvPr/>
          </p:nvSpPr>
          <p:spPr>
            <a:xfrm flipH="false" flipV="false" rot="0">
              <a:off x="46990" y="41910"/>
              <a:ext cx="5224780" cy="2465070"/>
            </a:xfrm>
            <a:custGeom>
              <a:avLst/>
              <a:gdLst/>
              <a:ahLst/>
              <a:cxnLst/>
              <a:rect r="r" b="b" t="t" l="l"/>
              <a:pathLst>
                <a:path h="2465070" w="5224780">
                  <a:moveTo>
                    <a:pt x="6350" y="2423160"/>
                  </a:moveTo>
                  <a:cubicBezTo>
                    <a:pt x="93980" y="2286000"/>
                    <a:pt x="130810" y="2181860"/>
                    <a:pt x="167640" y="2109470"/>
                  </a:cubicBezTo>
                  <a:cubicBezTo>
                    <a:pt x="200660" y="2044700"/>
                    <a:pt x="217170" y="2005330"/>
                    <a:pt x="270510" y="1927860"/>
                  </a:cubicBezTo>
                  <a:cubicBezTo>
                    <a:pt x="382270" y="1764030"/>
                    <a:pt x="707390" y="1366520"/>
                    <a:pt x="855980" y="1205230"/>
                  </a:cubicBezTo>
                  <a:cubicBezTo>
                    <a:pt x="938530" y="1117600"/>
                    <a:pt x="984250" y="1082040"/>
                    <a:pt x="1059180" y="1014730"/>
                  </a:cubicBezTo>
                  <a:cubicBezTo>
                    <a:pt x="1150620" y="934720"/>
                    <a:pt x="1252220" y="842010"/>
                    <a:pt x="1367790" y="759460"/>
                  </a:cubicBezTo>
                  <a:cubicBezTo>
                    <a:pt x="1502410" y="662940"/>
                    <a:pt x="1682750" y="553720"/>
                    <a:pt x="1824990" y="477520"/>
                  </a:cubicBezTo>
                  <a:cubicBezTo>
                    <a:pt x="1940560" y="416560"/>
                    <a:pt x="2026920" y="375920"/>
                    <a:pt x="2150110" y="330200"/>
                  </a:cubicBezTo>
                  <a:cubicBezTo>
                    <a:pt x="2303780" y="271780"/>
                    <a:pt x="2472690" y="217170"/>
                    <a:pt x="2677160" y="170180"/>
                  </a:cubicBezTo>
                  <a:cubicBezTo>
                    <a:pt x="2948940" y="107950"/>
                    <a:pt x="3467100" y="35560"/>
                    <a:pt x="3644900" y="16510"/>
                  </a:cubicBezTo>
                  <a:cubicBezTo>
                    <a:pt x="3712210" y="10160"/>
                    <a:pt x="3724910" y="11430"/>
                    <a:pt x="3785870" y="10160"/>
                  </a:cubicBezTo>
                  <a:cubicBezTo>
                    <a:pt x="3897630" y="7620"/>
                    <a:pt x="4112260" y="0"/>
                    <a:pt x="4262120" y="8890"/>
                  </a:cubicBezTo>
                  <a:cubicBezTo>
                    <a:pt x="4396740" y="16510"/>
                    <a:pt x="4531360" y="26670"/>
                    <a:pt x="4645660" y="57150"/>
                  </a:cubicBezTo>
                  <a:cubicBezTo>
                    <a:pt x="4744720" y="83820"/>
                    <a:pt x="4829810" y="147320"/>
                    <a:pt x="4912360" y="170180"/>
                  </a:cubicBezTo>
                  <a:cubicBezTo>
                    <a:pt x="4982210" y="189230"/>
                    <a:pt x="5054600" y="185420"/>
                    <a:pt x="5107940" y="198120"/>
                  </a:cubicBezTo>
                  <a:cubicBezTo>
                    <a:pt x="5147310" y="207010"/>
                    <a:pt x="5189220" y="219710"/>
                    <a:pt x="5207000" y="231140"/>
                  </a:cubicBezTo>
                  <a:cubicBezTo>
                    <a:pt x="5215890" y="236220"/>
                    <a:pt x="5220970" y="241300"/>
                    <a:pt x="5223510" y="248920"/>
                  </a:cubicBezTo>
                  <a:cubicBezTo>
                    <a:pt x="5224780" y="255270"/>
                    <a:pt x="5222240" y="266700"/>
                    <a:pt x="5218430" y="271780"/>
                  </a:cubicBezTo>
                  <a:cubicBezTo>
                    <a:pt x="5213350" y="276860"/>
                    <a:pt x="5203190" y="280670"/>
                    <a:pt x="5195570" y="280670"/>
                  </a:cubicBezTo>
                  <a:cubicBezTo>
                    <a:pt x="5189220" y="279400"/>
                    <a:pt x="5179060" y="273050"/>
                    <a:pt x="5176520" y="266700"/>
                  </a:cubicBezTo>
                  <a:cubicBezTo>
                    <a:pt x="5172710" y="259080"/>
                    <a:pt x="5176520" y="242570"/>
                    <a:pt x="5181600" y="236220"/>
                  </a:cubicBezTo>
                  <a:cubicBezTo>
                    <a:pt x="5186680" y="231140"/>
                    <a:pt x="5198110" y="227330"/>
                    <a:pt x="5204460" y="229870"/>
                  </a:cubicBezTo>
                  <a:cubicBezTo>
                    <a:pt x="5212080" y="233680"/>
                    <a:pt x="5224780" y="254000"/>
                    <a:pt x="5223510" y="261620"/>
                  </a:cubicBezTo>
                  <a:cubicBezTo>
                    <a:pt x="5222240" y="269240"/>
                    <a:pt x="5210810" y="278130"/>
                    <a:pt x="5198110" y="280670"/>
                  </a:cubicBezTo>
                  <a:cubicBezTo>
                    <a:pt x="5177790" y="284480"/>
                    <a:pt x="5138420" y="256540"/>
                    <a:pt x="5100320" y="247650"/>
                  </a:cubicBezTo>
                  <a:cubicBezTo>
                    <a:pt x="5054600" y="237490"/>
                    <a:pt x="4998720" y="246380"/>
                    <a:pt x="4939030" y="231140"/>
                  </a:cubicBezTo>
                  <a:cubicBezTo>
                    <a:pt x="4859020" y="209550"/>
                    <a:pt x="4748530" y="139700"/>
                    <a:pt x="4672330" y="116840"/>
                  </a:cubicBezTo>
                  <a:cubicBezTo>
                    <a:pt x="4618990" y="100330"/>
                    <a:pt x="4585970" y="99060"/>
                    <a:pt x="4531360" y="91440"/>
                  </a:cubicBezTo>
                  <a:cubicBezTo>
                    <a:pt x="4456430" y="80010"/>
                    <a:pt x="4367530" y="66040"/>
                    <a:pt x="4262120" y="59690"/>
                  </a:cubicBezTo>
                  <a:cubicBezTo>
                    <a:pt x="4109720" y="50800"/>
                    <a:pt x="3917950" y="45720"/>
                    <a:pt x="3705860" y="62230"/>
                  </a:cubicBezTo>
                  <a:cubicBezTo>
                    <a:pt x="3416300" y="86360"/>
                    <a:pt x="2969260" y="156210"/>
                    <a:pt x="2688590" y="219710"/>
                  </a:cubicBezTo>
                  <a:cubicBezTo>
                    <a:pt x="2485390" y="266700"/>
                    <a:pt x="2321560" y="320040"/>
                    <a:pt x="2171700" y="375920"/>
                  </a:cubicBezTo>
                  <a:cubicBezTo>
                    <a:pt x="2049780" y="421640"/>
                    <a:pt x="1963420" y="461010"/>
                    <a:pt x="1850390" y="521970"/>
                  </a:cubicBezTo>
                  <a:cubicBezTo>
                    <a:pt x="1710690" y="596900"/>
                    <a:pt x="1531620" y="703580"/>
                    <a:pt x="1399540" y="798830"/>
                  </a:cubicBezTo>
                  <a:cubicBezTo>
                    <a:pt x="1285240" y="881380"/>
                    <a:pt x="1184910" y="972820"/>
                    <a:pt x="1094740" y="1051560"/>
                  </a:cubicBezTo>
                  <a:cubicBezTo>
                    <a:pt x="1019810" y="1117600"/>
                    <a:pt x="975360" y="1153160"/>
                    <a:pt x="895350" y="1239520"/>
                  </a:cubicBezTo>
                  <a:cubicBezTo>
                    <a:pt x="746760" y="1397000"/>
                    <a:pt x="457200" y="1734820"/>
                    <a:pt x="313690" y="1954530"/>
                  </a:cubicBezTo>
                  <a:cubicBezTo>
                    <a:pt x="205740" y="2119630"/>
                    <a:pt x="128270" y="2344420"/>
                    <a:pt x="74930" y="2416810"/>
                  </a:cubicBezTo>
                  <a:cubicBezTo>
                    <a:pt x="57150" y="2443480"/>
                    <a:pt x="44450" y="2461260"/>
                    <a:pt x="30480" y="2463800"/>
                  </a:cubicBezTo>
                  <a:cubicBezTo>
                    <a:pt x="20320" y="2465070"/>
                    <a:pt x="7620" y="2458720"/>
                    <a:pt x="3810" y="2451100"/>
                  </a:cubicBezTo>
                  <a:cubicBezTo>
                    <a:pt x="0" y="2444750"/>
                    <a:pt x="6350" y="2423160"/>
                    <a:pt x="6350" y="2423160"/>
                  </a:cubicBezTo>
                </a:path>
              </a:pathLst>
            </a:custGeom>
            <a:solidFill>
              <a:srgbClr val="0571D3"/>
            </a:solidFill>
            <a:ln cap="sq">
              <a:noFill/>
              <a:prstDash val="solid"/>
              <a:miter/>
            </a:ln>
          </p:spPr>
        </p:sp>
      </p:grpSp>
      <p:grpSp>
        <p:nvGrpSpPr>
          <p:cNvPr name="Group 44" id="44"/>
          <p:cNvGrpSpPr/>
          <p:nvPr/>
        </p:nvGrpSpPr>
        <p:grpSpPr>
          <a:xfrm rot="0">
            <a:off x="10989399" y="1584823"/>
            <a:ext cx="3662362" cy="2417445"/>
            <a:chOff x="0" y="0"/>
            <a:chExt cx="4883150" cy="3223260"/>
          </a:xfrm>
        </p:grpSpPr>
        <p:sp>
          <p:nvSpPr>
            <p:cNvPr name="Freeform 45" id="45"/>
            <p:cNvSpPr/>
            <p:nvPr/>
          </p:nvSpPr>
          <p:spPr>
            <a:xfrm flipH="false" flipV="false" rot="0">
              <a:off x="49530" y="46990"/>
              <a:ext cx="4787900" cy="3129280"/>
            </a:xfrm>
            <a:custGeom>
              <a:avLst/>
              <a:gdLst/>
              <a:ahLst/>
              <a:cxnLst/>
              <a:rect r="r" b="b" t="t" l="l"/>
              <a:pathLst>
                <a:path h="3129280" w="4787900">
                  <a:moveTo>
                    <a:pt x="10160" y="2962910"/>
                  </a:moveTo>
                  <a:cubicBezTo>
                    <a:pt x="214630" y="2882900"/>
                    <a:pt x="520700" y="3025140"/>
                    <a:pt x="631190" y="3051810"/>
                  </a:cubicBezTo>
                  <a:cubicBezTo>
                    <a:pt x="681990" y="3063240"/>
                    <a:pt x="703580" y="3068320"/>
                    <a:pt x="742950" y="3072130"/>
                  </a:cubicBezTo>
                  <a:cubicBezTo>
                    <a:pt x="787400" y="3075940"/>
                    <a:pt x="833120" y="3078480"/>
                    <a:pt x="881380" y="3073400"/>
                  </a:cubicBezTo>
                  <a:cubicBezTo>
                    <a:pt x="937260" y="3067050"/>
                    <a:pt x="986790" y="3053080"/>
                    <a:pt x="1060450" y="3032760"/>
                  </a:cubicBezTo>
                  <a:cubicBezTo>
                    <a:pt x="1183640" y="2997200"/>
                    <a:pt x="1397000" y="2914650"/>
                    <a:pt x="1546860" y="2870200"/>
                  </a:cubicBezTo>
                  <a:cubicBezTo>
                    <a:pt x="1673860" y="2832100"/>
                    <a:pt x="1761490" y="2823210"/>
                    <a:pt x="1899920" y="2776220"/>
                  </a:cubicBezTo>
                  <a:cubicBezTo>
                    <a:pt x="2106930" y="2706370"/>
                    <a:pt x="2456180" y="2553970"/>
                    <a:pt x="2660650" y="2461260"/>
                  </a:cubicBezTo>
                  <a:cubicBezTo>
                    <a:pt x="2801620" y="2397760"/>
                    <a:pt x="2909570" y="2335530"/>
                    <a:pt x="3012440" y="2288540"/>
                  </a:cubicBezTo>
                  <a:cubicBezTo>
                    <a:pt x="3093720" y="2252980"/>
                    <a:pt x="3158490" y="2237740"/>
                    <a:pt x="3229610" y="2199640"/>
                  </a:cubicBezTo>
                  <a:cubicBezTo>
                    <a:pt x="3305810" y="2157730"/>
                    <a:pt x="3379470" y="2103120"/>
                    <a:pt x="3451860" y="2045970"/>
                  </a:cubicBezTo>
                  <a:cubicBezTo>
                    <a:pt x="3528060" y="1985010"/>
                    <a:pt x="3585210" y="1932940"/>
                    <a:pt x="3672840" y="1842770"/>
                  </a:cubicBezTo>
                  <a:cubicBezTo>
                    <a:pt x="3817620" y="1692910"/>
                    <a:pt x="4065270" y="1421130"/>
                    <a:pt x="4221480" y="1203960"/>
                  </a:cubicBezTo>
                  <a:cubicBezTo>
                    <a:pt x="4363720" y="1005840"/>
                    <a:pt x="4519930" y="720090"/>
                    <a:pt x="4579620" y="599440"/>
                  </a:cubicBezTo>
                  <a:cubicBezTo>
                    <a:pt x="4603750" y="549910"/>
                    <a:pt x="4608830" y="538480"/>
                    <a:pt x="4622800" y="491490"/>
                  </a:cubicBezTo>
                  <a:cubicBezTo>
                    <a:pt x="4650740" y="403860"/>
                    <a:pt x="4683760" y="199390"/>
                    <a:pt x="4709160" y="111760"/>
                  </a:cubicBezTo>
                  <a:cubicBezTo>
                    <a:pt x="4724400" y="64770"/>
                    <a:pt x="4734560" y="12700"/>
                    <a:pt x="4749800" y="3810"/>
                  </a:cubicBezTo>
                  <a:cubicBezTo>
                    <a:pt x="4757420" y="0"/>
                    <a:pt x="4768850" y="2540"/>
                    <a:pt x="4773930" y="7620"/>
                  </a:cubicBezTo>
                  <a:cubicBezTo>
                    <a:pt x="4780280" y="12700"/>
                    <a:pt x="4784090" y="29210"/>
                    <a:pt x="4782820" y="36830"/>
                  </a:cubicBezTo>
                  <a:cubicBezTo>
                    <a:pt x="4780280" y="44450"/>
                    <a:pt x="4771390" y="50800"/>
                    <a:pt x="4763770" y="52070"/>
                  </a:cubicBezTo>
                  <a:cubicBezTo>
                    <a:pt x="4757420" y="54610"/>
                    <a:pt x="4745990" y="50800"/>
                    <a:pt x="4740910" y="46990"/>
                  </a:cubicBezTo>
                  <a:cubicBezTo>
                    <a:pt x="4735830" y="41910"/>
                    <a:pt x="4732020" y="30480"/>
                    <a:pt x="4733290" y="24130"/>
                  </a:cubicBezTo>
                  <a:cubicBezTo>
                    <a:pt x="4734560" y="16510"/>
                    <a:pt x="4740910" y="7620"/>
                    <a:pt x="4747260" y="5080"/>
                  </a:cubicBezTo>
                  <a:cubicBezTo>
                    <a:pt x="4753610" y="2540"/>
                    <a:pt x="4765040" y="1270"/>
                    <a:pt x="4771390" y="6350"/>
                  </a:cubicBezTo>
                  <a:cubicBezTo>
                    <a:pt x="4777740" y="10160"/>
                    <a:pt x="4781550" y="19050"/>
                    <a:pt x="4782820" y="34290"/>
                  </a:cubicBezTo>
                  <a:cubicBezTo>
                    <a:pt x="4787900" y="96520"/>
                    <a:pt x="4716780" y="379730"/>
                    <a:pt x="4669790" y="510540"/>
                  </a:cubicBezTo>
                  <a:cubicBezTo>
                    <a:pt x="4635500" y="608330"/>
                    <a:pt x="4602480" y="668020"/>
                    <a:pt x="4552950" y="758190"/>
                  </a:cubicBezTo>
                  <a:cubicBezTo>
                    <a:pt x="4489450" y="877570"/>
                    <a:pt x="4382770" y="1051560"/>
                    <a:pt x="4311650" y="1156970"/>
                  </a:cubicBezTo>
                  <a:cubicBezTo>
                    <a:pt x="4262120" y="1231900"/>
                    <a:pt x="4236720" y="1266190"/>
                    <a:pt x="4178300" y="1339850"/>
                  </a:cubicBezTo>
                  <a:cubicBezTo>
                    <a:pt x="4080510" y="1461770"/>
                    <a:pt x="3900170" y="1676400"/>
                    <a:pt x="3774440" y="1809750"/>
                  </a:cubicBezTo>
                  <a:cubicBezTo>
                    <a:pt x="3671570" y="1916430"/>
                    <a:pt x="3571240" y="2014220"/>
                    <a:pt x="3483610" y="2086610"/>
                  </a:cubicBezTo>
                  <a:cubicBezTo>
                    <a:pt x="3417570" y="2139950"/>
                    <a:pt x="3356610" y="2179320"/>
                    <a:pt x="3299460" y="2214880"/>
                  </a:cubicBezTo>
                  <a:cubicBezTo>
                    <a:pt x="3253740" y="2242820"/>
                    <a:pt x="3215640" y="2264410"/>
                    <a:pt x="3172460" y="2284730"/>
                  </a:cubicBezTo>
                  <a:cubicBezTo>
                    <a:pt x="3128010" y="2303780"/>
                    <a:pt x="3089910" y="2311400"/>
                    <a:pt x="3034030" y="2334260"/>
                  </a:cubicBezTo>
                  <a:cubicBezTo>
                    <a:pt x="2942590" y="2373630"/>
                    <a:pt x="2819400" y="2446020"/>
                    <a:pt x="2680970" y="2508250"/>
                  </a:cubicBezTo>
                  <a:cubicBezTo>
                    <a:pt x="2486660" y="2595880"/>
                    <a:pt x="2128520" y="2741930"/>
                    <a:pt x="1978660" y="2800350"/>
                  </a:cubicBezTo>
                  <a:cubicBezTo>
                    <a:pt x="1907540" y="2828290"/>
                    <a:pt x="1880870" y="2839720"/>
                    <a:pt x="1822450" y="2857500"/>
                  </a:cubicBezTo>
                  <a:cubicBezTo>
                    <a:pt x="1747520" y="2879090"/>
                    <a:pt x="1664970" y="2889250"/>
                    <a:pt x="1565910" y="2917190"/>
                  </a:cubicBezTo>
                  <a:cubicBezTo>
                    <a:pt x="1427480" y="2956560"/>
                    <a:pt x="1197610" y="3046730"/>
                    <a:pt x="1070610" y="3082290"/>
                  </a:cubicBezTo>
                  <a:cubicBezTo>
                    <a:pt x="994410" y="3103880"/>
                    <a:pt x="941070" y="3117850"/>
                    <a:pt x="881380" y="3124200"/>
                  </a:cubicBezTo>
                  <a:cubicBezTo>
                    <a:pt x="829310" y="3129280"/>
                    <a:pt x="781050" y="3126740"/>
                    <a:pt x="734060" y="3121660"/>
                  </a:cubicBezTo>
                  <a:cubicBezTo>
                    <a:pt x="692150" y="3117850"/>
                    <a:pt x="669290" y="3112770"/>
                    <a:pt x="615950" y="3100070"/>
                  </a:cubicBezTo>
                  <a:cubicBezTo>
                    <a:pt x="506730" y="3073400"/>
                    <a:pt x="210820" y="2937510"/>
                    <a:pt x="111760" y="2950210"/>
                  </a:cubicBezTo>
                  <a:cubicBezTo>
                    <a:pt x="67310" y="2956560"/>
                    <a:pt x="38100" y="3009900"/>
                    <a:pt x="20320" y="3006090"/>
                  </a:cubicBezTo>
                  <a:cubicBezTo>
                    <a:pt x="10160" y="3004820"/>
                    <a:pt x="2540" y="2992120"/>
                    <a:pt x="1270" y="2984500"/>
                  </a:cubicBezTo>
                  <a:cubicBezTo>
                    <a:pt x="0" y="2976880"/>
                    <a:pt x="10160" y="2962910"/>
                    <a:pt x="10160" y="2962910"/>
                  </a:cubicBezTo>
                </a:path>
              </a:pathLst>
            </a:custGeom>
            <a:solidFill>
              <a:srgbClr val="0571D3"/>
            </a:solidFill>
            <a:ln cap="sq">
              <a:noFill/>
              <a:prstDash val="solid"/>
              <a:miter/>
            </a:ln>
          </p:spPr>
        </p:sp>
      </p:grpSp>
      <p:sp>
        <p:nvSpPr>
          <p:cNvPr name="TextBox 46" id="46"/>
          <p:cNvSpPr txBox="true"/>
          <p:nvPr/>
        </p:nvSpPr>
        <p:spPr>
          <a:xfrm rot="0">
            <a:off x="1028700" y="3727636"/>
            <a:ext cx="8115300" cy="1286286"/>
          </a:xfrm>
          <a:prstGeom prst="rect">
            <a:avLst/>
          </a:prstGeom>
        </p:spPr>
        <p:txBody>
          <a:bodyPr anchor="t" rtlCol="false" tIns="0" lIns="0" bIns="0" rIns="0">
            <a:spAutoFit/>
          </a:bodyPr>
          <a:lstStyle/>
          <a:p>
            <a:pPr algn="ctr">
              <a:lnSpc>
                <a:spcPts val="3432"/>
              </a:lnSpc>
              <a:spcBef>
                <a:spcPct val="0"/>
              </a:spcBef>
            </a:pPr>
            <a:r>
              <a:rPr lang="en-US" b="true" sz="2451" spc="367">
                <a:solidFill>
                  <a:srgbClr val="000000"/>
                </a:solidFill>
                <a:latin typeface="Glacial Indifference Bold"/>
                <a:ea typeface="Glacial Indifference Bold"/>
                <a:cs typeface="Glacial Indifference Bold"/>
                <a:sym typeface="Glacial Indifference Bold"/>
              </a:rPr>
              <a:t>START WITH A POPULATION OF POTENTIAL SOLUTIONS, EACH REPRESENTING A POSSIBLE WAY TO PARTITION THE GRAPH. </a:t>
            </a:r>
          </a:p>
        </p:txBody>
      </p:sp>
      <p:sp>
        <p:nvSpPr>
          <p:cNvPr name="TextBox 47" id="47"/>
          <p:cNvSpPr txBox="true"/>
          <p:nvPr/>
        </p:nvSpPr>
        <p:spPr>
          <a:xfrm rot="0">
            <a:off x="1203728" y="5854865"/>
            <a:ext cx="3866356" cy="456449"/>
          </a:xfrm>
          <a:prstGeom prst="rect">
            <a:avLst/>
          </a:prstGeom>
        </p:spPr>
        <p:txBody>
          <a:bodyPr anchor="t" rtlCol="false" tIns="0" lIns="0" bIns="0" rIns="0">
            <a:spAutoFit/>
          </a:bodyPr>
          <a:lstStyle/>
          <a:p>
            <a:pPr algn="l">
              <a:lnSpc>
                <a:spcPts val="3716"/>
              </a:lnSpc>
              <a:spcBef>
                <a:spcPct val="0"/>
              </a:spcBef>
            </a:pPr>
            <a:r>
              <a:rPr lang="en-US" b="true" sz="2654" spc="398">
                <a:solidFill>
                  <a:srgbClr val="000000"/>
                </a:solidFill>
                <a:latin typeface="Glacial Indifference Bold"/>
                <a:ea typeface="Glacial Indifference Bold"/>
                <a:cs typeface="Glacial Indifference Bold"/>
                <a:sym typeface="Glacial Indifference Bold"/>
              </a:rPr>
              <a:t>VERTEX ENCODING:</a:t>
            </a:r>
          </a:p>
        </p:txBody>
      </p:sp>
      <p:sp>
        <p:nvSpPr>
          <p:cNvPr name="TextBox 48" id="48"/>
          <p:cNvSpPr txBox="true"/>
          <p:nvPr/>
        </p:nvSpPr>
        <p:spPr>
          <a:xfrm rot="0">
            <a:off x="1070894" y="6343386"/>
            <a:ext cx="9918505" cy="1471358"/>
          </a:xfrm>
          <a:prstGeom prst="rect">
            <a:avLst/>
          </a:prstGeom>
        </p:spPr>
        <p:txBody>
          <a:bodyPr anchor="t" rtlCol="false" tIns="0" lIns="0" bIns="0" rIns="0">
            <a:spAutoFit/>
          </a:bodyPr>
          <a:lstStyle/>
          <a:p>
            <a:pPr algn="l">
              <a:lnSpc>
                <a:spcPts val="2351"/>
              </a:lnSpc>
            </a:pPr>
          </a:p>
          <a:p>
            <a:pPr algn="l" marL="362710" indent="-181355" lvl="1">
              <a:lnSpc>
                <a:spcPts val="2351"/>
              </a:lnSpc>
              <a:spcBef>
                <a:spcPct val="0"/>
              </a:spcBef>
              <a:buFont typeface="Arial"/>
              <a:buChar char="•"/>
            </a:pPr>
            <a:r>
              <a:rPr lang="en-US" b="true" sz="1679" spc="251">
                <a:solidFill>
                  <a:srgbClr val="000000"/>
                </a:solidFill>
                <a:latin typeface="Glacial Indifference Bold"/>
                <a:ea typeface="Glacial Indifference Bold"/>
                <a:cs typeface="Glacial Indifference Bold"/>
                <a:sym typeface="Glacial Indifference Bold"/>
              </a:rPr>
              <a:t>A gene c</a:t>
            </a:r>
            <a:r>
              <a:rPr lang="en-US" b="true" sz="1679" spc="251">
                <a:solidFill>
                  <a:srgbClr val="000000"/>
                </a:solidFill>
                <a:latin typeface="Glacial Indifference Bold"/>
                <a:ea typeface="Glacial Indifference Bold"/>
                <a:cs typeface="Glacial Indifference Bold"/>
                <a:sym typeface="Glacial Indifference Bold"/>
              </a:rPr>
              <a:t>ORRESPONDS TO A VERTEX.</a:t>
            </a:r>
          </a:p>
          <a:p>
            <a:pPr algn="l" marL="362710" indent="-181355" lvl="1">
              <a:lnSpc>
                <a:spcPts val="2351"/>
              </a:lnSpc>
              <a:spcBef>
                <a:spcPct val="0"/>
              </a:spcBef>
              <a:buFont typeface="Arial"/>
              <a:buChar char="•"/>
            </a:pPr>
            <a:r>
              <a:rPr lang="en-US" b="true" sz="1679" spc="251">
                <a:solidFill>
                  <a:srgbClr val="000000"/>
                </a:solidFill>
                <a:latin typeface="Glacial Indifference Bold"/>
                <a:ea typeface="Glacial Indifference Bold"/>
                <a:cs typeface="Glacial Indifference Bold"/>
                <a:sym typeface="Glacial Indifference Bold"/>
              </a:rPr>
              <a:t>IT ASSIGNS EACH GENE A SPECIFIED NUMBER 0 TO K DEPENDING ON WHICH PARTITION THE GENE BELONGS TO.</a:t>
            </a:r>
          </a:p>
          <a:p>
            <a:pPr algn="l">
              <a:lnSpc>
                <a:spcPts val="2351"/>
              </a:lnSpc>
              <a:spcBef>
                <a:spcPct val="0"/>
              </a:spcBef>
            </a:pPr>
          </a:p>
        </p:txBody>
      </p:sp>
      <p:sp>
        <p:nvSpPr>
          <p:cNvPr name="TextBox 49" id="49"/>
          <p:cNvSpPr txBox="true"/>
          <p:nvPr/>
        </p:nvSpPr>
        <p:spPr>
          <a:xfrm rot="0">
            <a:off x="1203728" y="8424344"/>
            <a:ext cx="9666515" cy="622180"/>
          </a:xfrm>
          <a:prstGeom prst="rect">
            <a:avLst/>
          </a:prstGeom>
        </p:spPr>
        <p:txBody>
          <a:bodyPr anchor="t" rtlCol="false" tIns="0" lIns="0" bIns="0" rIns="0">
            <a:spAutoFit/>
          </a:bodyPr>
          <a:lstStyle/>
          <a:p>
            <a:pPr algn="ctr">
              <a:lnSpc>
                <a:spcPts val="5146"/>
              </a:lnSpc>
              <a:spcBef>
                <a:spcPct val="0"/>
              </a:spcBef>
            </a:pPr>
            <a:r>
              <a:rPr lang="en-US" b="true" sz="3675" spc="551">
                <a:solidFill>
                  <a:srgbClr val="000000"/>
                </a:solidFill>
                <a:latin typeface="Glacial Indifference Bold"/>
                <a:ea typeface="Glacial Indifference Bold"/>
                <a:cs typeface="Glacial Indifference Bold"/>
                <a:sym typeface="Glacial Indifference Bold"/>
              </a:rPr>
              <a:t>VERTEX ENCODING HERE IS : 132312</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32463" y="1483200"/>
            <a:ext cx="9568581" cy="1507847"/>
            <a:chOff x="0" y="0"/>
            <a:chExt cx="12758108" cy="2010462"/>
          </a:xfrm>
        </p:grpSpPr>
        <p:sp>
          <p:nvSpPr>
            <p:cNvPr name="TextBox 3" id="3"/>
            <p:cNvSpPr txBox="true"/>
            <p:nvPr/>
          </p:nvSpPr>
          <p:spPr>
            <a:xfrm rot="0">
              <a:off x="0" y="57150"/>
              <a:ext cx="12758108" cy="1107296"/>
            </a:xfrm>
            <a:prstGeom prst="rect">
              <a:avLst/>
            </a:prstGeom>
          </p:spPr>
          <p:txBody>
            <a:bodyPr anchor="t" rtlCol="false" tIns="0" lIns="0" bIns="0" rIns="0">
              <a:spAutoFit/>
            </a:bodyPr>
            <a:lstStyle/>
            <a:p>
              <a:pPr algn="l">
                <a:lnSpc>
                  <a:spcPts val="6343"/>
                </a:lnSpc>
              </a:pPr>
              <a:r>
                <a:rPr lang="en-US" sz="5766" b="true">
                  <a:solidFill>
                    <a:srgbClr val="5271FF"/>
                  </a:solidFill>
                  <a:latin typeface="League Spartan"/>
                  <a:ea typeface="League Spartan"/>
                  <a:cs typeface="League Spartan"/>
                  <a:sym typeface="League Spartan"/>
                </a:rPr>
                <a:t>Genetic Algorithm:</a:t>
              </a:r>
            </a:p>
          </p:txBody>
        </p:sp>
        <p:sp>
          <p:nvSpPr>
            <p:cNvPr name="TextBox 4" id="4"/>
            <p:cNvSpPr txBox="true"/>
            <p:nvPr/>
          </p:nvSpPr>
          <p:spPr>
            <a:xfrm rot="0">
              <a:off x="0" y="1401353"/>
              <a:ext cx="12758108" cy="609110"/>
            </a:xfrm>
            <a:prstGeom prst="rect">
              <a:avLst/>
            </a:prstGeom>
          </p:spPr>
          <p:txBody>
            <a:bodyPr anchor="t" rtlCol="false" tIns="0" lIns="0" bIns="0" rIns="0">
              <a:spAutoFit/>
            </a:bodyPr>
            <a:lstStyle/>
            <a:p>
              <a:pPr algn="ctr" marL="0" indent="0" lvl="0">
                <a:lnSpc>
                  <a:spcPts val="3748"/>
                </a:lnSpc>
              </a:pPr>
            </a:p>
          </p:txBody>
        </p:sp>
      </p:grpSp>
      <p:sp>
        <p:nvSpPr>
          <p:cNvPr name="Freeform 5" id="5"/>
          <p:cNvSpPr/>
          <p:nvPr/>
        </p:nvSpPr>
        <p:spPr>
          <a:xfrm flipH="false" flipV="false" rot="0">
            <a:off x="17946405" y="5204247"/>
            <a:ext cx="4303650" cy="4605073"/>
          </a:xfrm>
          <a:custGeom>
            <a:avLst/>
            <a:gdLst/>
            <a:ahLst/>
            <a:cxnLst/>
            <a:rect r="r" b="b" t="t" l="l"/>
            <a:pathLst>
              <a:path h="4605073" w="4303650">
                <a:moveTo>
                  <a:pt x="0" y="0"/>
                </a:moveTo>
                <a:lnTo>
                  <a:pt x="4303650" y="0"/>
                </a:lnTo>
                <a:lnTo>
                  <a:pt x="4303650" y="4605073"/>
                </a:lnTo>
                <a:lnTo>
                  <a:pt x="0" y="460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5271FF"/>
                </a:solidFill>
                <a:latin typeface="Glacial Indifference Bold"/>
                <a:ea typeface="Glacial Indifference Bold"/>
                <a:cs typeface="Glacial Indifference Bold"/>
                <a:sym typeface="Glacial Indifference Bold"/>
              </a:rPr>
              <a:t>METAHEURISTIC ALGORITHM</a:t>
            </a:r>
          </a:p>
        </p:txBody>
      </p:sp>
      <p:grpSp>
        <p:nvGrpSpPr>
          <p:cNvPr name="Group 7" id="7"/>
          <p:cNvGrpSpPr/>
          <p:nvPr/>
        </p:nvGrpSpPr>
        <p:grpSpPr>
          <a:xfrm rot="0">
            <a:off x="1643898" y="7069425"/>
            <a:ext cx="502450" cy="5024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1736214" y="5289699"/>
            <a:ext cx="502450" cy="5024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3" id="13"/>
          <p:cNvGrpSpPr/>
          <p:nvPr/>
        </p:nvGrpSpPr>
        <p:grpSpPr>
          <a:xfrm rot="0">
            <a:off x="3547182" y="4401856"/>
            <a:ext cx="502450" cy="5024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E14"/>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6" id="16"/>
          <p:cNvGrpSpPr/>
          <p:nvPr/>
        </p:nvGrpSpPr>
        <p:grpSpPr>
          <a:xfrm rot="0">
            <a:off x="3547182" y="7818600"/>
            <a:ext cx="502450" cy="5024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19" id="19"/>
          <p:cNvSpPr/>
          <p:nvPr/>
        </p:nvSpPr>
        <p:spPr>
          <a:xfrm>
            <a:off x="2146348" y="7320650"/>
            <a:ext cx="1400833" cy="749175"/>
          </a:xfrm>
          <a:prstGeom prst="line">
            <a:avLst/>
          </a:prstGeom>
          <a:ln cap="flat" w="28575">
            <a:solidFill>
              <a:srgbClr val="202020"/>
            </a:solidFill>
            <a:prstDash val="solid"/>
            <a:headEnd type="none" len="sm" w="sm"/>
            <a:tailEnd type="none" len="sm" w="sm"/>
          </a:ln>
        </p:spPr>
      </p:sp>
      <p:sp>
        <p:nvSpPr>
          <p:cNvPr name="AutoShape 20" id="20"/>
          <p:cNvSpPr/>
          <p:nvPr/>
        </p:nvSpPr>
        <p:spPr>
          <a:xfrm flipV="true">
            <a:off x="1895123" y="5792149"/>
            <a:ext cx="92316" cy="1277276"/>
          </a:xfrm>
          <a:prstGeom prst="line">
            <a:avLst/>
          </a:prstGeom>
          <a:ln cap="flat" w="28575">
            <a:solidFill>
              <a:srgbClr val="000000"/>
            </a:solidFill>
            <a:prstDash val="solid"/>
            <a:headEnd type="none" len="sm" w="sm"/>
            <a:tailEnd type="none" len="sm" w="sm"/>
          </a:ln>
        </p:spPr>
      </p:sp>
      <p:sp>
        <p:nvSpPr>
          <p:cNvPr name="AutoShape 21" id="21"/>
          <p:cNvSpPr/>
          <p:nvPr/>
        </p:nvSpPr>
        <p:spPr>
          <a:xfrm flipV="true">
            <a:off x="1987439" y="4653081"/>
            <a:ext cx="1559742" cy="636619"/>
          </a:xfrm>
          <a:prstGeom prst="line">
            <a:avLst/>
          </a:prstGeom>
          <a:ln cap="flat" w="28575">
            <a:solidFill>
              <a:srgbClr val="202020"/>
            </a:solidFill>
            <a:prstDash val="solid"/>
            <a:headEnd type="none" len="sm" w="sm"/>
            <a:tailEnd type="none" len="sm" w="sm"/>
          </a:ln>
        </p:spPr>
      </p:sp>
      <p:sp>
        <p:nvSpPr>
          <p:cNvPr name="AutoShape 22" id="22"/>
          <p:cNvSpPr/>
          <p:nvPr/>
        </p:nvSpPr>
        <p:spPr>
          <a:xfrm flipV="true">
            <a:off x="1895123" y="4904306"/>
            <a:ext cx="1903283" cy="2165120"/>
          </a:xfrm>
          <a:prstGeom prst="line">
            <a:avLst/>
          </a:prstGeom>
          <a:ln cap="flat" w="28575">
            <a:solidFill>
              <a:srgbClr val="202020"/>
            </a:solidFill>
            <a:prstDash val="solid"/>
            <a:headEnd type="none" len="sm" w="sm"/>
            <a:tailEnd type="none" len="sm" w="sm"/>
          </a:ln>
        </p:spPr>
      </p:sp>
      <p:sp>
        <p:nvSpPr>
          <p:cNvPr name="AutoShape 23" id="23"/>
          <p:cNvSpPr/>
          <p:nvPr/>
        </p:nvSpPr>
        <p:spPr>
          <a:xfrm>
            <a:off x="3798407" y="4904306"/>
            <a:ext cx="0" cy="2914295"/>
          </a:xfrm>
          <a:prstGeom prst="line">
            <a:avLst/>
          </a:prstGeom>
          <a:ln cap="flat" w="28575">
            <a:solidFill>
              <a:srgbClr val="000000"/>
            </a:solidFill>
            <a:prstDash val="solid"/>
            <a:headEnd type="none" len="sm" w="sm"/>
            <a:tailEnd type="none" len="sm" w="sm"/>
          </a:ln>
        </p:spPr>
      </p:sp>
      <p:sp>
        <p:nvSpPr>
          <p:cNvPr name="TextBox 24" id="24"/>
          <p:cNvSpPr txBox="true"/>
          <p:nvPr/>
        </p:nvSpPr>
        <p:spPr>
          <a:xfrm rot="0">
            <a:off x="1887192" y="5322688"/>
            <a:ext cx="200494"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B</a:t>
            </a:r>
          </a:p>
        </p:txBody>
      </p:sp>
      <p:sp>
        <p:nvSpPr>
          <p:cNvPr name="TextBox 25" id="25"/>
          <p:cNvSpPr txBox="true"/>
          <p:nvPr/>
        </p:nvSpPr>
        <p:spPr>
          <a:xfrm rot="0">
            <a:off x="1775082" y="7053743"/>
            <a:ext cx="240083"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A</a:t>
            </a:r>
          </a:p>
        </p:txBody>
      </p:sp>
      <p:sp>
        <p:nvSpPr>
          <p:cNvPr name="TextBox 26" id="26"/>
          <p:cNvSpPr txBox="true"/>
          <p:nvPr/>
        </p:nvSpPr>
        <p:spPr>
          <a:xfrm rot="0">
            <a:off x="3686155" y="4434844"/>
            <a:ext cx="224503"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D</a:t>
            </a:r>
          </a:p>
        </p:txBody>
      </p:sp>
      <p:sp>
        <p:nvSpPr>
          <p:cNvPr name="TextBox 27" id="27"/>
          <p:cNvSpPr txBox="true"/>
          <p:nvPr/>
        </p:nvSpPr>
        <p:spPr>
          <a:xfrm rot="0">
            <a:off x="3670703" y="7824157"/>
            <a:ext cx="255407"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C</a:t>
            </a:r>
          </a:p>
        </p:txBody>
      </p:sp>
      <p:grpSp>
        <p:nvGrpSpPr>
          <p:cNvPr name="Group 28" id="28"/>
          <p:cNvGrpSpPr/>
          <p:nvPr/>
        </p:nvGrpSpPr>
        <p:grpSpPr>
          <a:xfrm rot="0">
            <a:off x="5125894" y="5209086"/>
            <a:ext cx="502450" cy="50245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1" id="31"/>
          <p:cNvGrpSpPr/>
          <p:nvPr/>
        </p:nvGrpSpPr>
        <p:grpSpPr>
          <a:xfrm rot="0">
            <a:off x="4623444" y="6598918"/>
            <a:ext cx="502450" cy="50245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34" id="34"/>
          <p:cNvSpPr/>
          <p:nvPr/>
        </p:nvSpPr>
        <p:spPr>
          <a:xfrm flipH="true">
            <a:off x="4874669" y="5625994"/>
            <a:ext cx="518617" cy="972925"/>
          </a:xfrm>
          <a:prstGeom prst="line">
            <a:avLst/>
          </a:prstGeom>
          <a:ln cap="flat" w="28575">
            <a:solidFill>
              <a:srgbClr val="000000"/>
            </a:solidFill>
            <a:prstDash val="solid"/>
            <a:headEnd type="none" len="sm" w="sm"/>
            <a:tailEnd type="none" len="sm" w="sm"/>
          </a:ln>
        </p:spPr>
      </p:sp>
      <p:sp>
        <p:nvSpPr>
          <p:cNvPr name="TextBox 35" id="35"/>
          <p:cNvSpPr txBox="true"/>
          <p:nvPr/>
        </p:nvSpPr>
        <p:spPr>
          <a:xfrm rot="0">
            <a:off x="5298275" y="5237145"/>
            <a:ext cx="190023"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E</a:t>
            </a:r>
          </a:p>
        </p:txBody>
      </p:sp>
      <p:sp>
        <p:nvSpPr>
          <p:cNvPr name="TextBox 36" id="36"/>
          <p:cNvSpPr txBox="true"/>
          <p:nvPr/>
        </p:nvSpPr>
        <p:spPr>
          <a:xfrm rot="0">
            <a:off x="4781190" y="6680577"/>
            <a:ext cx="186958"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F</a:t>
            </a:r>
          </a:p>
        </p:txBody>
      </p:sp>
      <p:sp>
        <p:nvSpPr>
          <p:cNvPr name="AutoShape 37" id="37"/>
          <p:cNvSpPr/>
          <p:nvPr/>
        </p:nvSpPr>
        <p:spPr>
          <a:xfrm flipH="true" flipV="true">
            <a:off x="4049632" y="4653081"/>
            <a:ext cx="1076263" cy="807231"/>
          </a:xfrm>
          <a:prstGeom prst="line">
            <a:avLst/>
          </a:prstGeom>
          <a:ln cap="flat" w="28575">
            <a:solidFill>
              <a:srgbClr val="202020"/>
            </a:solidFill>
            <a:prstDash val="solid"/>
            <a:headEnd type="none" len="sm" w="sm"/>
            <a:tailEnd type="none" len="sm" w="sm"/>
          </a:ln>
        </p:spPr>
      </p:sp>
      <p:sp>
        <p:nvSpPr>
          <p:cNvPr name="AutoShape 38" id="38"/>
          <p:cNvSpPr/>
          <p:nvPr/>
        </p:nvSpPr>
        <p:spPr>
          <a:xfrm flipH="true" flipV="true">
            <a:off x="4049632" y="4653081"/>
            <a:ext cx="573813" cy="2197063"/>
          </a:xfrm>
          <a:prstGeom prst="line">
            <a:avLst/>
          </a:prstGeom>
          <a:ln cap="flat" w="28575">
            <a:solidFill>
              <a:srgbClr val="231F20"/>
            </a:solidFill>
            <a:prstDash val="solid"/>
            <a:headEnd type="none" len="sm" w="sm"/>
            <a:tailEnd type="none" len="sm" w="sm"/>
          </a:ln>
        </p:spPr>
      </p:sp>
      <p:sp>
        <p:nvSpPr>
          <p:cNvPr name="TextBox 39" id="39"/>
          <p:cNvSpPr txBox="true"/>
          <p:nvPr/>
        </p:nvSpPr>
        <p:spPr>
          <a:xfrm rot="0">
            <a:off x="832463" y="2429975"/>
            <a:ext cx="6337105" cy="522069"/>
          </a:xfrm>
          <a:prstGeom prst="rect">
            <a:avLst/>
          </a:prstGeom>
        </p:spPr>
        <p:txBody>
          <a:bodyPr anchor="t" rtlCol="false" tIns="0" lIns="0" bIns="0" rIns="0">
            <a:spAutoFit/>
          </a:bodyPr>
          <a:lstStyle/>
          <a:p>
            <a:pPr algn="l">
              <a:lnSpc>
                <a:spcPts val="4299"/>
              </a:lnSpc>
              <a:spcBef>
                <a:spcPct val="0"/>
              </a:spcBef>
            </a:pPr>
            <a:r>
              <a:rPr lang="en-US" b="true" sz="3071" spc="460">
                <a:solidFill>
                  <a:srgbClr val="000000"/>
                </a:solidFill>
                <a:latin typeface="Glacial Indifference Bold"/>
                <a:ea typeface="Glacial Indifference Bold"/>
                <a:cs typeface="Glacial Indifference Bold"/>
                <a:sym typeface="Glacial Indifference Bold"/>
              </a:rPr>
              <a:t>2. FITNESS FUNCTION:</a:t>
            </a:r>
          </a:p>
        </p:txBody>
      </p:sp>
      <p:sp>
        <p:nvSpPr>
          <p:cNvPr name="TextBox 40" id="40"/>
          <p:cNvSpPr txBox="true"/>
          <p:nvPr/>
        </p:nvSpPr>
        <p:spPr>
          <a:xfrm rot="0">
            <a:off x="-591671" y="8482975"/>
            <a:ext cx="6208424" cy="491776"/>
          </a:xfrm>
          <a:prstGeom prst="rect">
            <a:avLst/>
          </a:prstGeom>
        </p:spPr>
        <p:txBody>
          <a:bodyPr anchor="t" rtlCol="false" tIns="0" lIns="0" bIns="0" rIns="0">
            <a:spAutoFit/>
          </a:bodyPr>
          <a:lstStyle/>
          <a:p>
            <a:pPr algn="ctr">
              <a:lnSpc>
                <a:spcPts val="4016"/>
              </a:lnSpc>
              <a:spcBef>
                <a:spcPct val="0"/>
              </a:spcBef>
            </a:pPr>
            <a:r>
              <a:rPr lang="en-US" b="true" sz="2868" spc="430">
                <a:solidFill>
                  <a:srgbClr val="000000"/>
                </a:solidFill>
                <a:latin typeface="Glacial Indifference Bold"/>
                <a:ea typeface="Glacial Indifference Bold"/>
                <a:cs typeface="Glacial Indifference Bold"/>
                <a:sym typeface="Glacial Indifference Bold"/>
              </a:rPr>
              <a:t>RANDOM PARTITION:</a:t>
            </a:r>
          </a:p>
        </p:txBody>
      </p:sp>
      <p:sp>
        <p:nvSpPr>
          <p:cNvPr name="TextBox 41" id="41"/>
          <p:cNvSpPr txBox="true"/>
          <p:nvPr/>
        </p:nvSpPr>
        <p:spPr>
          <a:xfrm rot="0">
            <a:off x="3798407" y="8495815"/>
            <a:ext cx="5694797" cy="478936"/>
          </a:xfrm>
          <a:prstGeom prst="rect">
            <a:avLst/>
          </a:prstGeom>
        </p:spPr>
        <p:txBody>
          <a:bodyPr anchor="t" rtlCol="false" tIns="0" lIns="0" bIns="0" rIns="0">
            <a:spAutoFit/>
          </a:bodyPr>
          <a:lstStyle/>
          <a:p>
            <a:pPr algn="ctr">
              <a:lnSpc>
                <a:spcPts val="3929"/>
              </a:lnSpc>
              <a:spcBef>
                <a:spcPct val="0"/>
              </a:spcBef>
            </a:pPr>
            <a:r>
              <a:rPr lang="en-US" b="true" sz="2806" spc="421">
                <a:solidFill>
                  <a:srgbClr val="000000"/>
                </a:solidFill>
                <a:latin typeface="Glacial Indifference Bold"/>
                <a:ea typeface="Glacial Indifference Bold"/>
                <a:cs typeface="Glacial Indifference Bold"/>
                <a:sym typeface="Glacial Indifference Bold"/>
              </a:rPr>
              <a:t>{A,E}, {C,F},{B,D} </a:t>
            </a:r>
          </a:p>
        </p:txBody>
      </p:sp>
      <p:grpSp>
        <p:nvGrpSpPr>
          <p:cNvPr name="Group 42" id="42"/>
          <p:cNvGrpSpPr/>
          <p:nvPr/>
        </p:nvGrpSpPr>
        <p:grpSpPr>
          <a:xfrm rot="0">
            <a:off x="2440692" y="6376479"/>
            <a:ext cx="3387075" cy="1628059"/>
            <a:chOff x="0" y="0"/>
            <a:chExt cx="5321300" cy="2557780"/>
          </a:xfrm>
        </p:grpSpPr>
        <p:sp>
          <p:nvSpPr>
            <p:cNvPr name="Freeform 43" id="43"/>
            <p:cNvSpPr/>
            <p:nvPr/>
          </p:nvSpPr>
          <p:spPr>
            <a:xfrm flipH="false" flipV="false" rot="0">
              <a:off x="46990" y="41910"/>
              <a:ext cx="5224780" cy="2465070"/>
            </a:xfrm>
            <a:custGeom>
              <a:avLst/>
              <a:gdLst/>
              <a:ahLst/>
              <a:cxnLst/>
              <a:rect r="r" b="b" t="t" l="l"/>
              <a:pathLst>
                <a:path h="2465070" w="5224780">
                  <a:moveTo>
                    <a:pt x="6350" y="2423160"/>
                  </a:moveTo>
                  <a:cubicBezTo>
                    <a:pt x="93980" y="2286000"/>
                    <a:pt x="130810" y="2181860"/>
                    <a:pt x="167640" y="2109470"/>
                  </a:cubicBezTo>
                  <a:cubicBezTo>
                    <a:pt x="200660" y="2044700"/>
                    <a:pt x="217170" y="2005330"/>
                    <a:pt x="270510" y="1927860"/>
                  </a:cubicBezTo>
                  <a:cubicBezTo>
                    <a:pt x="382270" y="1764030"/>
                    <a:pt x="707390" y="1366520"/>
                    <a:pt x="855980" y="1205230"/>
                  </a:cubicBezTo>
                  <a:cubicBezTo>
                    <a:pt x="938530" y="1117600"/>
                    <a:pt x="984250" y="1082040"/>
                    <a:pt x="1059180" y="1014730"/>
                  </a:cubicBezTo>
                  <a:cubicBezTo>
                    <a:pt x="1150620" y="934720"/>
                    <a:pt x="1252220" y="842010"/>
                    <a:pt x="1367790" y="759460"/>
                  </a:cubicBezTo>
                  <a:cubicBezTo>
                    <a:pt x="1502410" y="662940"/>
                    <a:pt x="1682750" y="553720"/>
                    <a:pt x="1824990" y="477520"/>
                  </a:cubicBezTo>
                  <a:cubicBezTo>
                    <a:pt x="1940560" y="416560"/>
                    <a:pt x="2026920" y="375920"/>
                    <a:pt x="2150110" y="330200"/>
                  </a:cubicBezTo>
                  <a:cubicBezTo>
                    <a:pt x="2303780" y="271780"/>
                    <a:pt x="2472690" y="217170"/>
                    <a:pt x="2677160" y="170180"/>
                  </a:cubicBezTo>
                  <a:cubicBezTo>
                    <a:pt x="2948940" y="107950"/>
                    <a:pt x="3467100" y="35560"/>
                    <a:pt x="3644900" y="16510"/>
                  </a:cubicBezTo>
                  <a:cubicBezTo>
                    <a:pt x="3712210" y="10160"/>
                    <a:pt x="3724910" y="11430"/>
                    <a:pt x="3785870" y="10160"/>
                  </a:cubicBezTo>
                  <a:cubicBezTo>
                    <a:pt x="3897630" y="7620"/>
                    <a:pt x="4112260" y="0"/>
                    <a:pt x="4262120" y="8890"/>
                  </a:cubicBezTo>
                  <a:cubicBezTo>
                    <a:pt x="4396740" y="16510"/>
                    <a:pt x="4531360" y="26670"/>
                    <a:pt x="4645660" y="57150"/>
                  </a:cubicBezTo>
                  <a:cubicBezTo>
                    <a:pt x="4744720" y="83820"/>
                    <a:pt x="4829810" y="147320"/>
                    <a:pt x="4912360" y="170180"/>
                  </a:cubicBezTo>
                  <a:cubicBezTo>
                    <a:pt x="4982210" y="189230"/>
                    <a:pt x="5054600" y="185420"/>
                    <a:pt x="5107940" y="198120"/>
                  </a:cubicBezTo>
                  <a:cubicBezTo>
                    <a:pt x="5147310" y="207010"/>
                    <a:pt x="5189220" y="219710"/>
                    <a:pt x="5207000" y="231140"/>
                  </a:cubicBezTo>
                  <a:cubicBezTo>
                    <a:pt x="5215890" y="236220"/>
                    <a:pt x="5220970" y="241300"/>
                    <a:pt x="5223510" y="248920"/>
                  </a:cubicBezTo>
                  <a:cubicBezTo>
                    <a:pt x="5224780" y="255270"/>
                    <a:pt x="5222240" y="266700"/>
                    <a:pt x="5218430" y="271780"/>
                  </a:cubicBezTo>
                  <a:cubicBezTo>
                    <a:pt x="5213350" y="276860"/>
                    <a:pt x="5203190" y="280670"/>
                    <a:pt x="5195570" y="280670"/>
                  </a:cubicBezTo>
                  <a:cubicBezTo>
                    <a:pt x="5189220" y="279400"/>
                    <a:pt x="5179060" y="273050"/>
                    <a:pt x="5176520" y="266700"/>
                  </a:cubicBezTo>
                  <a:cubicBezTo>
                    <a:pt x="5172710" y="259080"/>
                    <a:pt x="5176520" y="242570"/>
                    <a:pt x="5181600" y="236220"/>
                  </a:cubicBezTo>
                  <a:cubicBezTo>
                    <a:pt x="5186680" y="231140"/>
                    <a:pt x="5198110" y="227330"/>
                    <a:pt x="5204460" y="229870"/>
                  </a:cubicBezTo>
                  <a:cubicBezTo>
                    <a:pt x="5212080" y="233680"/>
                    <a:pt x="5224780" y="254000"/>
                    <a:pt x="5223510" y="261620"/>
                  </a:cubicBezTo>
                  <a:cubicBezTo>
                    <a:pt x="5222240" y="269240"/>
                    <a:pt x="5210810" y="278130"/>
                    <a:pt x="5198110" y="280670"/>
                  </a:cubicBezTo>
                  <a:cubicBezTo>
                    <a:pt x="5177790" y="284480"/>
                    <a:pt x="5138420" y="256540"/>
                    <a:pt x="5100320" y="247650"/>
                  </a:cubicBezTo>
                  <a:cubicBezTo>
                    <a:pt x="5054600" y="237490"/>
                    <a:pt x="4998720" y="246380"/>
                    <a:pt x="4939030" y="231140"/>
                  </a:cubicBezTo>
                  <a:cubicBezTo>
                    <a:pt x="4859020" y="209550"/>
                    <a:pt x="4748530" y="139700"/>
                    <a:pt x="4672330" y="116840"/>
                  </a:cubicBezTo>
                  <a:cubicBezTo>
                    <a:pt x="4618990" y="100330"/>
                    <a:pt x="4585970" y="99060"/>
                    <a:pt x="4531360" y="91440"/>
                  </a:cubicBezTo>
                  <a:cubicBezTo>
                    <a:pt x="4456430" y="80010"/>
                    <a:pt x="4367530" y="66040"/>
                    <a:pt x="4262120" y="59690"/>
                  </a:cubicBezTo>
                  <a:cubicBezTo>
                    <a:pt x="4109720" y="50800"/>
                    <a:pt x="3917950" y="45720"/>
                    <a:pt x="3705860" y="62230"/>
                  </a:cubicBezTo>
                  <a:cubicBezTo>
                    <a:pt x="3416300" y="86360"/>
                    <a:pt x="2969260" y="156210"/>
                    <a:pt x="2688590" y="219710"/>
                  </a:cubicBezTo>
                  <a:cubicBezTo>
                    <a:pt x="2485390" y="266700"/>
                    <a:pt x="2321560" y="320040"/>
                    <a:pt x="2171700" y="375920"/>
                  </a:cubicBezTo>
                  <a:cubicBezTo>
                    <a:pt x="2049780" y="421640"/>
                    <a:pt x="1963420" y="461010"/>
                    <a:pt x="1850390" y="521970"/>
                  </a:cubicBezTo>
                  <a:cubicBezTo>
                    <a:pt x="1710690" y="596900"/>
                    <a:pt x="1531620" y="703580"/>
                    <a:pt x="1399540" y="798830"/>
                  </a:cubicBezTo>
                  <a:cubicBezTo>
                    <a:pt x="1285240" y="881380"/>
                    <a:pt x="1184910" y="972820"/>
                    <a:pt x="1094740" y="1051560"/>
                  </a:cubicBezTo>
                  <a:cubicBezTo>
                    <a:pt x="1019810" y="1117600"/>
                    <a:pt x="975360" y="1153160"/>
                    <a:pt x="895350" y="1239520"/>
                  </a:cubicBezTo>
                  <a:cubicBezTo>
                    <a:pt x="746760" y="1397000"/>
                    <a:pt x="457200" y="1734820"/>
                    <a:pt x="313690" y="1954530"/>
                  </a:cubicBezTo>
                  <a:cubicBezTo>
                    <a:pt x="205740" y="2119630"/>
                    <a:pt x="128270" y="2344420"/>
                    <a:pt x="74930" y="2416810"/>
                  </a:cubicBezTo>
                  <a:cubicBezTo>
                    <a:pt x="57150" y="2443480"/>
                    <a:pt x="44450" y="2461260"/>
                    <a:pt x="30480" y="2463800"/>
                  </a:cubicBezTo>
                  <a:cubicBezTo>
                    <a:pt x="20320" y="2465070"/>
                    <a:pt x="7620" y="2458720"/>
                    <a:pt x="3810" y="2451100"/>
                  </a:cubicBezTo>
                  <a:cubicBezTo>
                    <a:pt x="0" y="2444750"/>
                    <a:pt x="6350" y="2423160"/>
                    <a:pt x="6350" y="2423160"/>
                  </a:cubicBezTo>
                </a:path>
              </a:pathLst>
            </a:custGeom>
            <a:solidFill>
              <a:srgbClr val="0571D3"/>
            </a:solidFill>
            <a:ln cap="sq">
              <a:noFill/>
              <a:prstDash val="solid"/>
              <a:miter/>
            </a:ln>
          </p:spPr>
        </p:sp>
      </p:grpSp>
      <p:grpSp>
        <p:nvGrpSpPr>
          <p:cNvPr name="Group 44" id="44"/>
          <p:cNvGrpSpPr/>
          <p:nvPr/>
        </p:nvGrpSpPr>
        <p:grpSpPr>
          <a:xfrm rot="0">
            <a:off x="1469030" y="4146184"/>
            <a:ext cx="3108187" cy="2051646"/>
            <a:chOff x="0" y="0"/>
            <a:chExt cx="4883150" cy="3223260"/>
          </a:xfrm>
        </p:grpSpPr>
        <p:sp>
          <p:nvSpPr>
            <p:cNvPr name="Freeform 45" id="45"/>
            <p:cNvSpPr/>
            <p:nvPr/>
          </p:nvSpPr>
          <p:spPr>
            <a:xfrm flipH="false" flipV="false" rot="0">
              <a:off x="49530" y="46990"/>
              <a:ext cx="4787900" cy="3129280"/>
            </a:xfrm>
            <a:custGeom>
              <a:avLst/>
              <a:gdLst/>
              <a:ahLst/>
              <a:cxnLst/>
              <a:rect r="r" b="b" t="t" l="l"/>
              <a:pathLst>
                <a:path h="3129280" w="4787900">
                  <a:moveTo>
                    <a:pt x="10160" y="2962910"/>
                  </a:moveTo>
                  <a:cubicBezTo>
                    <a:pt x="214630" y="2882900"/>
                    <a:pt x="520700" y="3025140"/>
                    <a:pt x="631190" y="3051810"/>
                  </a:cubicBezTo>
                  <a:cubicBezTo>
                    <a:pt x="681990" y="3063240"/>
                    <a:pt x="703580" y="3068320"/>
                    <a:pt x="742950" y="3072130"/>
                  </a:cubicBezTo>
                  <a:cubicBezTo>
                    <a:pt x="787400" y="3075940"/>
                    <a:pt x="833120" y="3078480"/>
                    <a:pt x="881380" y="3073400"/>
                  </a:cubicBezTo>
                  <a:cubicBezTo>
                    <a:pt x="937260" y="3067050"/>
                    <a:pt x="986790" y="3053080"/>
                    <a:pt x="1060450" y="3032760"/>
                  </a:cubicBezTo>
                  <a:cubicBezTo>
                    <a:pt x="1183640" y="2997200"/>
                    <a:pt x="1397000" y="2914650"/>
                    <a:pt x="1546860" y="2870200"/>
                  </a:cubicBezTo>
                  <a:cubicBezTo>
                    <a:pt x="1673860" y="2832100"/>
                    <a:pt x="1761490" y="2823210"/>
                    <a:pt x="1899920" y="2776220"/>
                  </a:cubicBezTo>
                  <a:cubicBezTo>
                    <a:pt x="2106930" y="2706370"/>
                    <a:pt x="2456180" y="2553970"/>
                    <a:pt x="2660650" y="2461260"/>
                  </a:cubicBezTo>
                  <a:cubicBezTo>
                    <a:pt x="2801620" y="2397760"/>
                    <a:pt x="2909570" y="2335530"/>
                    <a:pt x="3012440" y="2288540"/>
                  </a:cubicBezTo>
                  <a:cubicBezTo>
                    <a:pt x="3093720" y="2252980"/>
                    <a:pt x="3158490" y="2237740"/>
                    <a:pt x="3229610" y="2199640"/>
                  </a:cubicBezTo>
                  <a:cubicBezTo>
                    <a:pt x="3305810" y="2157730"/>
                    <a:pt x="3379470" y="2103120"/>
                    <a:pt x="3451860" y="2045970"/>
                  </a:cubicBezTo>
                  <a:cubicBezTo>
                    <a:pt x="3528060" y="1985010"/>
                    <a:pt x="3585210" y="1932940"/>
                    <a:pt x="3672840" y="1842770"/>
                  </a:cubicBezTo>
                  <a:cubicBezTo>
                    <a:pt x="3817620" y="1692910"/>
                    <a:pt x="4065270" y="1421130"/>
                    <a:pt x="4221480" y="1203960"/>
                  </a:cubicBezTo>
                  <a:cubicBezTo>
                    <a:pt x="4363720" y="1005840"/>
                    <a:pt x="4519930" y="720090"/>
                    <a:pt x="4579620" y="599440"/>
                  </a:cubicBezTo>
                  <a:cubicBezTo>
                    <a:pt x="4603750" y="549910"/>
                    <a:pt x="4608830" y="538480"/>
                    <a:pt x="4622800" y="491490"/>
                  </a:cubicBezTo>
                  <a:cubicBezTo>
                    <a:pt x="4650740" y="403860"/>
                    <a:pt x="4683760" y="199390"/>
                    <a:pt x="4709160" y="111760"/>
                  </a:cubicBezTo>
                  <a:cubicBezTo>
                    <a:pt x="4724400" y="64770"/>
                    <a:pt x="4734560" y="12700"/>
                    <a:pt x="4749800" y="3810"/>
                  </a:cubicBezTo>
                  <a:cubicBezTo>
                    <a:pt x="4757420" y="0"/>
                    <a:pt x="4768850" y="2540"/>
                    <a:pt x="4773930" y="7620"/>
                  </a:cubicBezTo>
                  <a:cubicBezTo>
                    <a:pt x="4780280" y="12700"/>
                    <a:pt x="4784090" y="29210"/>
                    <a:pt x="4782820" y="36830"/>
                  </a:cubicBezTo>
                  <a:cubicBezTo>
                    <a:pt x="4780280" y="44450"/>
                    <a:pt x="4771390" y="50800"/>
                    <a:pt x="4763770" y="52070"/>
                  </a:cubicBezTo>
                  <a:cubicBezTo>
                    <a:pt x="4757420" y="54610"/>
                    <a:pt x="4745990" y="50800"/>
                    <a:pt x="4740910" y="46990"/>
                  </a:cubicBezTo>
                  <a:cubicBezTo>
                    <a:pt x="4735830" y="41910"/>
                    <a:pt x="4732020" y="30480"/>
                    <a:pt x="4733290" y="24130"/>
                  </a:cubicBezTo>
                  <a:cubicBezTo>
                    <a:pt x="4734560" y="16510"/>
                    <a:pt x="4740910" y="7620"/>
                    <a:pt x="4747260" y="5080"/>
                  </a:cubicBezTo>
                  <a:cubicBezTo>
                    <a:pt x="4753610" y="2540"/>
                    <a:pt x="4765040" y="1270"/>
                    <a:pt x="4771390" y="6350"/>
                  </a:cubicBezTo>
                  <a:cubicBezTo>
                    <a:pt x="4777740" y="10160"/>
                    <a:pt x="4781550" y="19050"/>
                    <a:pt x="4782820" y="34290"/>
                  </a:cubicBezTo>
                  <a:cubicBezTo>
                    <a:pt x="4787900" y="96520"/>
                    <a:pt x="4716780" y="379730"/>
                    <a:pt x="4669790" y="510540"/>
                  </a:cubicBezTo>
                  <a:cubicBezTo>
                    <a:pt x="4635500" y="608330"/>
                    <a:pt x="4602480" y="668020"/>
                    <a:pt x="4552950" y="758190"/>
                  </a:cubicBezTo>
                  <a:cubicBezTo>
                    <a:pt x="4489450" y="877570"/>
                    <a:pt x="4382770" y="1051560"/>
                    <a:pt x="4311650" y="1156970"/>
                  </a:cubicBezTo>
                  <a:cubicBezTo>
                    <a:pt x="4262120" y="1231900"/>
                    <a:pt x="4236720" y="1266190"/>
                    <a:pt x="4178300" y="1339850"/>
                  </a:cubicBezTo>
                  <a:cubicBezTo>
                    <a:pt x="4080510" y="1461770"/>
                    <a:pt x="3900170" y="1676400"/>
                    <a:pt x="3774440" y="1809750"/>
                  </a:cubicBezTo>
                  <a:cubicBezTo>
                    <a:pt x="3671570" y="1916430"/>
                    <a:pt x="3571240" y="2014220"/>
                    <a:pt x="3483610" y="2086610"/>
                  </a:cubicBezTo>
                  <a:cubicBezTo>
                    <a:pt x="3417570" y="2139950"/>
                    <a:pt x="3356610" y="2179320"/>
                    <a:pt x="3299460" y="2214880"/>
                  </a:cubicBezTo>
                  <a:cubicBezTo>
                    <a:pt x="3253740" y="2242820"/>
                    <a:pt x="3215640" y="2264410"/>
                    <a:pt x="3172460" y="2284730"/>
                  </a:cubicBezTo>
                  <a:cubicBezTo>
                    <a:pt x="3128010" y="2303780"/>
                    <a:pt x="3089910" y="2311400"/>
                    <a:pt x="3034030" y="2334260"/>
                  </a:cubicBezTo>
                  <a:cubicBezTo>
                    <a:pt x="2942590" y="2373630"/>
                    <a:pt x="2819400" y="2446020"/>
                    <a:pt x="2680970" y="2508250"/>
                  </a:cubicBezTo>
                  <a:cubicBezTo>
                    <a:pt x="2486660" y="2595880"/>
                    <a:pt x="2128520" y="2741930"/>
                    <a:pt x="1978660" y="2800350"/>
                  </a:cubicBezTo>
                  <a:cubicBezTo>
                    <a:pt x="1907540" y="2828290"/>
                    <a:pt x="1880870" y="2839720"/>
                    <a:pt x="1822450" y="2857500"/>
                  </a:cubicBezTo>
                  <a:cubicBezTo>
                    <a:pt x="1747520" y="2879090"/>
                    <a:pt x="1664970" y="2889250"/>
                    <a:pt x="1565910" y="2917190"/>
                  </a:cubicBezTo>
                  <a:cubicBezTo>
                    <a:pt x="1427480" y="2956560"/>
                    <a:pt x="1197610" y="3046730"/>
                    <a:pt x="1070610" y="3082290"/>
                  </a:cubicBezTo>
                  <a:cubicBezTo>
                    <a:pt x="994410" y="3103880"/>
                    <a:pt x="941070" y="3117850"/>
                    <a:pt x="881380" y="3124200"/>
                  </a:cubicBezTo>
                  <a:cubicBezTo>
                    <a:pt x="829310" y="3129280"/>
                    <a:pt x="781050" y="3126740"/>
                    <a:pt x="734060" y="3121660"/>
                  </a:cubicBezTo>
                  <a:cubicBezTo>
                    <a:pt x="692150" y="3117850"/>
                    <a:pt x="669290" y="3112770"/>
                    <a:pt x="615950" y="3100070"/>
                  </a:cubicBezTo>
                  <a:cubicBezTo>
                    <a:pt x="506730" y="3073400"/>
                    <a:pt x="210820" y="2937510"/>
                    <a:pt x="111760" y="2950210"/>
                  </a:cubicBezTo>
                  <a:cubicBezTo>
                    <a:pt x="67310" y="2956560"/>
                    <a:pt x="38100" y="3009900"/>
                    <a:pt x="20320" y="3006090"/>
                  </a:cubicBezTo>
                  <a:cubicBezTo>
                    <a:pt x="10160" y="3004820"/>
                    <a:pt x="2540" y="2992120"/>
                    <a:pt x="1270" y="2984500"/>
                  </a:cubicBezTo>
                  <a:cubicBezTo>
                    <a:pt x="0" y="2976880"/>
                    <a:pt x="10160" y="2962910"/>
                    <a:pt x="10160" y="2962910"/>
                  </a:cubicBezTo>
                </a:path>
              </a:pathLst>
            </a:custGeom>
            <a:solidFill>
              <a:srgbClr val="0571D3"/>
            </a:solidFill>
            <a:ln cap="sq">
              <a:noFill/>
              <a:prstDash val="solid"/>
              <a:miter/>
            </a:ln>
          </p:spPr>
        </p:sp>
      </p:grpSp>
      <p:sp>
        <p:nvSpPr>
          <p:cNvPr name="TextBox 46" id="46"/>
          <p:cNvSpPr txBox="true"/>
          <p:nvPr/>
        </p:nvSpPr>
        <p:spPr>
          <a:xfrm rot="0">
            <a:off x="364192" y="9031902"/>
            <a:ext cx="6763318" cy="541937"/>
          </a:xfrm>
          <a:prstGeom prst="rect">
            <a:avLst/>
          </a:prstGeom>
        </p:spPr>
        <p:txBody>
          <a:bodyPr anchor="t" rtlCol="false" tIns="0" lIns="0" bIns="0" rIns="0">
            <a:spAutoFit/>
          </a:bodyPr>
          <a:lstStyle/>
          <a:p>
            <a:pPr algn="ctr">
              <a:lnSpc>
                <a:spcPts val="4479"/>
              </a:lnSpc>
              <a:spcBef>
                <a:spcPct val="0"/>
              </a:spcBef>
            </a:pPr>
            <a:r>
              <a:rPr lang="en-US" b="true" sz="3199" spc="479">
                <a:solidFill>
                  <a:srgbClr val="000000"/>
                </a:solidFill>
                <a:latin typeface="Glacial Indifference Bold"/>
                <a:ea typeface="Glacial Indifference Bold"/>
                <a:cs typeface="Glacial Indifference Bold"/>
                <a:sym typeface="Glacial Indifference Bold"/>
              </a:rPr>
              <a:t>VERTEX ENCODING  : 132312</a:t>
            </a:r>
          </a:p>
        </p:txBody>
      </p:sp>
      <p:sp>
        <p:nvSpPr>
          <p:cNvPr name="TextBox 47" id="47"/>
          <p:cNvSpPr txBox="true"/>
          <p:nvPr/>
        </p:nvSpPr>
        <p:spPr>
          <a:xfrm rot="0">
            <a:off x="1887192" y="3290512"/>
            <a:ext cx="3675621" cy="489531"/>
          </a:xfrm>
          <a:prstGeom prst="rect">
            <a:avLst/>
          </a:prstGeom>
        </p:spPr>
        <p:txBody>
          <a:bodyPr anchor="t" rtlCol="false" tIns="0" lIns="0" bIns="0" rIns="0">
            <a:spAutoFit/>
          </a:bodyPr>
          <a:lstStyle/>
          <a:p>
            <a:pPr algn="ctr">
              <a:lnSpc>
                <a:spcPts val="3907"/>
              </a:lnSpc>
              <a:spcBef>
                <a:spcPct val="0"/>
              </a:spcBef>
            </a:pPr>
            <a:r>
              <a:rPr lang="en-US" b="true" sz="2791" spc="418">
                <a:solidFill>
                  <a:srgbClr val="000000"/>
                </a:solidFill>
                <a:latin typeface="Glacial Indifference Bold"/>
                <a:ea typeface="Glacial Indifference Bold"/>
                <a:cs typeface="Glacial Indifference Bold"/>
                <a:sym typeface="Glacial Indifference Bold"/>
              </a:rPr>
              <a:t>MORE CUT EDGES</a:t>
            </a:r>
          </a:p>
        </p:txBody>
      </p:sp>
      <p:sp>
        <p:nvSpPr>
          <p:cNvPr name="TextBox 48" id="48"/>
          <p:cNvSpPr txBox="true"/>
          <p:nvPr/>
        </p:nvSpPr>
        <p:spPr>
          <a:xfrm rot="0">
            <a:off x="11187405" y="3426852"/>
            <a:ext cx="3504073" cy="489531"/>
          </a:xfrm>
          <a:prstGeom prst="rect">
            <a:avLst/>
          </a:prstGeom>
        </p:spPr>
        <p:txBody>
          <a:bodyPr anchor="t" rtlCol="false" tIns="0" lIns="0" bIns="0" rIns="0">
            <a:spAutoFit/>
          </a:bodyPr>
          <a:lstStyle/>
          <a:p>
            <a:pPr algn="ctr">
              <a:lnSpc>
                <a:spcPts val="3907"/>
              </a:lnSpc>
              <a:spcBef>
                <a:spcPct val="0"/>
              </a:spcBef>
            </a:pPr>
            <a:r>
              <a:rPr lang="en-US" b="true" sz="2791" spc="418">
                <a:solidFill>
                  <a:srgbClr val="000000"/>
                </a:solidFill>
                <a:latin typeface="Glacial Indifference Bold"/>
                <a:ea typeface="Glacial Indifference Bold"/>
                <a:cs typeface="Glacial Indifference Bold"/>
                <a:sym typeface="Glacial Indifference Bold"/>
              </a:rPr>
              <a:t>LESS CUT EDGES</a:t>
            </a:r>
          </a:p>
        </p:txBody>
      </p:sp>
      <p:grpSp>
        <p:nvGrpSpPr>
          <p:cNvPr name="Group 49" id="49"/>
          <p:cNvGrpSpPr/>
          <p:nvPr/>
        </p:nvGrpSpPr>
        <p:grpSpPr>
          <a:xfrm rot="0">
            <a:off x="10916278" y="6963017"/>
            <a:ext cx="508100" cy="508100"/>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51" id="5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52" id="52"/>
          <p:cNvGrpSpPr/>
          <p:nvPr/>
        </p:nvGrpSpPr>
        <p:grpSpPr>
          <a:xfrm rot="0">
            <a:off x="11009632" y="5163279"/>
            <a:ext cx="508100" cy="508100"/>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54" id="5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55" id="55"/>
          <p:cNvGrpSpPr/>
          <p:nvPr/>
        </p:nvGrpSpPr>
        <p:grpSpPr>
          <a:xfrm rot="0">
            <a:off x="12840963" y="4265452"/>
            <a:ext cx="508100" cy="508100"/>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57" id="5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58" id="58"/>
          <p:cNvGrpSpPr/>
          <p:nvPr/>
        </p:nvGrpSpPr>
        <p:grpSpPr>
          <a:xfrm rot="0">
            <a:off x="12840963" y="7720616"/>
            <a:ext cx="508100" cy="508100"/>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60" id="6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61" id="61"/>
          <p:cNvSpPr/>
          <p:nvPr/>
        </p:nvSpPr>
        <p:spPr>
          <a:xfrm>
            <a:off x="11424378" y="7217067"/>
            <a:ext cx="1416585" cy="757599"/>
          </a:xfrm>
          <a:prstGeom prst="line">
            <a:avLst/>
          </a:prstGeom>
          <a:ln cap="flat" w="28575">
            <a:solidFill>
              <a:srgbClr val="202020"/>
            </a:solidFill>
            <a:prstDash val="solid"/>
            <a:headEnd type="none" len="sm" w="sm"/>
            <a:tailEnd type="none" len="sm" w="sm"/>
          </a:ln>
        </p:spPr>
      </p:sp>
      <p:sp>
        <p:nvSpPr>
          <p:cNvPr name="AutoShape 62" id="62"/>
          <p:cNvSpPr/>
          <p:nvPr/>
        </p:nvSpPr>
        <p:spPr>
          <a:xfrm flipV="true">
            <a:off x="11170328" y="5671379"/>
            <a:ext cx="93354" cy="1291638"/>
          </a:xfrm>
          <a:prstGeom prst="line">
            <a:avLst/>
          </a:prstGeom>
          <a:ln cap="flat" w="28575">
            <a:solidFill>
              <a:srgbClr val="000000"/>
            </a:solidFill>
            <a:prstDash val="solid"/>
            <a:headEnd type="none" len="sm" w="sm"/>
            <a:tailEnd type="none" len="sm" w="sm"/>
          </a:ln>
        </p:spPr>
      </p:sp>
      <p:sp>
        <p:nvSpPr>
          <p:cNvPr name="AutoShape 63" id="63"/>
          <p:cNvSpPr/>
          <p:nvPr/>
        </p:nvSpPr>
        <p:spPr>
          <a:xfrm flipV="true">
            <a:off x="11263682" y="4519502"/>
            <a:ext cx="1577281" cy="643777"/>
          </a:xfrm>
          <a:prstGeom prst="line">
            <a:avLst/>
          </a:prstGeom>
          <a:ln cap="flat" w="28575">
            <a:solidFill>
              <a:srgbClr val="202020"/>
            </a:solidFill>
            <a:prstDash val="solid"/>
            <a:headEnd type="none" len="sm" w="sm"/>
            <a:tailEnd type="none" len="sm" w="sm"/>
          </a:ln>
        </p:spPr>
      </p:sp>
      <p:sp>
        <p:nvSpPr>
          <p:cNvPr name="AutoShape 64" id="64"/>
          <p:cNvSpPr/>
          <p:nvPr/>
        </p:nvSpPr>
        <p:spPr>
          <a:xfrm flipV="true">
            <a:off x="11170328" y="4773552"/>
            <a:ext cx="1924685" cy="2189466"/>
          </a:xfrm>
          <a:prstGeom prst="line">
            <a:avLst/>
          </a:prstGeom>
          <a:ln cap="flat" w="28575">
            <a:solidFill>
              <a:srgbClr val="202020"/>
            </a:solidFill>
            <a:prstDash val="solid"/>
            <a:headEnd type="none" len="sm" w="sm"/>
            <a:tailEnd type="none" len="sm" w="sm"/>
          </a:ln>
        </p:spPr>
      </p:sp>
      <p:sp>
        <p:nvSpPr>
          <p:cNvPr name="AutoShape 65" id="65"/>
          <p:cNvSpPr/>
          <p:nvPr/>
        </p:nvSpPr>
        <p:spPr>
          <a:xfrm>
            <a:off x="13095013" y="4773552"/>
            <a:ext cx="0" cy="2947065"/>
          </a:xfrm>
          <a:prstGeom prst="line">
            <a:avLst/>
          </a:prstGeom>
          <a:ln cap="flat" w="28575">
            <a:solidFill>
              <a:srgbClr val="000000"/>
            </a:solidFill>
            <a:prstDash val="solid"/>
            <a:headEnd type="none" len="sm" w="sm"/>
            <a:tailEnd type="none" len="sm" w="sm"/>
          </a:ln>
        </p:spPr>
      </p:sp>
      <p:sp>
        <p:nvSpPr>
          <p:cNvPr name="TextBox 66" id="66"/>
          <p:cNvSpPr txBox="true"/>
          <p:nvPr/>
        </p:nvSpPr>
        <p:spPr>
          <a:xfrm rot="0">
            <a:off x="11162308" y="5197174"/>
            <a:ext cx="202749"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B</a:t>
            </a:r>
          </a:p>
        </p:txBody>
      </p:sp>
      <p:sp>
        <p:nvSpPr>
          <p:cNvPr name="TextBox 67" id="67"/>
          <p:cNvSpPr txBox="true"/>
          <p:nvPr/>
        </p:nvSpPr>
        <p:spPr>
          <a:xfrm rot="0">
            <a:off x="11048937" y="6947694"/>
            <a:ext cx="242782"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A</a:t>
            </a:r>
          </a:p>
        </p:txBody>
      </p:sp>
      <p:sp>
        <p:nvSpPr>
          <p:cNvPr name="TextBox 68" id="68"/>
          <p:cNvSpPr txBox="true"/>
          <p:nvPr/>
        </p:nvSpPr>
        <p:spPr>
          <a:xfrm rot="0">
            <a:off x="12981500" y="4299346"/>
            <a:ext cx="227027"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D</a:t>
            </a:r>
          </a:p>
        </p:txBody>
      </p:sp>
      <p:sp>
        <p:nvSpPr>
          <p:cNvPr name="TextBox 69" id="69"/>
          <p:cNvSpPr txBox="true"/>
          <p:nvPr/>
        </p:nvSpPr>
        <p:spPr>
          <a:xfrm rot="0">
            <a:off x="12965874" y="7726771"/>
            <a:ext cx="258279"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C</a:t>
            </a:r>
          </a:p>
        </p:txBody>
      </p:sp>
      <p:grpSp>
        <p:nvGrpSpPr>
          <p:cNvPr name="Group 70" id="70"/>
          <p:cNvGrpSpPr/>
          <p:nvPr/>
        </p:nvGrpSpPr>
        <p:grpSpPr>
          <a:xfrm rot="0">
            <a:off x="14437428" y="5081759"/>
            <a:ext cx="508100" cy="508100"/>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72" id="7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73" id="73"/>
          <p:cNvGrpSpPr/>
          <p:nvPr/>
        </p:nvGrpSpPr>
        <p:grpSpPr>
          <a:xfrm rot="0">
            <a:off x="13929328" y="6487220"/>
            <a:ext cx="508100" cy="508100"/>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75" id="7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76" id="76"/>
          <p:cNvSpPr/>
          <p:nvPr/>
        </p:nvSpPr>
        <p:spPr>
          <a:xfrm flipH="true">
            <a:off x="14183378" y="5503355"/>
            <a:ext cx="524449" cy="983865"/>
          </a:xfrm>
          <a:prstGeom prst="line">
            <a:avLst/>
          </a:prstGeom>
          <a:ln cap="flat" w="28575">
            <a:solidFill>
              <a:srgbClr val="000000"/>
            </a:solidFill>
            <a:prstDash val="solid"/>
            <a:headEnd type="none" len="sm" w="sm"/>
            <a:tailEnd type="none" len="sm" w="sm"/>
          </a:ln>
        </p:spPr>
      </p:sp>
      <p:sp>
        <p:nvSpPr>
          <p:cNvPr name="TextBox 77" id="77"/>
          <p:cNvSpPr txBox="true"/>
          <p:nvPr/>
        </p:nvSpPr>
        <p:spPr>
          <a:xfrm rot="0">
            <a:off x="14611747" y="5110669"/>
            <a:ext cx="192159"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E</a:t>
            </a:r>
          </a:p>
        </p:txBody>
      </p:sp>
      <p:sp>
        <p:nvSpPr>
          <p:cNvPr name="TextBox 78" id="78"/>
          <p:cNvSpPr txBox="true"/>
          <p:nvPr/>
        </p:nvSpPr>
        <p:spPr>
          <a:xfrm rot="0">
            <a:off x="14088848" y="6570332"/>
            <a:ext cx="189060"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F</a:t>
            </a:r>
          </a:p>
        </p:txBody>
      </p:sp>
      <p:sp>
        <p:nvSpPr>
          <p:cNvPr name="AutoShape 79" id="79"/>
          <p:cNvSpPr/>
          <p:nvPr/>
        </p:nvSpPr>
        <p:spPr>
          <a:xfrm flipH="true" flipV="true">
            <a:off x="13349063" y="4519502"/>
            <a:ext cx="1088365" cy="816308"/>
          </a:xfrm>
          <a:prstGeom prst="line">
            <a:avLst/>
          </a:prstGeom>
          <a:ln cap="flat" w="28575">
            <a:solidFill>
              <a:srgbClr val="202020"/>
            </a:solidFill>
            <a:prstDash val="solid"/>
            <a:headEnd type="none" len="sm" w="sm"/>
            <a:tailEnd type="none" len="sm" w="sm"/>
          </a:ln>
        </p:spPr>
      </p:sp>
      <p:sp>
        <p:nvSpPr>
          <p:cNvPr name="AutoShape 80" id="80"/>
          <p:cNvSpPr/>
          <p:nvPr/>
        </p:nvSpPr>
        <p:spPr>
          <a:xfrm flipH="true" flipV="true">
            <a:off x="13349063" y="4519502"/>
            <a:ext cx="580265" cy="2221768"/>
          </a:xfrm>
          <a:prstGeom prst="line">
            <a:avLst/>
          </a:prstGeom>
          <a:ln cap="flat" w="28575">
            <a:solidFill>
              <a:srgbClr val="202020"/>
            </a:solidFill>
            <a:prstDash val="solid"/>
            <a:headEnd type="none" len="sm" w="sm"/>
            <a:tailEnd type="none" len="sm" w="sm"/>
          </a:ln>
        </p:spPr>
      </p:sp>
      <p:sp>
        <p:nvSpPr>
          <p:cNvPr name="TextBox 81" id="81"/>
          <p:cNvSpPr txBox="true"/>
          <p:nvPr/>
        </p:nvSpPr>
        <p:spPr>
          <a:xfrm rot="0">
            <a:off x="8749116" y="8419216"/>
            <a:ext cx="4842425" cy="496688"/>
          </a:xfrm>
          <a:prstGeom prst="rect">
            <a:avLst/>
          </a:prstGeom>
        </p:spPr>
        <p:txBody>
          <a:bodyPr anchor="t" rtlCol="false" tIns="0" lIns="0" bIns="0" rIns="0">
            <a:spAutoFit/>
          </a:bodyPr>
          <a:lstStyle/>
          <a:p>
            <a:pPr algn="ctr">
              <a:lnSpc>
                <a:spcPts val="4061"/>
              </a:lnSpc>
              <a:spcBef>
                <a:spcPct val="0"/>
              </a:spcBef>
            </a:pPr>
            <a:r>
              <a:rPr lang="en-US" b="true" sz="2901" spc="435">
                <a:solidFill>
                  <a:srgbClr val="000000"/>
                </a:solidFill>
                <a:latin typeface="Glacial Indifference Bold"/>
                <a:ea typeface="Glacial Indifference Bold"/>
                <a:cs typeface="Glacial Indifference Bold"/>
                <a:sym typeface="Glacial Indifference Bold"/>
              </a:rPr>
              <a:t>RANDOM PARTITION:</a:t>
            </a:r>
          </a:p>
        </p:txBody>
      </p:sp>
      <p:sp>
        <p:nvSpPr>
          <p:cNvPr name="TextBox 82" id="82"/>
          <p:cNvSpPr txBox="true"/>
          <p:nvPr/>
        </p:nvSpPr>
        <p:spPr>
          <a:xfrm rot="0">
            <a:off x="12364907" y="8409691"/>
            <a:ext cx="5759158" cy="483703"/>
          </a:xfrm>
          <a:prstGeom prst="rect">
            <a:avLst/>
          </a:prstGeom>
        </p:spPr>
        <p:txBody>
          <a:bodyPr anchor="t" rtlCol="false" tIns="0" lIns="0" bIns="0" rIns="0">
            <a:spAutoFit/>
          </a:bodyPr>
          <a:lstStyle/>
          <a:p>
            <a:pPr algn="ctr">
              <a:lnSpc>
                <a:spcPts val="3973"/>
              </a:lnSpc>
              <a:spcBef>
                <a:spcPct val="0"/>
              </a:spcBef>
            </a:pPr>
            <a:r>
              <a:rPr lang="en-US" b="true" sz="2838" spc="425">
                <a:solidFill>
                  <a:srgbClr val="000000"/>
                </a:solidFill>
                <a:latin typeface="Glacial Indifference Bold"/>
                <a:ea typeface="Glacial Indifference Bold"/>
                <a:cs typeface="Glacial Indifference Bold"/>
                <a:sym typeface="Glacial Indifference Bold"/>
              </a:rPr>
              <a:t>{A,B}, {C,F},{E,D}</a:t>
            </a:r>
          </a:p>
        </p:txBody>
      </p:sp>
      <p:grpSp>
        <p:nvGrpSpPr>
          <p:cNvPr name="Group 83" id="83"/>
          <p:cNvGrpSpPr/>
          <p:nvPr/>
        </p:nvGrpSpPr>
        <p:grpSpPr>
          <a:xfrm rot="0">
            <a:off x="12208436" y="5976168"/>
            <a:ext cx="2936320" cy="2133573"/>
            <a:chOff x="0" y="0"/>
            <a:chExt cx="4561840" cy="3314700"/>
          </a:xfrm>
        </p:grpSpPr>
        <p:sp>
          <p:nvSpPr>
            <p:cNvPr name="Freeform 84" id="84"/>
            <p:cNvSpPr/>
            <p:nvPr/>
          </p:nvSpPr>
          <p:spPr>
            <a:xfrm flipH="false" flipV="false" rot="0">
              <a:off x="50800" y="5080"/>
              <a:ext cx="4460240" cy="3258820"/>
            </a:xfrm>
            <a:custGeom>
              <a:avLst/>
              <a:gdLst/>
              <a:ahLst/>
              <a:cxnLst/>
              <a:rect r="r" b="b" t="t" l="l"/>
              <a:pathLst>
                <a:path h="3258820" w="4460240">
                  <a:moveTo>
                    <a:pt x="0" y="3233420"/>
                  </a:moveTo>
                  <a:cubicBezTo>
                    <a:pt x="8890" y="2481580"/>
                    <a:pt x="17780" y="2444750"/>
                    <a:pt x="39370" y="2396490"/>
                  </a:cubicBezTo>
                  <a:cubicBezTo>
                    <a:pt x="60960" y="2346960"/>
                    <a:pt x="101600" y="2311400"/>
                    <a:pt x="133350" y="2259330"/>
                  </a:cubicBezTo>
                  <a:cubicBezTo>
                    <a:pt x="171450" y="2194560"/>
                    <a:pt x="213360" y="2086610"/>
                    <a:pt x="248920" y="2033270"/>
                  </a:cubicBezTo>
                  <a:cubicBezTo>
                    <a:pt x="271780" y="1998980"/>
                    <a:pt x="283210" y="1988820"/>
                    <a:pt x="314960" y="1955800"/>
                  </a:cubicBezTo>
                  <a:cubicBezTo>
                    <a:pt x="381000" y="1889760"/>
                    <a:pt x="551180" y="1756410"/>
                    <a:pt x="636270" y="1671320"/>
                  </a:cubicBezTo>
                  <a:cubicBezTo>
                    <a:pt x="699770" y="1609090"/>
                    <a:pt x="735330" y="1545590"/>
                    <a:pt x="789940" y="1501140"/>
                  </a:cubicBezTo>
                  <a:cubicBezTo>
                    <a:pt x="839470" y="1461770"/>
                    <a:pt x="892810" y="1451610"/>
                    <a:pt x="946150" y="1410970"/>
                  </a:cubicBezTo>
                  <a:cubicBezTo>
                    <a:pt x="1016000" y="1356360"/>
                    <a:pt x="1070610" y="1270000"/>
                    <a:pt x="1163320" y="1189990"/>
                  </a:cubicBezTo>
                  <a:cubicBezTo>
                    <a:pt x="1296670" y="1075690"/>
                    <a:pt x="1559560" y="911860"/>
                    <a:pt x="1689100" y="810260"/>
                  </a:cubicBezTo>
                  <a:cubicBezTo>
                    <a:pt x="1769110" y="746760"/>
                    <a:pt x="1804670" y="699770"/>
                    <a:pt x="1877060" y="648970"/>
                  </a:cubicBezTo>
                  <a:cubicBezTo>
                    <a:pt x="1960880" y="589280"/>
                    <a:pt x="2098040" y="529590"/>
                    <a:pt x="2171700" y="481330"/>
                  </a:cubicBezTo>
                  <a:cubicBezTo>
                    <a:pt x="2219960" y="449580"/>
                    <a:pt x="2240280" y="421640"/>
                    <a:pt x="2284730" y="396240"/>
                  </a:cubicBezTo>
                  <a:cubicBezTo>
                    <a:pt x="2338070" y="365760"/>
                    <a:pt x="2401570" y="342900"/>
                    <a:pt x="2471420" y="316230"/>
                  </a:cubicBezTo>
                  <a:cubicBezTo>
                    <a:pt x="2561590" y="283210"/>
                    <a:pt x="2703830" y="259080"/>
                    <a:pt x="2783840" y="218440"/>
                  </a:cubicBezTo>
                  <a:cubicBezTo>
                    <a:pt x="2840990" y="189230"/>
                    <a:pt x="2867660" y="143510"/>
                    <a:pt x="2917190" y="116840"/>
                  </a:cubicBezTo>
                  <a:cubicBezTo>
                    <a:pt x="2966720" y="88900"/>
                    <a:pt x="2999740" y="71120"/>
                    <a:pt x="3083560" y="55880"/>
                  </a:cubicBezTo>
                  <a:cubicBezTo>
                    <a:pt x="3315970" y="13970"/>
                    <a:pt x="4325620" y="0"/>
                    <a:pt x="4433570" y="45720"/>
                  </a:cubicBezTo>
                  <a:cubicBezTo>
                    <a:pt x="4451350" y="53340"/>
                    <a:pt x="4458970" y="64770"/>
                    <a:pt x="4458970" y="72390"/>
                  </a:cubicBezTo>
                  <a:cubicBezTo>
                    <a:pt x="4458970" y="81280"/>
                    <a:pt x="4439920" y="96520"/>
                    <a:pt x="4431030" y="96520"/>
                  </a:cubicBezTo>
                  <a:cubicBezTo>
                    <a:pt x="4423410" y="96520"/>
                    <a:pt x="4410710" y="83820"/>
                    <a:pt x="4408170" y="74930"/>
                  </a:cubicBezTo>
                  <a:cubicBezTo>
                    <a:pt x="4406900" y="68580"/>
                    <a:pt x="4410710" y="57150"/>
                    <a:pt x="4415790" y="53340"/>
                  </a:cubicBezTo>
                  <a:cubicBezTo>
                    <a:pt x="4422140" y="48260"/>
                    <a:pt x="4439920" y="45720"/>
                    <a:pt x="4446270" y="49530"/>
                  </a:cubicBezTo>
                  <a:cubicBezTo>
                    <a:pt x="4452620" y="53340"/>
                    <a:pt x="4460240" y="63500"/>
                    <a:pt x="4458970" y="69850"/>
                  </a:cubicBezTo>
                  <a:cubicBezTo>
                    <a:pt x="4457700" y="78740"/>
                    <a:pt x="4451350" y="88900"/>
                    <a:pt x="4433570" y="96520"/>
                  </a:cubicBezTo>
                  <a:cubicBezTo>
                    <a:pt x="4326890" y="143510"/>
                    <a:pt x="3322320" y="64770"/>
                    <a:pt x="3097530" y="104140"/>
                  </a:cubicBezTo>
                  <a:cubicBezTo>
                    <a:pt x="3020060" y="118110"/>
                    <a:pt x="2993390" y="133350"/>
                    <a:pt x="2945130" y="158750"/>
                  </a:cubicBezTo>
                  <a:cubicBezTo>
                    <a:pt x="2893060" y="186690"/>
                    <a:pt x="2857500" y="236220"/>
                    <a:pt x="2796540" y="266700"/>
                  </a:cubicBezTo>
                  <a:cubicBezTo>
                    <a:pt x="2715260" y="308610"/>
                    <a:pt x="2578100" y="331470"/>
                    <a:pt x="2490470" y="363220"/>
                  </a:cubicBezTo>
                  <a:cubicBezTo>
                    <a:pt x="2423160" y="387350"/>
                    <a:pt x="2368550" y="406400"/>
                    <a:pt x="2316480" y="435610"/>
                  </a:cubicBezTo>
                  <a:cubicBezTo>
                    <a:pt x="2269490" y="462280"/>
                    <a:pt x="2242820" y="494030"/>
                    <a:pt x="2192020" y="527050"/>
                  </a:cubicBezTo>
                  <a:cubicBezTo>
                    <a:pt x="2118360" y="575310"/>
                    <a:pt x="1992630" y="628650"/>
                    <a:pt x="1911350" y="687070"/>
                  </a:cubicBezTo>
                  <a:cubicBezTo>
                    <a:pt x="1837690" y="737870"/>
                    <a:pt x="1799590" y="787400"/>
                    <a:pt x="1718310" y="852170"/>
                  </a:cubicBezTo>
                  <a:cubicBezTo>
                    <a:pt x="1590040" y="953770"/>
                    <a:pt x="1333500" y="1111250"/>
                    <a:pt x="1198880" y="1226820"/>
                  </a:cubicBezTo>
                  <a:cubicBezTo>
                    <a:pt x="1103630" y="1308100"/>
                    <a:pt x="1041400" y="1400810"/>
                    <a:pt x="970280" y="1455420"/>
                  </a:cubicBezTo>
                  <a:cubicBezTo>
                    <a:pt x="920750" y="1493520"/>
                    <a:pt x="872490" y="1498600"/>
                    <a:pt x="826770" y="1535430"/>
                  </a:cubicBezTo>
                  <a:cubicBezTo>
                    <a:pt x="772160" y="1579880"/>
                    <a:pt x="736600" y="1642110"/>
                    <a:pt x="671830" y="1708150"/>
                  </a:cubicBezTo>
                  <a:cubicBezTo>
                    <a:pt x="575310" y="1805940"/>
                    <a:pt x="372110" y="1960880"/>
                    <a:pt x="293370" y="2058670"/>
                  </a:cubicBezTo>
                  <a:cubicBezTo>
                    <a:pt x="247650" y="2114550"/>
                    <a:pt x="226060" y="2164080"/>
                    <a:pt x="205740" y="2207260"/>
                  </a:cubicBezTo>
                  <a:cubicBezTo>
                    <a:pt x="191770" y="2236470"/>
                    <a:pt x="190500" y="2258060"/>
                    <a:pt x="175260" y="2286000"/>
                  </a:cubicBezTo>
                  <a:cubicBezTo>
                    <a:pt x="154940" y="2324100"/>
                    <a:pt x="109220" y="2362200"/>
                    <a:pt x="88900" y="2406650"/>
                  </a:cubicBezTo>
                  <a:cubicBezTo>
                    <a:pt x="67310" y="2451100"/>
                    <a:pt x="58420" y="2486660"/>
                    <a:pt x="50800" y="2553970"/>
                  </a:cubicBezTo>
                  <a:cubicBezTo>
                    <a:pt x="31750" y="2696210"/>
                    <a:pt x="82550" y="3161030"/>
                    <a:pt x="50800" y="3233420"/>
                  </a:cubicBezTo>
                  <a:cubicBezTo>
                    <a:pt x="43180" y="3249930"/>
                    <a:pt x="30480" y="3258820"/>
                    <a:pt x="21590" y="3258820"/>
                  </a:cubicBezTo>
                  <a:cubicBezTo>
                    <a:pt x="13970" y="3257550"/>
                    <a:pt x="0" y="3233420"/>
                    <a:pt x="0" y="3233420"/>
                  </a:cubicBezTo>
                </a:path>
              </a:pathLst>
            </a:custGeom>
            <a:solidFill>
              <a:srgbClr val="DC3C4D"/>
            </a:solidFill>
            <a:ln cap="sq">
              <a:noFill/>
              <a:prstDash val="solid"/>
              <a:miter/>
            </a:ln>
          </p:spPr>
        </p:sp>
      </p:grpSp>
      <p:grpSp>
        <p:nvGrpSpPr>
          <p:cNvPr name="Group 85" id="85"/>
          <p:cNvGrpSpPr/>
          <p:nvPr/>
        </p:nvGrpSpPr>
        <p:grpSpPr>
          <a:xfrm rot="0">
            <a:off x="11696706" y="4087833"/>
            <a:ext cx="3547780" cy="1772255"/>
            <a:chOff x="0" y="0"/>
            <a:chExt cx="5511800" cy="2753360"/>
          </a:xfrm>
        </p:grpSpPr>
        <p:sp>
          <p:nvSpPr>
            <p:cNvPr name="Freeform 86" id="86"/>
            <p:cNvSpPr/>
            <p:nvPr/>
          </p:nvSpPr>
          <p:spPr>
            <a:xfrm flipH="false" flipV="false" rot="0">
              <a:off x="44450" y="45720"/>
              <a:ext cx="5417820" cy="2670810"/>
            </a:xfrm>
            <a:custGeom>
              <a:avLst/>
              <a:gdLst/>
              <a:ahLst/>
              <a:cxnLst/>
              <a:rect r="r" b="b" t="t" l="l"/>
              <a:pathLst>
                <a:path h="2670810" w="5417820">
                  <a:moveTo>
                    <a:pt x="43180" y="7620"/>
                  </a:moveTo>
                  <a:cubicBezTo>
                    <a:pt x="575310" y="506730"/>
                    <a:pt x="640080" y="577850"/>
                    <a:pt x="703580" y="657860"/>
                  </a:cubicBezTo>
                  <a:cubicBezTo>
                    <a:pt x="762000" y="731520"/>
                    <a:pt x="795020" y="817880"/>
                    <a:pt x="855980" y="877570"/>
                  </a:cubicBezTo>
                  <a:cubicBezTo>
                    <a:pt x="915670" y="933450"/>
                    <a:pt x="1017270" y="969010"/>
                    <a:pt x="1062990" y="1008380"/>
                  </a:cubicBezTo>
                  <a:cubicBezTo>
                    <a:pt x="1090930" y="1032510"/>
                    <a:pt x="1092200" y="1049020"/>
                    <a:pt x="1121410" y="1076960"/>
                  </a:cubicBezTo>
                  <a:cubicBezTo>
                    <a:pt x="1181100" y="1134110"/>
                    <a:pt x="1336040" y="1234440"/>
                    <a:pt x="1424940" y="1309370"/>
                  </a:cubicBezTo>
                  <a:cubicBezTo>
                    <a:pt x="1498600" y="1371600"/>
                    <a:pt x="1573530" y="1460500"/>
                    <a:pt x="1619250" y="1492250"/>
                  </a:cubicBezTo>
                  <a:cubicBezTo>
                    <a:pt x="1638300" y="1507490"/>
                    <a:pt x="1643380" y="1506220"/>
                    <a:pt x="1666240" y="1517650"/>
                  </a:cubicBezTo>
                  <a:cubicBezTo>
                    <a:pt x="1720850" y="1543050"/>
                    <a:pt x="1847850" y="1598930"/>
                    <a:pt x="1945640" y="1637030"/>
                  </a:cubicBezTo>
                  <a:cubicBezTo>
                    <a:pt x="2051050" y="1678940"/>
                    <a:pt x="2178050" y="1727200"/>
                    <a:pt x="2277110" y="1755140"/>
                  </a:cubicBezTo>
                  <a:cubicBezTo>
                    <a:pt x="2355850" y="1778000"/>
                    <a:pt x="2434590" y="1776730"/>
                    <a:pt x="2491740" y="1802130"/>
                  </a:cubicBezTo>
                  <a:cubicBezTo>
                    <a:pt x="2537460" y="1822450"/>
                    <a:pt x="2564130" y="1859280"/>
                    <a:pt x="2603500" y="1883410"/>
                  </a:cubicBezTo>
                  <a:cubicBezTo>
                    <a:pt x="2644140" y="1907540"/>
                    <a:pt x="2691130" y="1921510"/>
                    <a:pt x="2734310" y="1949450"/>
                  </a:cubicBezTo>
                  <a:cubicBezTo>
                    <a:pt x="2783840" y="1981200"/>
                    <a:pt x="2829560" y="2039620"/>
                    <a:pt x="2881630" y="2070100"/>
                  </a:cubicBezTo>
                  <a:cubicBezTo>
                    <a:pt x="2931160" y="2098040"/>
                    <a:pt x="2987040" y="2101850"/>
                    <a:pt x="3037840" y="2127250"/>
                  </a:cubicBezTo>
                  <a:cubicBezTo>
                    <a:pt x="3094990" y="2156460"/>
                    <a:pt x="3147060" y="2211070"/>
                    <a:pt x="3205480" y="2239010"/>
                  </a:cubicBezTo>
                  <a:cubicBezTo>
                    <a:pt x="3258820" y="2266950"/>
                    <a:pt x="3304540" y="2278380"/>
                    <a:pt x="3373120" y="2296160"/>
                  </a:cubicBezTo>
                  <a:cubicBezTo>
                    <a:pt x="3477260" y="2325370"/>
                    <a:pt x="3658870" y="2345690"/>
                    <a:pt x="3770630" y="2377440"/>
                  </a:cubicBezTo>
                  <a:cubicBezTo>
                    <a:pt x="3854450" y="2401570"/>
                    <a:pt x="3910330" y="2439670"/>
                    <a:pt x="3989070" y="2457450"/>
                  </a:cubicBezTo>
                  <a:cubicBezTo>
                    <a:pt x="4074160" y="2476500"/>
                    <a:pt x="4194810" y="2468880"/>
                    <a:pt x="4265930" y="2484120"/>
                  </a:cubicBezTo>
                  <a:cubicBezTo>
                    <a:pt x="4314190" y="2495550"/>
                    <a:pt x="4329430" y="2513330"/>
                    <a:pt x="4382770" y="2524760"/>
                  </a:cubicBezTo>
                  <a:cubicBezTo>
                    <a:pt x="4486910" y="2546350"/>
                    <a:pt x="4781550" y="2538730"/>
                    <a:pt x="4864100" y="2560320"/>
                  </a:cubicBezTo>
                  <a:cubicBezTo>
                    <a:pt x="4893310" y="2569210"/>
                    <a:pt x="4898390" y="2581910"/>
                    <a:pt x="4921250" y="2589530"/>
                  </a:cubicBezTo>
                  <a:cubicBezTo>
                    <a:pt x="4950460" y="2597150"/>
                    <a:pt x="4982210" y="2598420"/>
                    <a:pt x="5027930" y="2602230"/>
                  </a:cubicBezTo>
                  <a:cubicBezTo>
                    <a:pt x="5113020" y="2607310"/>
                    <a:pt x="5341620" y="2583180"/>
                    <a:pt x="5391150" y="2604770"/>
                  </a:cubicBezTo>
                  <a:cubicBezTo>
                    <a:pt x="5406390" y="2612390"/>
                    <a:pt x="5416550" y="2623820"/>
                    <a:pt x="5416550" y="2631440"/>
                  </a:cubicBezTo>
                  <a:cubicBezTo>
                    <a:pt x="5415280" y="2640330"/>
                    <a:pt x="5396230" y="2655570"/>
                    <a:pt x="5388610" y="2655570"/>
                  </a:cubicBezTo>
                  <a:cubicBezTo>
                    <a:pt x="5380990" y="2655570"/>
                    <a:pt x="5372100" y="2647950"/>
                    <a:pt x="5368290" y="2642870"/>
                  </a:cubicBezTo>
                  <a:cubicBezTo>
                    <a:pt x="5365750" y="2636520"/>
                    <a:pt x="5365750" y="2625090"/>
                    <a:pt x="5368290" y="2618740"/>
                  </a:cubicBezTo>
                  <a:cubicBezTo>
                    <a:pt x="5372100" y="2612390"/>
                    <a:pt x="5380990" y="2606040"/>
                    <a:pt x="5388610" y="2604770"/>
                  </a:cubicBezTo>
                  <a:cubicBezTo>
                    <a:pt x="5394960" y="2604770"/>
                    <a:pt x="5405120" y="2608580"/>
                    <a:pt x="5410200" y="2613660"/>
                  </a:cubicBezTo>
                  <a:cubicBezTo>
                    <a:pt x="5415280" y="2620010"/>
                    <a:pt x="5417820" y="2630170"/>
                    <a:pt x="5415280" y="2637790"/>
                  </a:cubicBezTo>
                  <a:cubicBezTo>
                    <a:pt x="5412740" y="2645410"/>
                    <a:pt x="5405120" y="2651760"/>
                    <a:pt x="5391150" y="2655570"/>
                  </a:cubicBezTo>
                  <a:cubicBezTo>
                    <a:pt x="5346700" y="2670810"/>
                    <a:pt x="5170170" y="2659380"/>
                    <a:pt x="5081270" y="2654300"/>
                  </a:cubicBezTo>
                  <a:cubicBezTo>
                    <a:pt x="5011420" y="2650490"/>
                    <a:pt x="4935220" y="2646680"/>
                    <a:pt x="4898390" y="2633980"/>
                  </a:cubicBezTo>
                  <a:cubicBezTo>
                    <a:pt x="4880610" y="2627630"/>
                    <a:pt x="4881880" y="2617470"/>
                    <a:pt x="4860290" y="2611120"/>
                  </a:cubicBezTo>
                  <a:cubicBezTo>
                    <a:pt x="4795520" y="2590800"/>
                    <a:pt x="4552950" y="2600960"/>
                    <a:pt x="4429760" y="2581910"/>
                  </a:cubicBezTo>
                  <a:cubicBezTo>
                    <a:pt x="4334510" y="2567940"/>
                    <a:pt x="4255770" y="2532380"/>
                    <a:pt x="4180840" y="2522220"/>
                  </a:cubicBezTo>
                  <a:cubicBezTo>
                    <a:pt x="4121150" y="2513330"/>
                    <a:pt x="4076700" y="2526030"/>
                    <a:pt x="4015740" y="2514600"/>
                  </a:cubicBezTo>
                  <a:cubicBezTo>
                    <a:pt x="3940810" y="2499360"/>
                    <a:pt x="3859530" y="2453640"/>
                    <a:pt x="3764280" y="2428240"/>
                  </a:cubicBezTo>
                  <a:cubicBezTo>
                    <a:pt x="3644900" y="2395220"/>
                    <a:pt x="3460750" y="2373630"/>
                    <a:pt x="3352800" y="2343150"/>
                  </a:cubicBezTo>
                  <a:cubicBezTo>
                    <a:pt x="3280410" y="2322830"/>
                    <a:pt x="3221990" y="2306320"/>
                    <a:pt x="3176270" y="2280920"/>
                  </a:cubicBezTo>
                  <a:cubicBezTo>
                    <a:pt x="3141980" y="2261870"/>
                    <a:pt x="3130550" y="2236470"/>
                    <a:pt x="3094990" y="2214880"/>
                  </a:cubicBezTo>
                  <a:cubicBezTo>
                    <a:pt x="3036570" y="2179320"/>
                    <a:pt x="2919730" y="2150110"/>
                    <a:pt x="2848610" y="2106930"/>
                  </a:cubicBezTo>
                  <a:cubicBezTo>
                    <a:pt x="2785110" y="2068830"/>
                    <a:pt x="2733040" y="2006600"/>
                    <a:pt x="2682240" y="1973580"/>
                  </a:cubicBezTo>
                  <a:cubicBezTo>
                    <a:pt x="2642870" y="1950720"/>
                    <a:pt x="2606040" y="1944370"/>
                    <a:pt x="2573020" y="1922780"/>
                  </a:cubicBezTo>
                  <a:cubicBezTo>
                    <a:pt x="2540000" y="1902460"/>
                    <a:pt x="2520950" y="1869440"/>
                    <a:pt x="2481580" y="1850390"/>
                  </a:cubicBezTo>
                  <a:cubicBezTo>
                    <a:pt x="2425700" y="1823720"/>
                    <a:pt x="2340610" y="1826260"/>
                    <a:pt x="2259330" y="1803400"/>
                  </a:cubicBezTo>
                  <a:cubicBezTo>
                    <a:pt x="2157730" y="1774190"/>
                    <a:pt x="2029460" y="1724660"/>
                    <a:pt x="1922780" y="1682750"/>
                  </a:cubicBezTo>
                  <a:cubicBezTo>
                    <a:pt x="1824990" y="1644650"/>
                    <a:pt x="1701800" y="1591310"/>
                    <a:pt x="1642110" y="1562100"/>
                  </a:cubicBezTo>
                  <a:cubicBezTo>
                    <a:pt x="1614170" y="1548130"/>
                    <a:pt x="1606550" y="1545590"/>
                    <a:pt x="1582420" y="1527810"/>
                  </a:cubicBezTo>
                  <a:cubicBezTo>
                    <a:pt x="1535430" y="1493520"/>
                    <a:pt x="1463040" y="1408430"/>
                    <a:pt x="1393190" y="1348740"/>
                  </a:cubicBezTo>
                  <a:cubicBezTo>
                    <a:pt x="1314450" y="1282700"/>
                    <a:pt x="1195070" y="1207770"/>
                    <a:pt x="1131570" y="1151890"/>
                  </a:cubicBezTo>
                  <a:cubicBezTo>
                    <a:pt x="1090930" y="1115060"/>
                    <a:pt x="1069340" y="1074420"/>
                    <a:pt x="1040130" y="1052830"/>
                  </a:cubicBezTo>
                  <a:cubicBezTo>
                    <a:pt x="1018540" y="1037590"/>
                    <a:pt x="1003300" y="1038860"/>
                    <a:pt x="977900" y="1024890"/>
                  </a:cubicBezTo>
                  <a:cubicBezTo>
                    <a:pt x="935990" y="1000760"/>
                    <a:pt x="866140" y="958850"/>
                    <a:pt x="816610" y="909320"/>
                  </a:cubicBezTo>
                  <a:cubicBezTo>
                    <a:pt x="759460" y="850900"/>
                    <a:pt x="722630" y="763270"/>
                    <a:pt x="664210" y="690880"/>
                  </a:cubicBezTo>
                  <a:cubicBezTo>
                    <a:pt x="601980" y="612140"/>
                    <a:pt x="539750" y="543560"/>
                    <a:pt x="454660" y="455930"/>
                  </a:cubicBezTo>
                  <a:cubicBezTo>
                    <a:pt x="335280" y="335280"/>
                    <a:pt x="34290" y="111760"/>
                    <a:pt x="6350" y="43180"/>
                  </a:cubicBezTo>
                  <a:cubicBezTo>
                    <a:pt x="0" y="26670"/>
                    <a:pt x="2540" y="11430"/>
                    <a:pt x="8890" y="5080"/>
                  </a:cubicBezTo>
                  <a:cubicBezTo>
                    <a:pt x="15240" y="0"/>
                    <a:pt x="43180" y="7620"/>
                    <a:pt x="43180" y="7620"/>
                  </a:cubicBezTo>
                </a:path>
              </a:pathLst>
            </a:custGeom>
            <a:solidFill>
              <a:srgbClr val="DC3C4D"/>
            </a:solidFill>
            <a:ln cap="sq">
              <a:noFill/>
              <a:prstDash val="solid"/>
              <a:miter/>
            </a:ln>
          </p:spPr>
        </p:sp>
      </p:grpSp>
      <p:sp>
        <p:nvSpPr>
          <p:cNvPr name="TextBox 87" id="87"/>
          <p:cNvSpPr txBox="true"/>
          <p:nvPr/>
        </p:nvSpPr>
        <p:spPr>
          <a:xfrm rot="0">
            <a:off x="9493204" y="8963530"/>
            <a:ext cx="6763318" cy="541937"/>
          </a:xfrm>
          <a:prstGeom prst="rect">
            <a:avLst/>
          </a:prstGeom>
        </p:spPr>
        <p:txBody>
          <a:bodyPr anchor="t" rtlCol="false" tIns="0" lIns="0" bIns="0" rIns="0">
            <a:spAutoFit/>
          </a:bodyPr>
          <a:lstStyle/>
          <a:p>
            <a:pPr algn="ctr">
              <a:lnSpc>
                <a:spcPts val="4479"/>
              </a:lnSpc>
              <a:spcBef>
                <a:spcPct val="0"/>
              </a:spcBef>
            </a:pPr>
            <a:r>
              <a:rPr lang="en-US" b="true" sz="3199" spc="479">
                <a:solidFill>
                  <a:srgbClr val="000000"/>
                </a:solidFill>
                <a:latin typeface="Glacial Indifference Bold"/>
                <a:ea typeface="Glacial Indifference Bold"/>
                <a:cs typeface="Glacial Indifference Bold"/>
                <a:sym typeface="Glacial Indifference Bold"/>
              </a:rPr>
              <a:t>VERTEX ENCODING  : 112332</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32463" y="1483200"/>
            <a:ext cx="9568581" cy="1507847"/>
            <a:chOff x="0" y="0"/>
            <a:chExt cx="12758108" cy="2010462"/>
          </a:xfrm>
        </p:grpSpPr>
        <p:sp>
          <p:nvSpPr>
            <p:cNvPr name="TextBox 3" id="3"/>
            <p:cNvSpPr txBox="true"/>
            <p:nvPr/>
          </p:nvSpPr>
          <p:spPr>
            <a:xfrm rot="0">
              <a:off x="0" y="57150"/>
              <a:ext cx="12758108" cy="1107296"/>
            </a:xfrm>
            <a:prstGeom prst="rect">
              <a:avLst/>
            </a:prstGeom>
          </p:spPr>
          <p:txBody>
            <a:bodyPr anchor="t" rtlCol="false" tIns="0" lIns="0" bIns="0" rIns="0">
              <a:spAutoFit/>
            </a:bodyPr>
            <a:lstStyle/>
            <a:p>
              <a:pPr algn="l">
                <a:lnSpc>
                  <a:spcPts val="6343"/>
                </a:lnSpc>
              </a:pPr>
              <a:r>
                <a:rPr lang="en-US" sz="5766" b="true">
                  <a:solidFill>
                    <a:srgbClr val="5271FF"/>
                  </a:solidFill>
                  <a:latin typeface="League Spartan"/>
                  <a:ea typeface="League Spartan"/>
                  <a:cs typeface="League Spartan"/>
                  <a:sym typeface="League Spartan"/>
                </a:rPr>
                <a:t>Genetic Algorithm:</a:t>
              </a:r>
            </a:p>
          </p:txBody>
        </p:sp>
        <p:sp>
          <p:nvSpPr>
            <p:cNvPr name="TextBox 4" id="4"/>
            <p:cNvSpPr txBox="true"/>
            <p:nvPr/>
          </p:nvSpPr>
          <p:spPr>
            <a:xfrm rot="0">
              <a:off x="0" y="1401353"/>
              <a:ext cx="12758108" cy="609110"/>
            </a:xfrm>
            <a:prstGeom prst="rect">
              <a:avLst/>
            </a:prstGeom>
          </p:spPr>
          <p:txBody>
            <a:bodyPr anchor="t" rtlCol="false" tIns="0" lIns="0" bIns="0" rIns="0">
              <a:spAutoFit/>
            </a:bodyPr>
            <a:lstStyle/>
            <a:p>
              <a:pPr algn="ctr" marL="0" indent="0" lvl="0">
                <a:lnSpc>
                  <a:spcPts val="3748"/>
                </a:lnSpc>
              </a:pPr>
            </a:p>
          </p:txBody>
        </p:sp>
      </p:grpSp>
      <p:sp>
        <p:nvSpPr>
          <p:cNvPr name="Freeform 5" id="5"/>
          <p:cNvSpPr/>
          <p:nvPr/>
        </p:nvSpPr>
        <p:spPr>
          <a:xfrm flipH="false" flipV="false" rot="0">
            <a:off x="17946405" y="5204247"/>
            <a:ext cx="4303650" cy="4605073"/>
          </a:xfrm>
          <a:custGeom>
            <a:avLst/>
            <a:gdLst/>
            <a:ahLst/>
            <a:cxnLst/>
            <a:rect r="r" b="b" t="t" l="l"/>
            <a:pathLst>
              <a:path h="4605073" w="4303650">
                <a:moveTo>
                  <a:pt x="0" y="0"/>
                </a:moveTo>
                <a:lnTo>
                  <a:pt x="4303650" y="0"/>
                </a:lnTo>
                <a:lnTo>
                  <a:pt x="4303650" y="4605073"/>
                </a:lnTo>
                <a:lnTo>
                  <a:pt x="0" y="460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5271FF"/>
                </a:solidFill>
                <a:latin typeface="Glacial Indifference Bold"/>
                <a:ea typeface="Glacial Indifference Bold"/>
                <a:cs typeface="Glacial Indifference Bold"/>
                <a:sym typeface="Glacial Indifference Bold"/>
              </a:rPr>
              <a:t>METAHEURISTIC ALGORITHM</a:t>
            </a:r>
          </a:p>
        </p:txBody>
      </p:sp>
      <p:grpSp>
        <p:nvGrpSpPr>
          <p:cNvPr name="Group 7" id="7"/>
          <p:cNvGrpSpPr/>
          <p:nvPr/>
        </p:nvGrpSpPr>
        <p:grpSpPr>
          <a:xfrm rot="0">
            <a:off x="1643898" y="7069425"/>
            <a:ext cx="502450" cy="5024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1736214" y="5289699"/>
            <a:ext cx="502450" cy="5024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3" id="13"/>
          <p:cNvGrpSpPr/>
          <p:nvPr/>
        </p:nvGrpSpPr>
        <p:grpSpPr>
          <a:xfrm rot="0">
            <a:off x="3547182" y="4401856"/>
            <a:ext cx="502450" cy="5024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E14"/>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6" id="16"/>
          <p:cNvGrpSpPr/>
          <p:nvPr/>
        </p:nvGrpSpPr>
        <p:grpSpPr>
          <a:xfrm rot="0">
            <a:off x="3547182" y="7818600"/>
            <a:ext cx="502450" cy="5024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19" id="19"/>
          <p:cNvSpPr/>
          <p:nvPr/>
        </p:nvSpPr>
        <p:spPr>
          <a:xfrm>
            <a:off x="2146348" y="7320650"/>
            <a:ext cx="1400833" cy="749175"/>
          </a:xfrm>
          <a:prstGeom prst="line">
            <a:avLst/>
          </a:prstGeom>
          <a:ln cap="flat" w="28575">
            <a:solidFill>
              <a:srgbClr val="202020"/>
            </a:solidFill>
            <a:prstDash val="solid"/>
            <a:headEnd type="none" len="sm" w="sm"/>
            <a:tailEnd type="none" len="sm" w="sm"/>
          </a:ln>
        </p:spPr>
      </p:sp>
      <p:sp>
        <p:nvSpPr>
          <p:cNvPr name="AutoShape 20" id="20"/>
          <p:cNvSpPr/>
          <p:nvPr/>
        </p:nvSpPr>
        <p:spPr>
          <a:xfrm flipV="true">
            <a:off x="1895123" y="5792149"/>
            <a:ext cx="92316" cy="1277276"/>
          </a:xfrm>
          <a:prstGeom prst="line">
            <a:avLst/>
          </a:prstGeom>
          <a:ln cap="flat" w="28575">
            <a:solidFill>
              <a:srgbClr val="000000"/>
            </a:solidFill>
            <a:prstDash val="solid"/>
            <a:headEnd type="none" len="sm" w="sm"/>
            <a:tailEnd type="none" len="sm" w="sm"/>
          </a:ln>
        </p:spPr>
      </p:sp>
      <p:sp>
        <p:nvSpPr>
          <p:cNvPr name="AutoShape 21" id="21"/>
          <p:cNvSpPr/>
          <p:nvPr/>
        </p:nvSpPr>
        <p:spPr>
          <a:xfrm flipV="true">
            <a:off x="1987439" y="4653081"/>
            <a:ext cx="1559742" cy="636619"/>
          </a:xfrm>
          <a:prstGeom prst="line">
            <a:avLst/>
          </a:prstGeom>
          <a:ln cap="flat" w="28575">
            <a:solidFill>
              <a:srgbClr val="202020"/>
            </a:solidFill>
            <a:prstDash val="solid"/>
            <a:headEnd type="none" len="sm" w="sm"/>
            <a:tailEnd type="none" len="sm" w="sm"/>
          </a:ln>
        </p:spPr>
      </p:sp>
      <p:sp>
        <p:nvSpPr>
          <p:cNvPr name="AutoShape 22" id="22"/>
          <p:cNvSpPr/>
          <p:nvPr/>
        </p:nvSpPr>
        <p:spPr>
          <a:xfrm flipV="true">
            <a:off x="1895123" y="4904306"/>
            <a:ext cx="1903283" cy="2165120"/>
          </a:xfrm>
          <a:prstGeom prst="line">
            <a:avLst/>
          </a:prstGeom>
          <a:ln cap="flat" w="28575">
            <a:solidFill>
              <a:srgbClr val="202020"/>
            </a:solidFill>
            <a:prstDash val="solid"/>
            <a:headEnd type="none" len="sm" w="sm"/>
            <a:tailEnd type="none" len="sm" w="sm"/>
          </a:ln>
        </p:spPr>
      </p:sp>
      <p:sp>
        <p:nvSpPr>
          <p:cNvPr name="AutoShape 23" id="23"/>
          <p:cNvSpPr/>
          <p:nvPr/>
        </p:nvSpPr>
        <p:spPr>
          <a:xfrm>
            <a:off x="3798407" y="4904306"/>
            <a:ext cx="0" cy="2914295"/>
          </a:xfrm>
          <a:prstGeom prst="line">
            <a:avLst/>
          </a:prstGeom>
          <a:ln cap="flat" w="28575">
            <a:solidFill>
              <a:srgbClr val="000000"/>
            </a:solidFill>
            <a:prstDash val="solid"/>
            <a:headEnd type="none" len="sm" w="sm"/>
            <a:tailEnd type="none" len="sm" w="sm"/>
          </a:ln>
        </p:spPr>
      </p:sp>
      <p:sp>
        <p:nvSpPr>
          <p:cNvPr name="TextBox 24" id="24"/>
          <p:cNvSpPr txBox="true"/>
          <p:nvPr/>
        </p:nvSpPr>
        <p:spPr>
          <a:xfrm rot="0">
            <a:off x="1887192" y="5322688"/>
            <a:ext cx="200494"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B</a:t>
            </a:r>
          </a:p>
        </p:txBody>
      </p:sp>
      <p:sp>
        <p:nvSpPr>
          <p:cNvPr name="TextBox 25" id="25"/>
          <p:cNvSpPr txBox="true"/>
          <p:nvPr/>
        </p:nvSpPr>
        <p:spPr>
          <a:xfrm rot="0">
            <a:off x="1775082" y="7053743"/>
            <a:ext cx="240083"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A</a:t>
            </a:r>
          </a:p>
        </p:txBody>
      </p:sp>
      <p:sp>
        <p:nvSpPr>
          <p:cNvPr name="TextBox 26" id="26"/>
          <p:cNvSpPr txBox="true"/>
          <p:nvPr/>
        </p:nvSpPr>
        <p:spPr>
          <a:xfrm rot="0">
            <a:off x="3686155" y="4434844"/>
            <a:ext cx="224503"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D</a:t>
            </a:r>
          </a:p>
        </p:txBody>
      </p:sp>
      <p:sp>
        <p:nvSpPr>
          <p:cNvPr name="TextBox 27" id="27"/>
          <p:cNvSpPr txBox="true"/>
          <p:nvPr/>
        </p:nvSpPr>
        <p:spPr>
          <a:xfrm rot="0">
            <a:off x="3670703" y="7824157"/>
            <a:ext cx="255407"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C</a:t>
            </a:r>
          </a:p>
        </p:txBody>
      </p:sp>
      <p:grpSp>
        <p:nvGrpSpPr>
          <p:cNvPr name="Group 28" id="28"/>
          <p:cNvGrpSpPr/>
          <p:nvPr/>
        </p:nvGrpSpPr>
        <p:grpSpPr>
          <a:xfrm rot="0">
            <a:off x="5125894" y="5209086"/>
            <a:ext cx="502450" cy="50245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1" id="31"/>
          <p:cNvGrpSpPr/>
          <p:nvPr/>
        </p:nvGrpSpPr>
        <p:grpSpPr>
          <a:xfrm rot="0">
            <a:off x="4623444" y="6598918"/>
            <a:ext cx="502450" cy="50245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34" id="34"/>
          <p:cNvSpPr/>
          <p:nvPr/>
        </p:nvSpPr>
        <p:spPr>
          <a:xfrm flipH="true">
            <a:off x="4874669" y="5625994"/>
            <a:ext cx="518617" cy="972925"/>
          </a:xfrm>
          <a:prstGeom prst="line">
            <a:avLst/>
          </a:prstGeom>
          <a:ln cap="flat" w="28575">
            <a:solidFill>
              <a:srgbClr val="000000"/>
            </a:solidFill>
            <a:prstDash val="solid"/>
            <a:headEnd type="none" len="sm" w="sm"/>
            <a:tailEnd type="none" len="sm" w="sm"/>
          </a:ln>
        </p:spPr>
      </p:sp>
      <p:sp>
        <p:nvSpPr>
          <p:cNvPr name="TextBox 35" id="35"/>
          <p:cNvSpPr txBox="true"/>
          <p:nvPr/>
        </p:nvSpPr>
        <p:spPr>
          <a:xfrm rot="0">
            <a:off x="5298275" y="5237145"/>
            <a:ext cx="190023"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E</a:t>
            </a:r>
          </a:p>
        </p:txBody>
      </p:sp>
      <p:sp>
        <p:nvSpPr>
          <p:cNvPr name="TextBox 36" id="36"/>
          <p:cNvSpPr txBox="true"/>
          <p:nvPr/>
        </p:nvSpPr>
        <p:spPr>
          <a:xfrm rot="0">
            <a:off x="4781190" y="6680577"/>
            <a:ext cx="186958" cy="388849"/>
          </a:xfrm>
          <a:prstGeom prst="rect">
            <a:avLst/>
          </a:prstGeom>
        </p:spPr>
        <p:txBody>
          <a:bodyPr anchor="t" rtlCol="false" tIns="0" lIns="0" bIns="0" rIns="0">
            <a:spAutoFit/>
          </a:bodyPr>
          <a:lstStyle/>
          <a:p>
            <a:pPr algn="ctr">
              <a:lnSpc>
                <a:spcPts val="3153"/>
              </a:lnSpc>
              <a:spcBef>
                <a:spcPct val="0"/>
              </a:spcBef>
            </a:pPr>
            <a:r>
              <a:rPr lang="en-US" b="true" sz="2252" spc="337">
                <a:solidFill>
                  <a:srgbClr val="202020"/>
                </a:solidFill>
                <a:latin typeface="Glacial Indifference Bold"/>
                <a:ea typeface="Glacial Indifference Bold"/>
                <a:cs typeface="Glacial Indifference Bold"/>
                <a:sym typeface="Glacial Indifference Bold"/>
              </a:rPr>
              <a:t>F</a:t>
            </a:r>
          </a:p>
        </p:txBody>
      </p:sp>
      <p:sp>
        <p:nvSpPr>
          <p:cNvPr name="AutoShape 37" id="37"/>
          <p:cNvSpPr/>
          <p:nvPr/>
        </p:nvSpPr>
        <p:spPr>
          <a:xfrm flipH="true" flipV="true">
            <a:off x="4049632" y="4653081"/>
            <a:ext cx="1076263" cy="807231"/>
          </a:xfrm>
          <a:prstGeom prst="line">
            <a:avLst/>
          </a:prstGeom>
          <a:ln cap="flat" w="28575">
            <a:solidFill>
              <a:srgbClr val="202020"/>
            </a:solidFill>
            <a:prstDash val="solid"/>
            <a:headEnd type="none" len="sm" w="sm"/>
            <a:tailEnd type="none" len="sm" w="sm"/>
          </a:ln>
        </p:spPr>
      </p:sp>
      <p:sp>
        <p:nvSpPr>
          <p:cNvPr name="AutoShape 38" id="38"/>
          <p:cNvSpPr/>
          <p:nvPr/>
        </p:nvSpPr>
        <p:spPr>
          <a:xfrm flipH="true" flipV="true">
            <a:off x="4049632" y="4653081"/>
            <a:ext cx="573813" cy="2197063"/>
          </a:xfrm>
          <a:prstGeom prst="line">
            <a:avLst/>
          </a:prstGeom>
          <a:ln cap="flat" w="28575">
            <a:solidFill>
              <a:srgbClr val="231F20"/>
            </a:solidFill>
            <a:prstDash val="solid"/>
            <a:headEnd type="none" len="sm" w="sm"/>
            <a:tailEnd type="none" len="sm" w="sm"/>
          </a:ln>
        </p:spPr>
      </p:sp>
      <p:sp>
        <p:nvSpPr>
          <p:cNvPr name="TextBox 39" id="39"/>
          <p:cNvSpPr txBox="true"/>
          <p:nvPr/>
        </p:nvSpPr>
        <p:spPr>
          <a:xfrm rot="0">
            <a:off x="832463" y="2429975"/>
            <a:ext cx="6337105" cy="1064994"/>
          </a:xfrm>
          <a:prstGeom prst="rect">
            <a:avLst/>
          </a:prstGeom>
        </p:spPr>
        <p:txBody>
          <a:bodyPr anchor="t" rtlCol="false" tIns="0" lIns="0" bIns="0" rIns="0">
            <a:spAutoFit/>
          </a:bodyPr>
          <a:lstStyle/>
          <a:p>
            <a:pPr algn="l">
              <a:lnSpc>
                <a:spcPts val="4299"/>
              </a:lnSpc>
              <a:spcBef>
                <a:spcPct val="0"/>
              </a:spcBef>
            </a:pPr>
            <a:r>
              <a:rPr lang="en-US" b="true" sz="3071" spc="460">
                <a:solidFill>
                  <a:srgbClr val="000000"/>
                </a:solidFill>
                <a:latin typeface="Glacial Indifference Bold"/>
                <a:ea typeface="Glacial Indifference Bold"/>
                <a:cs typeface="Glacial Indifference Bold"/>
                <a:sym typeface="Glacial Indifference Bold"/>
              </a:rPr>
              <a:t>3. PARENTS SELECTION AND THEIR ENCODING:</a:t>
            </a:r>
          </a:p>
        </p:txBody>
      </p:sp>
      <p:sp>
        <p:nvSpPr>
          <p:cNvPr name="TextBox 40" id="40"/>
          <p:cNvSpPr txBox="true"/>
          <p:nvPr/>
        </p:nvSpPr>
        <p:spPr>
          <a:xfrm rot="0">
            <a:off x="-591671" y="8482975"/>
            <a:ext cx="6208424" cy="491776"/>
          </a:xfrm>
          <a:prstGeom prst="rect">
            <a:avLst/>
          </a:prstGeom>
        </p:spPr>
        <p:txBody>
          <a:bodyPr anchor="t" rtlCol="false" tIns="0" lIns="0" bIns="0" rIns="0">
            <a:spAutoFit/>
          </a:bodyPr>
          <a:lstStyle/>
          <a:p>
            <a:pPr algn="ctr">
              <a:lnSpc>
                <a:spcPts val="4016"/>
              </a:lnSpc>
              <a:spcBef>
                <a:spcPct val="0"/>
              </a:spcBef>
            </a:pPr>
            <a:r>
              <a:rPr lang="en-US" b="true" sz="2868" spc="430">
                <a:solidFill>
                  <a:srgbClr val="000000"/>
                </a:solidFill>
                <a:latin typeface="Glacial Indifference Bold"/>
                <a:ea typeface="Glacial Indifference Bold"/>
                <a:cs typeface="Glacial Indifference Bold"/>
                <a:sym typeface="Glacial Indifference Bold"/>
              </a:rPr>
              <a:t>RANDOM PARTITION:</a:t>
            </a:r>
          </a:p>
        </p:txBody>
      </p:sp>
      <p:sp>
        <p:nvSpPr>
          <p:cNvPr name="TextBox 41" id="41"/>
          <p:cNvSpPr txBox="true"/>
          <p:nvPr/>
        </p:nvSpPr>
        <p:spPr>
          <a:xfrm rot="0">
            <a:off x="3798407" y="8495815"/>
            <a:ext cx="5694797" cy="478936"/>
          </a:xfrm>
          <a:prstGeom prst="rect">
            <a:avLst/>
          </a:prstGeom>
        </p:spPr>
        <p:txBody>
          <a:bodyPr anchor="t" rtlCol="false" tIns="0" lIns="0" bIns="0" rIns="0">
            <a:spAutoFit/>
          </a:bodyPr>
          <a:lstStyle/>
          <a:p>
            <a:pPr algn="ctr">
              <a:lnSpc>
                <a:spcPts val="3929"/>
              </a:lnSpc>
              <a:spcBef>
                <a:spcPct val="0"/>
              </a:spcBef>
            </a:pPr>
            <a:r>
              <a:rPr lang="en-US" b="true" sz="2806" spc="421">
                <a:solidFill>
                  <a:srgbClr val="000000"/>
                </a:solidFill>
                <a:latin typeface="Glacial Indifference Bold"/>
                <a:ea typeface="Glacial Indifference Bold"/>
                <a:cs typeface="Glacial Indifference Bold"/>
                <a:sym typeface="Glacial Indifference Bold"/>
              </a:rPr>
              <a:t>{A,E}, {C,F},{B,D} </a:t>
            </a:r>
          </a:p>
        </p:txBody>
      </p:sp>
      <p:grpSp>
        <p:nvGrpSpPr>
          <p:cNvPr name="Group 42" id="42"/>
          <p:cNvGrpSpPr/>
          <p:nvPr/>
        </p:nvGrpSpPr>
        <p:grpSpPr>
          <a:xfrm rot="0">
            <a:off x="2440692" y="6376479"/>
            <a:ext cx="3387075" cy="1628059"/>
            <a:chOff x="0" y="0"/>
            <a:chExt cx="5321300" cy="2557780"/>
          </a:xfrm>
        </p:grpSpPr>
        <p:sp>
          <p:nvSpPr>
            <p:cNvPr name="Freeform 43" id="43"/>
            <p:cNvSpPr/>
            <p:nvPr/>
          </p:nvSpPr>
          <p:spPr>
            <a:xfrm flipH="false" flipV="false" rot="0">
              <a:off x="46990" y="41910"/>
              <a:ext cx="5224780" cy="2465070"/>
            </a:xfrm>
            <a:custGeom>
              <a:avLst/>
              <a:gdLst/>
              <a:ahLst/>
              <a:cxnLst/>
              <a:rect r="r" b="b" t="t" l="l"/>
              <a:pathLst>
                <a:path h="2465070" w="5224780">
                  <a:moveTo>
                    <a:pt x="6350" y="2423160"/>
                  </a:moveTo>
                  <a:cubicBezTo>
                    <a:pt x="93980" y="2286000"/>
                    <a:pt x="130810" y="2181860"/>
                    <a:pt x="167640" y="2109470"/>
                  </a:cubicBezTo>
                  <a:cubicBezTo>
                    <a:pt x="200660" y="2044700"/>
                    <a:pt x="217170" y="2005330"/>
                    <a:pt x="270510" y="1927860"/>
                  </a:cubicBezTo>
                  <a:cubicBezTo>
                    <a:pt x="382270" y="1764030"/>
                    <a:pt x="707390" y="1366520"/>
                    <a:pt x="855980" y="1205230"/>
                  </a:cubicBezTo>
                  <a:cubicBezTo>
                    <a:pt x="938530" y="1117600"/>
                    <a:pt x="984250" y="1082040"/>
                    <a:pt x="1059180" y="1014730"/>
                  </a:cubicBezTo>
                  <a:cubicBezTo>
                    <a:pt x="1150620" y="934720"/>
                    <a:pt x="1252220" y="842010"/>
                    <a:pt x="1367790" y="759460"/>
                  </a:cubicBezTo>
                  <a:cubicBezTo>
                    <a:pt x="1502410" y="662940"/>
                    <a:pt x="1682750" y="553720"/>
                    <a:pt x="1824990" y="477520"/>
                  </a:cubicBezTo>
                  <a:cubicBezTo>
                    <a:pt x="1940560" y="416560"/>
                    <a:pt x="2026920" y="375920"/>
                    <a:pt x="2150110" y="330200"/>
                  </a:cubicBezTo>
                  <a:cubicBezTo>
                    <a:pt x="2303780" y="271780"/>
                    <a:pt x="2472690" y="217170"/>
                    <a:pt x="2677160" y="170180"/>
                  </a:cubicBezTo>
                  <a:cubicBezTo>
                    <a:pt x="2948940" y="107950"/>
                    <a:pt x="3467100" y="35560"/>
                    <a:pt x="3644900" y="16510"/>
                  </a:cubicBezTo>
                  <a:cubicBezTo>
                    <a:pt x="3712210" y="10160"/>
                    <a:pt x="3724910" y="11430"/>
                    <a:pt x="3785870" y="10160"/>
                  </a:cubicBezTo>
                  <a:cubicBezTo>
                    <a:pt x="3897630" y="7620"/>
                    <a:pt x="4112260" y="0"/>
                    <a:pt x="4262120" y="8890"/>
                  </a:cubicBezTo>
                  <a:cubicBezTo>
                    <a:pt x="4396740" y="16510"/>
                    <a:pt x="4531360" y="26670"/>
                    <a:pt x="4645660" y="57150"/>
                  </a:cubicBezTo>
                  <a:cubicBezTo>
                    <a:pt x="4744720" y="83820"/>
                    <a:pt x="4829810" y="147320"/>
                    <a:pt x="4912360" y="170180"/>
                  </a:cubicBezTo>
                  <a:cubicBezTo>
                    <a:pt x="4982210" y="189230"/>
                    <a:pt x="5054600" y="185420"/>
                    <a:pt x="5107940" y="198120"/>
                  </a:cubicBezTo>
                  <a:cubicBezTo>
                    <a:pt x="5147310" y="207010"/>
                    <a:pt x="5189220" y="219710"/>
                    <a:pt x="5207000" y="231140"/>
                  </a:cubicBezTo>
                  <a:cubicBezTo>
                    <a:pt x="5215890" y="236220"/>
                    <a:pt x="5220970" y="241300"/>
                    <a:pt x="5223510" y="248920"/>
                  </a:cubicBezTo>
                  <a:cubicBezTo>
                    <a:pt x="5224780" y="255270"/>
                    <a:pt x="5222240" y="266700"/>
                    <a:pt x="5218430" y="271780"/>
                  </a:cubicBezTo>
                  <a:cubicBezTo>
                    <a:pt x="5213350" y="276860"/>
                    <a:pt x="5203190" y="280670"/>
                    <a:pt x="5195570" y="280670"/>
                  </a:cubicBezTo>
                  <a:cubicBezTo>
                    <a:pt x="5189220" y="279400"/>
                    <a:pt x="5179060" y="273050"/>
                    <a:pt x="5176520" y="266700"/>
                  </a:cubicBezTo>
                  <a:cubicBezTo>
                    <a:pt x="5172710" y="259080"/>
                    <a:pt x="5176520" y="242570"/>
                    <a:pt x="5181600" y="236220"/>
                  </a:cubicBezTo>
                  <a:cubicBezTo>
                    <a:pt x="5186680" y="231140"/>
                    <a:pt x="5198110" y="227330"/>
                    <a:pt x="5204460" y="229870"/>
                  </a:cubicBezTo>
                  <a:cubicBezTo>
                    <a:pt x="5212080" y="233680"/>
                    <a:pt x="5224780" y="254000"/>
                    <a:pt x="5223510" y="261620"/>
                  </a:cubicBezTo>
                  <a:cubicBezTo>
                    <a:pt x="5222240" y="269240"/>
                    <a:pt x="5210810" y="278130"/>
                    <a:pt x="5198110" y="280670"/>
                  </a:cubicBezTo>
                  <a:cubicBezTo>
                    <a:pt x="5177790" y="284480"/>
                    <a:pt x="5138420" y="256540"/>
                    <a:pt x="5100320" y="247650"/>
                  </a:cubicBezTo>
                  <a:cubicBezTo>
                    <a:pt x="5054600" y="237490"/>
                    <a:pt x="4998720" y="246380"/>
                    <a:pt x="4939030" y="231140"/>
                  </a:cubicBezTo>
                  <a:cubicBezTo>
                    <a:pt x="4859020" y="209550"/>
                    <a:pt x="4748530" y="139700"/>
                    <a:pt x="4672330" y="116840"/>
                  </a:cubicBezTo>
                  <a:cubicBezTo>
                    <a:pt x="4618990" y="100330"/>
                    <a:pt x="4585970" y="99060"/>
                    <a:pt x="4531360" y="91440"/>
                  </a:cubicBezTo>
                  <a:cubicBezTo>
                    <a:pt x="4456430" y="80010"/>
                    <a:pt x="4367530" y="66040"/>
                    <a:pt x="4262120" y="59690"/>
                  </a:cubicBezTo>
                  <a:cubicBezTo>
                    <a:pt x="4109720" y="50800"/>
                    <a:pt x="3917950" y="45720"/>
                    <a:pt x="3705860" y="62230"/>
                  </a:cubicBezTo>
                  <a:cubicBezTo>
                    <a:pt x="3416300" y="86360"/>
                    <a:pt x="2969260" y="156210"/>
                    <a:pt x="2688590" y="219710"/>
                  </a:cubicBezTo>
                  <a:cubicBezTo>
                    <a:pt x="2485390" y="266700"/>
                    <a:pt x="2321560" y="320040"/>
                    <a:pt x="2171700" y="375920"/>
                  </a:cubicBezTo>
                  <a:cubicBezTo>
                    <a:pt x="2049780" y="421640"/>
                    <a:pt x="1963420" y="461010"/>
                    <a:pt x="1850390" y="521970"/>
                  </a:cubicBezTo>
                  <a:cubicBezTo>
                    <a:pt x="1710690" y="596900"/>
                    <a:pt x="1531620" y="703580"/>
                    <a:pt x="1399540" y="798830"/>
                  </a:cubicBezTo>
                  <a:cubicBezTo>
                    <a:pt x="1285240" y="881380"/>
                    <a:pt x="1184910" y="972820"/>
                    <a:pt x="1094740" y="1051560"/>
                  </a:cubicBezTo>
                  <a:cubicBezTo>
                    <a:pt x="1019810" y="1117600"/>
                    <a:pt x="975360" y="1153160"/>
                    <a:pt x="895350" y="1239520"/>
                  </a:cubicBezTo>
                  <a:cubicBezTo>
                    <a:pt x="746760" y="1397000"/>
                    <a:pt x="457200" y="1734820"/>
                    <a:pt x="313690" y="1954530"/>
                  </a:cubicBezTo>
                  <a:cubicBezTo>
                    <a:pt x="205740" y="2119630"/>
                    <a:pt x="128270" y="2344420"/>
                    <a:pt x="74930" y="2416810"/>
                  </a:cubicBezTo>
                  <a:cubicBezTo>
                    <a:pt x="57150" y="2443480"/>
                    <a:pt x="44450" y="2461260"/>
                    <a:pt x="30480" y="2463800"/>
                  </a:cubicBezTo>
                  <a:cubicBezTo>
                    <a:pt x="20320" y="2465070"/>
                    <a:pt x="7620" y="2458720"/>
                    <a:pt x="3810" y="2451100"/>
                  </a:cubicBezTo>
                  <a:cubicBezTo>
                    <a:pt x="0" y="2444750"/>
                    <a:pt x="6350" y="2423160"/>
                    <a:pt x="6350" y="2423160"/>
                  </a:cubicBezTo>
                </a:path>
              </a:pathLst>
            </a:custGeom>
            <a:solidFill>
              <a:srgbClr val="0571D3"/>
            </a:solidFill>
            <a:ln cap="sq">
              <a:noFill/>
              <a:prstDash val="solid"/>
              <a:miter/>
            </a:ln>
          </p:spPr>
        </p:sp>
      </p:grpSp>
      <p:grpSp>
        <p:nvGrpSpPr>
          <p:cNvPr name="Group 44" id="44"/>
          <p:cNvGrpSpPr/>
          <p:nvPr/>
        </p:nvGrpSpPr>
        <p:grpSpPr>
          <a:xfrm rot="0">
            <a:off x="1469030" y="4146184"/>
            <a:ext cx="3108187" cy="2051646"/>
            <a:chOff x="0" y="0"/>
            <a:chExt cx="4883150" cy="3223260"/>
          </a:xfrm>
        </p:grpSpPr>
        <p:sp>
          <p:nvSpPr>
            <p:cNvPr name="Freeform 45" id="45"/>
            <p:cNvSpPr/>
            <p:nvPr/>
          </p:nvSpPr>
          <p:spPr>
            <a:xfrm flipH="false" flipV="false" rot="0">
              <a:off x="49530" y="46990"/>
              <a:ext cx="4787900" cy="3129280"/>
            </a:xfrm>
            <a:custGeom>
              <a:avLst/>
              <a:gdLst/>
              <a:ahLst/>
              <a:cxnLst/>
              <a:rect r="r" b="b" t="t" l="l"/>
              <a:pathLst>
                <a:path h="3129280" w="4787900">
                  <a:moveTo>
                    <a:pt x="10160" y="2962910"/>
                  </a:moveTo>
                  <a:cubicBezTo>
                    <a:pt x="214630" y="2882900"/>
                    <a:pt x="520700" y="3025140"/>
                    <a:pt x="631190" y="3051810"/>
                  </a:cubicBezTo>
                  <a:cubicBezTo>
                    <a:pt x="681990" y="3063240"/>
                    <a:pt x="703580" y="3068320"/>
                    <a:pt x="742950" y="3072130"/>
                  </a:cubicBezTo>
                  <a:cubicBezTo>
                    <a:pt x="787400" y="3075940"/>
                    <a:pt x="833120" y="3078480"/>
                    <a:pt x="881380" y="3073400"/>
                  </a:cubicBezTo>
                  <a:cubicBezTo>
                    <a:pt x="937260" y="3067050"/>
                    <a:pt x="986790" y="3053080"/>
                    <a:pt x="1060450" y="3032760"/>
                  </a:cubicBezTo>
                  <a:cubicBezTo>
                    <a:pt x="1183640" y="2997200"/>
                    <a:pt x="1397000" y="2914650"/>
                    <a:pt x="1546860" y="2870200"/>
                  </a:cubicBezTo>
                  <a:cubicBezTo>
                    <a:pt x="1673860" y="2832100"/>
                    <a:pt x="1761490" y="2823210"/>
                    <a:pt x="1899920" y="2776220"/>
                  </a:cubicBezTo>
                  <a:cubicBezTo>
                    <a:pt x="2106930" y="2706370"/>
                    <a:pt x="2456180" y="2553970"/>
                    <a:pt x="2660650" y="2461260"/>
                  </a:cubicBezTo>
                  <a:cubicBezTo>
                    <a:pt x="2801620" y="2397760"/>
                    <a:pt x="2909570" y="2335530"/>
                    <a:pt x="3012440" y="2288540"/>
                  </a:cubicBezTo>
                  <a:cubicBezTo>
                    <a:pt x="3093720" y="2252980"/>
                    <a:pt x="3158490" y="2237740"/>
                    <a:pt x="3229610" y="2199640"/>
                  </a:cubicBezTo>
                  <a:cubicBezTo>
                    <a:pt x="3305810" y="2157730"/>
                    <a:pt x="3379470" y="2103120"/>
                    <a:pt x="3451860" y="2045970"/>
                  </a:cubicBezTo>
                  <a:cubicBezTo>
                    <a:pt x="3528060" y="1985010"/>
                    <a:pt x="3585210" y="1932940"/>
                    <a:pt x="3672840" y="1842770"/>
                  </a:cubicBezTo>
                  <a:cubicBezTo>
                    <a:pt x="3817620" y="1692910"/>
                    <a:pt x="4065270" y="1421130"/>
                    <a:pt x="4221480" y="1203960"/>
                  </a:cubicBezTo>
                  <a:cubicBezTo>
                    <a:pt x="4363720" y="1005840"/>
                    <a:pt x="4519930" y="720090"/>
                    <a:pt x="4579620" y="599440"/>
                  </a:cubicBezTo>
                  <a:cubicBezTo>
                    <a:pt x="4603750" y="549910"/>
                    <a:pt x="4608830" y="538480"/>
                    <a:pt x="4622800" y="491490"/>
                  </a:cubicBezTo>
                  <a:cubicBezTo>
                    <a:pt x="4650740" y="403860"/>
                    <a:pt x="4683760" y="199390"/>
                    <a:pt x="4709160" y="111760"/>
                  </a:cubicBezTo>
                  <a:cubicBezTo>
                    <a:pt x="4724400" y="64770"/>
                    <a:pt x="4734560" y="12700"/>
                    <a:pt x="4749800" y="3810"/>
                  </a:cubicBezTo>
                  <a:cubicBezTo>
                    <a:pt x="4757420" y="0"/>
                    <a:pt x="4768850" y="2540"/>
                    <a:pt x="4773930" y="7620"/>
                  </a:cubicBezTo>
                  <a:cubicBezTo>
                    <a:pt x="4780280" y="12700"/>
                    <a:pt x="4784090" y="29210"/>
                    <a:pt x="4782820" y="36830"/>
                  </a:cubicBezTo>
                  <a:cubicBezTo>
                    <a:pt x="4780280" y="44450"/>
                    <a:pt x="4771390" y="50800"/>
                    <a:pt x="4763770" y="52070"/>
                  </a:cubicBezTo>
                  <a:cubicBezTo>
                    <a:pt x="4757420" y="54610"/>
                    <a:pt x="4745990" y="50800"/>
                    <a:pt x="4740910" y="46990"/>
                  </a:cubicBezTo>
                  <a:cubicBezTo>
                    <a:pt x="4735830" y="41910"/>
                    <a:pt x="4732020" y="30480"/>
                    <a:pt x="4733290" y="24130"/>
                  </a:cubicBezTo>
                  <a:cubicBezTo>
                    <a:pt x="4734560" y="16510"/>
                    <a:pt x="4740910" y="7620"/>
                    <a:pt x="4747260" y="5080"/>
                  </a:cubicBezTo>
                  <a:cubicBezTo>
                    <a:pt x="4753610" y="2540"/>
                    <a:pt x="4765040" y="1270"/>
                    <a:pt x="4771390" y="6350"/>
                  </a:cubicBezTo>
                  <a:cubicBezTo>
                    <a:pt x="4777740" y="10160"/>
                    <a:pt x="4781550" y="19050"/>
                    <a:pt x="4782820" y="34290"/>
                  </a:cubicBezTo>
                  <a:cubicBezTo>
                    <a:pt x="4787900" y="96520"/>
                    <a:pt x="4716780" y="379730"/>
                    <a:pt x="4669790" y="510540"/>
                  </a:cubicBezTo>
                  <a:cubicBezTo>
                    <a:pt x="4635500" y="608330"/>
                    <a:pt x="4602480" y="668020"/>
                    <a:pt x="4552950" y="758190"/>
                  </a:cubicBezTo>
                  <a:cubicBezTo>
                    <a:pt x="4489450" y="877570"/>
                    <a:pt x="4382770" y="1051560"/>
                    <a:pt x="4311650" y="1156970"/>
                  </a:cubicBezTo>
                  <a:cubicBezTo>
                    <a:pt x="4262120" y="1231900"/>
                    <a:pt x="4236720" y="1266190"/>
                    <a:pt x="4178300" y="1339850"/>
                  </a:cubicBezTo>
                  <a:cubicBezTo>
                    <a:pt x="4080510" y="1461770"/>
                    <a:pt x="3900170" y="1676400"/>
                    <a:pt x="3774440" y="1809750"/>
                  </a:cubicBezTo>
                  <a:cubicBezTo>
                    <a:pt x="3671570" y="1916430"/>
                    <a:pt x="3571240" y="2014220"/>
                    <a:pt x="3483610" y="2086610"/>
                  </a:cubicBezTo>
                  <a:cubicBezTo>
                    <a:pt x="3417570" y="2139950"/>
                    <a:pt x="3356610" y="2179320"/>
                    <a:pt x="3299460" y="2214880"/>
                  </a:cubicBezTo>
                  <a:cubicBezTo>
                    <a:pt x="3253740" y="2242820"/>
                    <a:pt x="3215640" y="2264410"/>
                    <a:pt x="3172460" y="2284730"/>
                  </a:cubicBezTo>
                  <a:cubicBezTo>
                    <a:pt x="3128010" y="2303780"/>
                    <a:pt x="3089910" y="2311400"/>
                    <a:pt x="3034030" y="2334260"/>
                  </a:cubicBezTo>
                  <a:cubicBezTo>
                    <a:pt x="2942590" y="2373630"/>
                    <a:pt x="2819400" y="2446020"/>
                    <a:pt x="2680970" y="2508250"/>
                  </a:cubicBezTo>
                  <a:cubicBezTo>
                    <a:pt x="2486660" y="2595880"/>
                    <a:pt x="2128520" y="2741930"/>
                    <a:pt x="1978660" y="2800350"/>
                  </a:cubicBezTo>
                  <a:cubicBezTo>
                    <a:pt x="1907540" y="2828290"/>
                    <a:pt x="1880870" y="2839720"/>
                    <a:pt x="1822450" y="2857500"/>
                  </a:cubicBezTo>
                  <a:cubicBezTo>
                    <a:pt x="1747520" y="2879090"/>
                    <a:pt x="1664970" y="2889250"/>
                    <a:pt x="1565910" y="2917190"/>
                  </a:cubicBezTo>
                  <a:cubicBezTo>
                    <a:pt x="1427480" y="2956560"/>
                    <a:pt x="1197610" y="3046730"/>
                    <a:pt x="1070610" y="3082290"/>
                  </a:cubicBezTo>
                  <a:cubicBezTo>
                    <a:pt x="994410" y="3103880"/>
                    <a:pt x="941070" y="3117850"/>
                    <a:pt x="881380" y="3124200"/>
                  </a:cubicBezTo>
                  <a:cubicBezTo>
                    <a:pt x="829310" y="3129280"/>
                    <a:pt x="781050" y="3126740"/>
                    <a:pt x="734060" y="3121660"/>
                  </a:cubicBezTo>
                  <a:cubicBezTo>
                    <a:pt x="692150" y="3117850"/>
                    <a:pt x="669290" y="3112770"/>
                    <a:pt x="615950" y="3100070"/>
                  </a:cubicBezTo>
                  <a:cubicBezTo>
                    <a:pt x="506730" y="3073400"/>
                    <a:pt x="210820" y="2937510"/>
                    <a:pt x="111760" y="2950210"/>
                  </a:cubicBezTo>
                  <a:cubicBezTo>
                    <a:pt x="67310" y="2956560"/>
                    <a:pt x="38100" y="3009900"/>
                    <a:pt x="20320" y="3006090"/>
                  </a:cubicBezTo>
                  <a:cubicBezTo>
                    <a:pt x="10160" y="3004820"/>
                    <a:pt x="2540" y="2992120"/>
                    <a:pt x="1270" y="2984500"/>
                  </a:cubicBezTo>
                  <a:cubicBezTo>
                    <a:pt x="0" y="2976880"/>
                    <a:pt x="10160" y="2962910"/>
                    <a:pt x="10160" y="2962910"/>
                  </a:cubicBezTo>
                </a:path>
              </a:pathLst>
            </a:custGeom>
            <a:solidFill>
              <a:srgbClr val="0571D3"/>
            </a:solidFill>
            <a:ln cap="sq">
              <a:noFill/>
              <a:prstDash val="solid"/>
              <a:miter/>
            </a:ln>
          </p:spPr>
        </p:sp>
      </p:grpSp>
      <p:sp>
        <p:nvSpPr>
          <p:cNvPr name="TextBox 46" id="46"/>
          <p:cNvSpPr txBox="true"/>
          <p:nvPr/>
        </p:nvSpPr>
        <p:spPr>
          <a:xfrm rot="0">
            <a:off x="364192" y="9031902"/>
            <a:ext cx="6763318" cy="541937"/>
          </a:xfrm>
          <a:prstGeom prst="rect">
            <a:avLst/>
          </a:prstGeom>
        </p:spPr>
        <p:txBody>
          <a:bodyPr anchor="t" rtlCol="false" tIns="0" lIns="0" bIns="0" rIns="0">
            <a:spAutoFit/>
          </a:bodyPr>
          <a:lstStyle/>
          <a:p>
            <a:pPr algn="ctr">
              <a:lnSpc>
                <a:spcPts val="4479"/>
              </a:lnSpc>
              <a:spcBef>
                <a:spcPct val="0"/>
              </a:spcBef>
            </a:pPr>
            <a:r>
              <a:rPr lang="en-US" b="true" sz="3199" spc="479">
                <a:solidFill>
                  <a:srgbClr val="000000"/>
                </a:solidFill>
                <a:latin typeface="Glacial Indifference Bold"/>
                <a:ea typeface="Glacial Indifference Bold"/>
                <a:cs typeface="Glacial Indifference Bold"/>
                <a:sym typeface="Glacial Indifference Bold"/>
              </a:rPr>
              <a:t>VERTEX ENCODING  : 132312</a:t>
            </a:r>
          </a:p>
        </p:txBody>
      </p:sp>
      <p:sp>
        <p:nvSpPr>
          <p:cNvPr name="TextBox 47" id="47"/>
          <p:cNvSpPr txBox="true"/>
          <p:nvPr/>
        </p:nvSpPr>
        <p:spPr>
          <a:xfrm rot="0">
            <a:off x="884826" y="3693121"/>
            <a:ext cx="2020594" cy="489531"/>
          </a:xfrm>
          <a:prstGeom prst="rect">
            <a:avLst/>
          </a:prstGeom>
        </p:spPr>
        <p:txBody>
          <a:bodyPr anchor="t" rtlCol="false" tIns="0" lIns="0" bIns="0" rIns="0">
            <a:spAutoFit/>
          </a:bodyPr>
          <a:lstStyle/>
          <a:p>
            <a:pPr algn="ctr">
              <a:lnSpc>
                <a:spcPts val="3907"/>
              </a:lnSpc>
              <a:spcBef>
                <a:spcPct val="0"/>
              </a:spcBef>
            </a:pPr>
            <a:r>
              <a:rPr lang="en-US" b="true" sz="2791" spc="418">
                <a:solidFill>
                  <a:srgbClr val="000000"/>
                </a:solidFill>
                <a:latin typeface="Glacial Indifference Bold"/>
                <a:ea typeface="Glacial Indifference Bold"/>
                <a:cs typeface="Glacial Indifference Bold"/>
                <a:sym typeface="Glacial Indifference Bold"/>
              </a:rPr>
              <a:t>PARENT 1:</a:t>
            </a:r>
          </a:p>
        </p:txBody>
      </p:sp>
      <p:sp>
        <p:nvSpPr>
          <p:cNvPr name="TextBox 48" id="48"/>
          <p:cNvSpPr txBox="true"/>
          <p:nvPr/>
        </p:nvSpPr>
        <p:spPr>
          <a:xfrm rot="0">
            <a:off x="7912242" y="3693121"/>
            <a:ext cx="2097823" cy="489531"/>
          </a:xfrm>
          <a:prstGeom prst="rect">
            <a:avLst/>
          </a:prstGeom>
        </p:spPr>
        <p:txBody>
          <a:bodyPr anchor="t" rtlCol="false" tIns="0" lIns="0" bIns="0" rIns="0">
            <a:spAutoFit/>
          </a:bodyPr>
          <a:lstStyle/>
          <a:p>
            <a:pPr algn="ctr">
              <a:lnSpc>
                <a:spcPts val="3907"/>
              </a:lnSpc>
              <a:spcBef>
                <a:spcPct val="0"/>
              </a:spcBef>
            </a:pPr>
            <a:r>
              <a:rPr lang="en-US" b="true" sz="2791" spc="418">
                <a:solidFill>
                  <a:srgbClr val="000000"/>
                </a:solidFill>
                <a:latin typeface="Glacial Indifference Bold"/>
                <a:ea typeface="Glacial Indifference Bold"/>
                <a:cs typeface="Glacial Indifference Bold"/>
                <a:sym typeface="Glacial Indifference Bold"/>
              </a:rPr>
              <a:t>PARENT 2:</a:t>
            </a:r>
          </a:p>
        </p:txBody>
      </p:sp>
      <p:grpSp>
        <p:nvGrpSpPr>
          <p:cNvPr name="Group 49" id="49"/>
          <p:cNvGrpSpPr/>
          <p:nvPr/>
        </p:nvGrpSpPr>
        <p:grpSpPr>
          <a:xfrm rot="0">
            <a:off x="10916278" y="6963017"/>
            <a:ext cx="508100" cy="508100"/>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51" id="5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52" id="52"/>
          <p:cNvGrpSpPr/>
          <p:nvPr/>
        </p:nvGrpSpPr>
        <p:grpSpPr>
          <a:xfrm rot="0">
            <a:off x="11009632" y="5163279"/>
            <a:ext cx="508100" cy="508100"/>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54" id="5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55" id="55"/>
          <p:cNvGrpSpPr/>
          <p:nvPr/>
        </p:nvGrpSpPr>
        <p:grpSpPr>
          <a:xfrm rot="0">
            <a:off x="12840963" y="4265452"/>
            <a:ext cx="508100" cy="508100"/>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57" id="5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58" id="58"/>
          <p:cNvGrpSpPr/>
          <p:nvPr/>
        </p:nvGrpSpPr>
        <p:grpSpPr>
          <a:xfrm rot="0">
            <a:off x="12840963" y="7720616"/>
            <a:ext cx="508100" cy="508100"/>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60" id="6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61" id="61"/>
          <p:cNvSpPr/>
          <p:nvPr/>
        </p:nvSpPr>
        <p:spPr>
          <a:xfrm>
            <a:off x="11424378" y="7217067"/>
            <a:ext cx="1416585" cy="757599"/>
          </a:xfrm>
          <a:prstGeom prst="line">
            <a:avLst/>
          </a:prstGeom>
          <a:ln cap="flat" w="28575">
            <a:solidFill>
              <a:srgbClr val="202020"/>
            </a:solidFill>
            <a:prstDash val="solid"/>
            <a:headEnd type="none" len="sm" w="sm"/>
            <a:tailEnd type="none" len="sm" w="sm"/>
          </a:ln>
        </p:spPr>
      </p:sp>
      <p:sp>
        <p:nvSpPr>
          <p:cNvPr name="AutoShape 62" id="62"/>
          <p:cNvSpPr/>
          <p:nvPr/>
        </p:nvSpPr>
        <p:spPr>
          <a:xfrm flipV="true">
            <a:off x="11170328" y="5671379"/>
            <a:ext cx="93354" cy="1291638"/>
          </a:xfrm>
          <a:prstGeom prst="line">
            <a:avLst/>
          </a:prstGeom>
          <a:ln cap="flat" w="28575">
            <a:solidFill>
              <a:srgbClr val="000000"/>
            </a:solidFill>
            <a:prstDash val="solid"/>
            <a:headEnd type="none" len="sm" w="sm"/>
            <a:tailEnd type="none" len="sm" w="sm"/>
          </a:ln>
        </p:spPr>
      </p:sp>
      <p:sp>
        <p:nvSpPr>
          <p:cNvPr name="AutoShape 63" id="63"/>
          <p:cNvSpPr/>
          <p:nvPr/>
        </p:nvSpPr>
        <p:spPr>
          <a:xfrm flipV="true">
            <a:off x="11263682" y="4519502"/>
            <a:ext cx="1577281" cy="643777"/>
          </a:xfrm>
          <a:prstGeom prst="line">
            <a:avLst/>
          </a:prstGeom>
          <a:ln cap="flat" w="28575">
            <a:solidFill>
              <a:srgbClr val="202020"/>
            </a:solidFill>
            <a:prstDash val="solid"/>
            <a:headEnd type="none" len="sm" w="sm"/>
            <a:tailEnd type="none" len="sm" w="sm"/>
          </a:ln>
        </p:spPr>
      </p:sp>
      <p:sp>
        <p:nvSpPr>
          <p:cNvPr name="AutoShape 64" id="64"/>
          <p:cNvSpPr/>
          <p:nvPr/>
        </p:nvSpPr>
        <p:spPr>
          <a:xfrm flipV="true">
            <a:off x="11170328" y="4773552"/>
            <a:ext cx="1924685" cy="2189466"/>
          </a:xfrm>
          <a:prstGeom prst="line">
            <a:avLst/>
          </a:prstGeom>
          <a:ln cap="flat" w="28575">
            <a:solidFill>
              <a:srgbClr val="202020"/>
            </a:solidFill>
            <a:prstDash val="solid"/>
            <a:headEnd type="none" len="sm" w="sm"/>
            <a:tailEnd type="none" len="sm" w="sm"/>
          </a:ln>
        </p:spPr>
      </p:sp>
      <p:sp>
        <p:nvSpPr>
          <p:cNvPr name="AutoShape 65" id="65"/>
          <p:cNvSpPr/>
          <p:nvPr/>
        </p:nvSpPr>
        <p:spPr>
          <a:xfrm>
            <a:off x="13095013" y="4773552"/>
            <a:ext cx="0" cy="2947065"/>
          </a:xfrm>
          <a:prstGeom prst="line">
            <a:avLst/>
          </a:prstGeom>
          <a:ln cap="flat" w="28575">
            <a:solidFill>
              <a:srgbClr val="000000"/>
            </a:solidFill>
            <a:prstDash val="solid"/>
            <a:headEnd type="none" len="sm" w="sm"/>
            <a:tailEnd type="none" len="sm" w="sm"/>
          </a:ln>
        </p:spPr>
      </p:sp>
      <p:sp>
        <p:nvSpPr>
          <p:cNvPr name="TextBox 66" id="66"/>
          <p:cNvSpPr txBox="true"/>
          <p:nvPr/>
        </p:nvSpPr>
        <p:spPr>
          <a:xfrm rot="0">
            <a:off x="11162308" y="5197174"/>
            <a:ext cx="202749"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B</a:t>
            </a:r>
          </a:p>
        </p:txBody>
      </p:sp>
      <p:sp>
        <p:nvSpPr>
          <p:cNvPr name="TextBox 67" id="67"/>
          <p:cNvSpPr txBox="true"/>
          <p:nvPr/>
        </p:nvSpPr>
        <p:spPr>
          <a:xfrm rot="0">
            <a:off x="11048937" y="6947694"/>
            <a:ext cx="242782"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A</a:t>
            </a:r>
          </a:p>
        </p:txBody>
      </p:sp>
      <p:sp>
        <p:nvSpPr>
          <p:cNvPr name="TextBox 68" id="68"/>
          <p:cNvSpPr txBox="true"/>
          <p:nvPr/>
        </p:nvSpPr>
        <p:spPr>
          <a:xfrm rot="0">
            <a:off x="12981500" y="4299346"/>
            <a:ext cx="227027"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D</a:t>
            </a:r>
          </a:p>
        </p:txBody>
      </p:sp>
      <p:sp>
        <p:nvSpPr>
          <p:cNvPr name="TextBox 69" id="69"/>
          <p:cNvSpPr txBox="true"/>
          <p:nvPr/>
        </p:nvSpPr>
        <p:spPr>
          <a:xfrm rot="0">
            <a:off x="12965874" y="7726771"/>
            <a:ext cx="258279"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C</a:t>
            </a:r>
          </a:p>
        </p:txBody>
      </p:sp>
      <p:grpSp>
        <p:nvGrpSpPr>
          <p:cNvPr name="Group 70" id="70"/>
          <p:cNvGrpSpPr/>
          <p:nvPr/>
        </p:nvGrpSpPr>
        <p:grpSpPr>
          <a:xfrm rot="0">
            <a:off x="14437428" y="5081759"/>
            <a:ext cx="508100" cy="508100"/>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72" id="7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73" id="73"/>
          <p:cNvGrpSpPr/>
          <p:nvPr/>
        </p:nvGrpSpPr>
        <p:grpSpPr>
          <a:xfrm rot="0">
            <a:off x="13929328" y="6487220"/>
            <a:ext cx="508100" cy="508100"/>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75" id="7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76" id="76"/>
          <p:cNvSpPr/>
          <p:nvPr/>
        </p:nvSpPr>
        <p:spPr>
          <a:xfrm flipH="true">
            <a:off x="14183378" y="5503355"/>
            <a:ext cx="524449" cy="983865"/>
          </a:xfrm>
          <a:prstGeom prst="line">
            <a:avLst/>
          </a:prstGeom>
          <a:ln cap="flat" w="28575">
            <a:solidFill>
              <a:srgbClr val="000000"/>
            </a:solidFill>
            <a:prstDash val="solid"/>
            <a:headEnd type="none" len="sm" w="sm"/>
            <a:tailEnd type="none" len="sm" w="sm"/>
          </a:ln>
        </p:spPr>
      </p:sp>
      <p:sp>
        <p:nvSpPr>
          <p:cNvPr name="TextBox 77" id="77"/>
          <p:cNvSpPr txBox="true"/>
          <p:nvPr/>
        </p:nvSpPr>
        <p:spPr>
          <a:xfrm rot="0">
            <a:off x="14611747" y="5110669"/>
            <a:ext cx="192159"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E</a:t>
            </a:r>
          </a:p>
        </p:txBody>
      </p:sp>
      <p:sp>
        <p:nvSpPr>
          <p:cNvPr name="TextBox 78" id="78"/>
          <p:cNvSpPr txBox="true"/>
          <p:nvPr/>
        </p:nvSpPr>
        <p:spPr>
          <a:xfrm rot="0">
            <a:off x="14088848" y="6570332"/>
            <a:ext cx="189060" cy="392686"/>
          </a:xfrm>
          <a:prstGeom prst="rect">
            <a:avLst/>
          </a:prstGeom>
        </p:spPr>
        <p:txBody>
          <a:bodyPr anchor="t" rtlCol="false" tIns="0" lIns="0" bIns="0" rIns="0">
            <a:spAutoFit/>
          </a:bodyPr>
          <a:lstStyle/>
          <a:p>
            <a:pPr algn="ctr">
              <a:lnSpc>
                <a:spcPts val="3188"/>
              </a:lnSpc>
              <a:spcBef>
                <a:spcPct val="0"/>
              </a:spcBef>
            </a:pPr>
            <a:r>
              <a:rPr lang="en-US" b="true" sz="2277" spc="341">
                <a:solidFill>
                  <a:srgbClr val="202020"/>
                </a:solidFill>
                <a:latin typeface="Glacial Indifference Bold"/>
                <a:ea typeface="Glacial Indifference Bold"/>
                <a:cs typeface="Glacial Indifference Bold"/>
                <a:sym typeface="Glacial Indifference Bold"/>
              </a:rPr>
              <a:t>F</a:t>
            </a:r>
          </a:p>
        </p:txBody>
      </p:sp>
      <p:sp>
        <p:nvSpPr>
          <p:cNvPr name="AutoShape 79" id="79"/>
          <p:cNvSpPr/>
          <p:nvPr/>
        </p:nvSpPr>
        <p:spPr>
          <a:xfrm flipH="true" flipV="true">
            <a:off x="13349063" y="4519502"/>
            <a:ext cx="1088365" cy="816308"/>
          </a:xfrm>
          <a:prstGeom prst="line">
            <a:avLst/>
          </a:prstGeom>
          <a:ln cap="flat" w="28575">
            <a:solidFill>
              <a:srgbClr val="202020"/>
            </a:solidFill>
            <a:prstDash val="solid"/>
            <a:headEnd type="none" len="sm" w="sm"/>
            <a:tailEnd type="none" len="sm" w="sm"/>
          </a:ln>
        </p:spPr>
      </p:sp>
      <p:sp>
        <p:nvSpPr>
          <p:cNvPr name="AutoShape 80" id="80"/>
          <p:cNvSpPr/>
          <p:nvPr/>
        </p:nvSpPr>
        <p:spPr>
          <a:xfrm flipH="true" flipV="true">
            <a:off x="13349063" y="4519502"/>
            <a:ext cx="580265" cy="2221768"/>
          </a:xfrm>
          <a:prstGeom prst="line">
            <a:avLst/>
          </a:prstGeom>
          <a:ln cap="flat" w="28575">
            <a:solidFill>
              <a:srgbClr val="202020"/>
            </a:solidFill>
            <a:prstDash val="solid"/>
            <a:headEnd type="none" len="sm" w="sm"/>
            <a:tailEnd type="none" len="sm" w="sm"/>
          </a:ln>
        </p:spPr>
      </p:sp>
      <p:sp>
        <p:nvSpPr>
          <p:cNvPr name="TextBox 81" id="81"/>
          <p:cNvSpPr txBox="true"/>
          <p:nvPr/>
        </p:nvSpPr>
        <p:spPr>
          <a:xfrm rot="0">
            <a:off x="8749116" y="8419216"/>
            <a:ext cx="4842425" cy="496688"/>
          </a:xfrm>
          <a:prstGeom prst="rect">
            <a:avLst/>
          </a:prstGeom>
        </p:spPr>
        <p:txBody>
          <a:bodyPr anchor="t" rtlCol="false" tIns="0" lIns="0" bIns="0" rIns="0">
            <a:spAutoFit/>
          </a:bodyPr>
          <a:lstStyle/>
          <a:p>
            <a:pPr algn="ctr">
              <a:lnSpc>
                <a:spcPts val="4061"/>
              </a:lnSpc>
              <a:spcBef>
                <a:spcPct val="0"/>
              </a:spcBef>
            </a:pPr>
            <a:r>
              <a:rPr lang="en-US" b="true" sz="2901" spc="435">
                <a:solidFill>
                  <a:srgbClr val="000000"/>
                </a:solidFill>
                <a:latin typeface="Glacial Indifference Bold"/>
                <a:ea typeface="Glacial Indifference Bold"/>
                <a:cs typeface="Glacial Indifference Bold"/>
                <a:sym typeface="Glacial Indifference Bold"/>
              </a:rPr>
              <a:t>RANDOM PARTITION:</a:t>
            </a:r>
          </a:p>
        </p:txBody>
      </p:sp>
      <p:sp>
        <p:nvSpPr>
          <p:cNvPr name="TextBox 82" id="82"/>
          <p:cNvSpPr txBox="true"/>
          <p:nvPr/>
        </p:nvSpPr>
        <p:spPr>
          <a:xfrm rot="0">
            <a:off x="12364907" y="8409691"/>
            <a:ext cx="5759158" cy="483703"/>
          </a:xfrm>
          <a:prstGeom prst="rect">
            <a:avLst/>
          </a:prstGeom>
        </p:spPr>
        <p:txBody>
          <a:bodyPr anchor="t" rtlCol="false" tIns="0" lIns="0" bIns="0" rIns="0">
            <a:spAutoFit/>
          </a:bodyPr>
          <a:lstStyle/>
          <a:p>
            <a:pPr algn="ctr">
              <a:lnSpc>
                <a:spcPts val="3973"/>
              </a:lnSpc>
              <a:spcBef>
                <a:spcPct val="0"/>
              </a:spcBef>
            </a:pPr>
            <a:r>
              <a:rPr lang="en-US" b="true" sz="2838" spc="425">
                <a:solidFill>
                  <a:srgbClr val="000000"/>
                </a:solidFill>
                <a:latin typeface="Glacial Indifference Bold"/>
                <a:ea typeface="Glacial Indifference Bold"/>
                <a:cs typeface="Glacial Indifference Bold"/>
                <a:sym typeface="Glacial Indifference Bold"/>
              </a:rPr>
              <a:t>{A,B}, {C,F},{E,D}</a:t>
            </a:r>
          </a:p>
        </p:txBody>
      </p:sp>
      <p:grpSp>
        <p:nvGrpSpPr>
          <p:cNvPr name="Group 83" id="83"/>
          <p:cNvGrpSpPr/>
          <p:nvPr/>
        </p:nvGrpSpPr>
        <p:grpSpPr>
          <a:xfrm rot="0">
            <a:off x="12208436" y="5976168"/>
            <a:ext cx="2936320" cy="2133573"/>
            <a:chOff x="0" y="0"/>
            <a:chExt cx="4561840" cy="3314700"/>
          </a:xfrm>
        </p:grpSpPr>
        <p:sp>
          <p:nvSpPr>
            <p:cNvPr name="Freeform 84" id="84"/>
            <p:cNvSpPr/>
            <p:nvPr/>
          </p:nvSpPr>
          <p:spPr>
            <a:xfrm flipH="false" flipV="false" rot="0">
              <a:off x="50800" y="5080"/>
              <a:ext cx="4460240" cy="3258820"/>
            </a:xfrm>
            <a:custGeom>
              <a:avLst/>
              <a:gdLst/>
              <a:ahLst/>
              <a:cxnLst/>
              <a:rect r="r" b="b" t="t" l="l"/>
              <a:pathLst>
                <a:path h="3258820" w="4460240">
                  <a:moveTo>
                    <a:pt x="0" y="3233420"/>
                  </a:moveTo>
                  <a:cubicBezTo>
                    <a:pt x="8890" y="2481580"/>
                    <a:pt x="17780" y="2444750"/>
                    <a:pt x="39370" y="2396490"/>
                  </a:cubicBezTo>
                  <a:cubicBezTo>
                    <a:pt x="60960" y="2346960"/>
                    <a:pt x="101600" y="2311400"/>
                    <a:pt x="133350" y="2259330"/>
                  </a:cubicBezTo>
                  <a:cubicBezTo>
                    <a:pt x="171450" y="2194560"/>
                    <a:pt x="213360" y="2086610"/>
                    <a:pt x="248920" y="2033270"/>
                  </a:cubicBezTo>
                  <a:cubicBezTo>
                    <a:pt x="271780" y="1998980"/>
                    <a:pt x="283210" y="1988820"/>
                    <a:pt x="314960" y="1955800"/>
                  </a:cubicBezTo>
                  <a:cubicBezTo>
                    <a:pt x="381000" y="1889760"/>
                    <a:pt x="551180" y="1756410"/>
                    <a:pt x="636270" y="1671320"/>
                  </a:cubicBezTo>
                  <a:cubicBezTo>
                    <a:pt x="699770" y="1609090"/>
                    <a:pt x="735330" y="1545590"/>
                    <a:pt x="789940" y="1501140"/>
                  </a:cubicBezTo>
                  <a:cubicBezTo>
                    <a:pt x="839470" y="1461770"/>
                    <a:pt x="892810" y="1451610"/>
                    <a:pt x="946150" y="1410970"/>
                  </a:cubicBezTo>
                  <a:cubicBezTo>
                    <a:pt x="1016000" y="1356360"/>
                    <a:pt x="1070610" y="1270000"/>
                    <a:pt x="1163320" y="1189990"/>
                  </a:cubicBezTo>
                  <a:cubicBezTo>
                    <a:pt x="1296670" y="1075690"/>
                    <a:pt x="1559560" y="911860"/>
                    <a:pt x="1689100" y="810260"/>
                  </a:cubicBezTo>
                  <a:cubicBezTo>
                    <a:pt x="1769110" y="746760"/>
                    <a:pt x="1804670" y="699770"/>
                    <a:pt x="1877060" y="648970"/>
                  </a:cubicBezTo>
                  <a:cubicBezTo>
                    <a:pt x="1960880" y="589280"/>
                    <a:pt x="2098040" y="529590"/>
                    <a:pt x="2171700" y="481330"/>
                  </a:cubicBezTo>
                  <a:cubicBezTo>
                    <a:pt x="2219960" y="449580"/>
                    <a:pt x="2240280" y="421640"/>
                    <a:pt x="2284730" y="396240"/>
                  </a:cubicBezTo>
                  <a:cubicBezTo>
                    <a:pt x="2338070" y="365760"/>
                    <a:pt x="2401570" y="342900"/>
                    <a:pt x="2471420" y="316230"/>
                  </a:cubicBezTo>
                  <a:cubicBezTo>
                    <a:pt x="2561590" y="283210"/>
                    <a:pt x="2703830" y="259080"/>
                    <a:pt x="2783840" y="218440"/>
                  </a:cubicBezTo>
                  <a:cubicBezTo>
                    <a:pt x="2840990" y="189230"/>
                    <a:pt x="2867660" y="143510"/>
                    <a:pt x="2917190" y="116840"/>
                  </a:cubicBezTo>
                  <a:cubicBezTo>
                    <a:pt x="2966720" y="88900"/>
                    <a:pt x="2999740" y="71120"/>
                    <a:pt x="3083560" y="55880"/>
                  </a:cubicBezTo>
                  <a:cubicBezTo>
                    <a:pt x="3315970" y="13970"/>
                    <a:pt x="4325620" y="0"/>
                    <a:pt x="4433570" y="45720"/>
                  </a:cubicBezTo>
                  <a:cubicBezTo>
                    <a:pt x="4451350" y="53340"/>
                    <a:pt x="4458970" y="64770"/>
                    <a:pt x="4458970" y="72390"/>
                  </a:cubicBezTo>
                  <a:cubicBezTo>
                    <a:pt x="4458970" y="81280"/>
                    <a:pt x="4439920" y="96520"/>
                    <a:pt x="4431030" y="96520"/>
                  </a:cubicBezTo>
                  <a:cubicBezTo>
                    <a:pt x="4423410" y="96520"/>
                    <a:pt x="4410710" y="83820"/>
                    <a:pt x="4408170" y="74930"/>
                  </a:cubicBezTo>
                  <a:cubicBezTo>
                    <a:pt x="4406900" y="68580"/>
                    <a:pt x="4410710" y="57150"/>
                    <a:pt x="4415790" y="53340"/>
                  </a:cubicBezTo>
                  <a:cubicBezTo>
                    <a:pt x="4422140" y="48260"/>
                    <a:pt x="4439920" y="45720"/>
                    <a:pt x="4446270" y="49530"/>
                  </a:cubicBezTo>
                  <a:cubicBezTo>
                    <a:pt x="4452620" y="53340"/>
                    <a:pt x="4460240" y="63500"/>
                    <a:pt x="4458970" y="69850"/>
                  </a:cubicBezTo>
                  <a:cubicBezTo>
                    <a:pt x="4457700" y="78740"/>
                    <a:pt x="4451350" y="88900"/>
                    <a:pt x="4433570" y="96520"/>
                  </a:cubicBezTo>
                  <a:cubicBezTo>
                    <a:pt x="4326890" y="143510"/>
                    <a:pt x="3322320" y="64770"/>
                    <a:pt x="3097530" y="104140"/>
                  </a:cubicBezTo>
                  <a:cubicBezTo>
                    <a:pt x="3020060" y="118110"/>
                    <a:pt x="2993390" y="133350"/>
                    <a:pt x="2945130" y="158750"/>
                  </a:cubicBezTo>
                  <a:cubicBezTo>
                    <a:pt x="2893060" y="186690"/>
                    <a:pt x="2857500" y="236220"/>
                    <a:pt x="2796540" y="266700"/>
                  </a:cubicBezTo>
                  <a:cubicBezTo>
                    <a:pt x="2715260" y="308610"/>
                    <a:pt x="2578100" y="331470"/>
                    <a:pt x="2490470" y="363220"/>
                  </a:cubicBezTo>
                  <a:cubicBezTo>
                    <a:pt x="2423160" y="387350"/>
                    <a:pt x="2368550" y="406400"/>
                    <a:pt x="2316480" y="435610"/>
                  </a:cubicBezTo>
                  <a:cubicBezTo>
                    <a:pt x="2269490" y="462280"/>
                    <a:pt x="2242820" y="494030"/>
                    <a:pt x="2192020" y="527050"/>
                  </a:cubicBezTo>
                  <a:cubicBezTo>
                    <a:pt x="2118360" y="575310"/>
                    <a:pt x="1992630" y="628650"/>
                    <a:pt x="1911350" y="687070"/>
                  </a:cubicBezTo>
                  <a:cubicBezTo>
                    <a:pt x="1837690" y="737870"/>
                    <a:pt x="1799590" y="787400"/>
                    <a:pt x="1718310" y="852170"/>
                  </a:cubicBezTo>
                  <a:cubicBezTo>
                    <a:pt x="1590040" y="953770"/>
                    <a:pt x="1333500" y="1111250"/>
                    <a:pt x="1198880" y="1226820"/>
                  </a:cubicBezTo>
                  <a:cubicBezTo>
                    <a:pt x="1103630" y="1308100"/>
                    <a:pt x="1041400" y="1400810"/>
                    <a:pt x="970280" y="1455420"/>
                  </a:cubicBezTo>
                  <a:cubicBezTo>
                    <a:pt x="920750" y="1493520"/>
                    <a:pt x="872490" y="1498600"/>
                    <a:pt x="826770" y="1535430"/>
                  </a:cubicBezTo>
                  <a:cubicBezTo>
                    <a:pt x="772160" y="1579880"/>
                    <a:pt x="736600" y="1642110"/>
                    <a:pt x="671830" y="1708150"/>
                  </a:cubicBezTo>
                  <a:cubicBezTo>
                    <a:pt x="575310" y="1805940"/>
                    <a:pt x="372110" y="1960880"/>
                    <a:pt x="293370" y="2058670"/>
                  </a:cubicBezTo>
                  <a:cubicBezTo>
                    <a:pt x="247650" y="2114550"/>
                    <a:pt x="226060" y="2164080"/>
                    <a:pt x="205740" y="2207260"/>
                  </a:cubicBezTo>
                  <a:cubicBezTo>
                    <a:pt x="191770" y="2236470"/>
                    <a:pt x="190500" y="2258060"/>
                    <a:pt x="175260" y="2286000"/>
                  </a:cubicBezTo>
                  <a:cubicBezTo>
                    <a:pt x="154940" y="2324100"/>
                    <a:pt x="109220" y="2362200"/>
                    <a:pt x="88900" y="2406650"/>
                  </a:cubicBezTo>
                  <a:cubicBezTo>
                    <a:pt x="67310" y="2451100"/>
                    <a:pt x="58420" y="2486660"/>
                    <a:pt x="50800" y="2553970"/>
                  </a:cubicBezTo>
                  <a:cubicBezTo>
                    <a:pt x="31750" y="2696210"/>
                    <a:pt x="82550" y="3161030"/>
                    <a:pt x="50800" y="3233420"/>
                  </a:cubicBezTo>
                  <a:cubicBezTo>
                    <a:pt x="43180" y="3249930"/>
                    <a:pt x="30480" y="3258820"/>
                    <a:pt x="21590" y="3258820"/>
                  </a:cubicBezTo>
                  <a:cubicBezTo>
                    <a:pt x="13970" y="3257550"/>
                    <a:pt x="0" y="3233420"/>
                    <a:pt x="0" y="3233420"/>
                  </a:cubicBezTo>
                </a:path>
              </a:pathLst>
            </a:custGeom>
            <a:solidFill>
              <a:srgbClr val="DC3C4D"/>
            </a:solidFill>
            <a:ln cap="sq">
              <a:noFill/>
              <a:prstDash val="solid"/>
              <a:miter/>
            </a:ln>
          </p:spPr>
        </p:sp>
      </p:grpSp>
      <p:grpSp>
        <p:nvGrpSpPr>
          <p:cNvPr name="Group 85" id="85"/>
          <p:cNvGrpSpPr/>
          <p:nvPr/>
        </p:nvGrpSpPr>
        <p:grpSpPr>
          <a:xfrm rot="0">
            <a:off x="11696706" y="4087833"/>
            <a:ext cx="3547780" cy="1772255"/>
            <a:chOff x="0" y="0"/>
            <a:chExt cx="5511800" cy="2753360"/>
          </a:xfrm>
        </p:grpSpPr>
        <p:sp>
          <p:nvSpPr>
            <p:cNvPr name="Freeform 86" id="86"/>
            <p:cNvSpPr/>
            <p:nvPr/>
          </p:nvSpPr>
          <p:spPr>
            <a:xfrm flipH="false" flipV="false" rot="0">
              <a:off x="44450" y="45720"/>
              <a:ext cx="5417820" cy="2670810"/>
            </a:xfrm>
            <a:custGeom>
              <a:avLst/>
              <a:gdLst/>
              <a:ahLst/>
              <a:cxnLst/>
              <a:rect r="r" b="b" t="t" l="l"/>
              <a:pathLst>
                <a:path h="2670810" w="5417820">
                  <a:moveTo>
                    <a:pt x="43180" y="7620"/>
                  </a:moveTo>
                  <a:cubicBezTo>
                    <a:pt x="575310" y="506730"/>
                    <a:pt x="640080" y="577850"/>
                    <a:pt x="703580" y="657860"/>
                  </a:cubicBezTo>
                  <a:cubicBezTo>
                    <a:pt x="762000" y="731520"/>
                    <a:pt x="795020" y="817880"/>
                    <a:pt x="855980" y="877570"/>
                  </a:cubicBezTo>
                  <a:cubicBezTo>
                    <a:pt x="915670" y="933450"/>
                    <a:pt x="1017270" y="969010"/>
                    <a:pt x="1062990" y="1008380"/>
                  </a:cubicBezTo>
                  <a:cubicBezTo>
                    <a:pt x="1090930" y="1032510"/>
                    <a:pt x="1092200" y="1049020"/>
                    <a:pt x="1121410" y="1076960"/>
                  </a:cubicBezTo>
                  <a:cubicBezTo>
                    <a:pt x="1181100" y="1134110"/>
                    <a:pt x="1336040" y="1234440"/>
                    <a:pt x="1424940" y="1309370"/>
                  </a:cubicBezTo>
                  <a:cubicBezTo>
                    <a:pt x="1498600" y="1371600"/>
                    <a:pt x="1573530" y="1460500"/>
                    <a:pt x="1619250" y="1492250"/>
                  </a:cubicBezTo>
                  <a:cubicBezTo>
                    <a:pt x="1638300" y="1507490"/>
                    <a:pt x="1643380" y="1506220"/>
                    <a:pt x="1666240" y="1517650"/>
                  </a:cubicBezTo>
                  <a:cubicBezTo>
                    <a:pt x="1720850" y="1543050"/>
                    <a:pt x="1847850" y="1598930"/>
                    <a:pt x="1945640" y="1637030"/>
                  </a:cubicBezTo>
                  <a:cubicBezTo>
                    <a:pt x="2051050" y="1678940"/>
                    <a:pt x="2178050" y="1727200"/>
                    <a:pt x="2277110" y="1755140"/>
                  </a:cubicBezTo>
                  <a:cubicBezTo>
                    <a:pt x="2355850" y="1778000"/>
                    <a:pt x="2434590" y="1776730"/>
                    <a:pt x="2491740" y="1802130"/>
                  </a:cubicBezTo>
                  <a:cubicBezTo>
                    <a:pt x="2537460" y="1822450"/>
                    <a:pt x="2564130" y="1859280"/>
                    <a:pt x="2603500" y="1883410"/>
                  </a:cubicBezTo>
                  <a:cubicBezTo>
                    <a:pt x="2644140" y="1907540"/>
                    <a:pt x="2691130" y="1921510"/>
                    <a:pt x="2734310" y="1949450"/>
                  </a:cubicBezTo>
                  <a:cubicBezTo>
                    <a:pt x="2783840" y="1981200"/>
                    <a:pt x="2829560" y="2039620"/>
                    <a:pt x="2881630" y="2070100"/>
                  </a:cubicBezTo>
                  <a:cubicBezTo>
                    <a:pt x="2931160" y="2098040"/>
                    <a:pt x="2987040" y="2101850"/>
                    <a:pt x="3037840" y="2127250"/>
                  </a:cubicBezTo>
                  <a:cubicBezTo>
                    <a:pt x="3094990" y="2156460"/>
                    <a:pt x="3147060" y="2211070"/>
                    <a:pt x="3205480" y="2239010"/>
                  </a:cubicBezTo>
                  <a:cubicBezTo>
                    <a:pt x="3258820" y="2266950"/>
                    <a:pt x="3304540" y="2278380"/>
                    <a:pt x="3373120" y="2296160"/>
                  </a:cubicBezTo>
                  <a:cubicBezTo>
                    <a:pt x="3477260" y="2325370"/>
                    <a:pt x="3658870" y="2345690"/>
                    <a:pt x="3770630" y="2377440"/>
                  </a:cubicBezTo>
                  <a:cubicBezTo>
                    <a:pt x="3854450" y="2401570"/>
                    <a:pt x="3910330" y="2439670"/>
                    <a:pt x="3989070" y="2457450"/>
                  </a:cubicBezTo>
                  <a:cubicBezTo>
                    <a:pt x="4074160" y="2476500"/>
                    <a:pt x="4194810" y="2468880"/>
                    <a:pt x="4265930" y="2484120"/>
                  </a:cubicBezTo>
                  <a:cubicBezTo>
                    <a:pt x="4314190" y="2495550"/>
                    <a:pt x="4329430" y="2513330"/>
                    <a:pt x="4382770" y="2524760"/>
                  </a:cubicBezTo>
                  <a:cubicBezTo>
                    <a:pt x="4486910" y="2546350"/>
                    <a:pt x="4781550" y="2538730"/>
                    <a:pt x="4864100" y="2560320"/>
                  </a:cubicBezTo>
                  <a:cubicBezTo>
                    <a:pt x="4893310" y="2569210"/>
                    <a:pt x="4898390" y="2581910"/>
                    <a:pt x="4921250" y="2589530"/>
                  </a:cubicBezTo>
                  <a:cubicBezTo>
                    <a:pt x="4950460" y="2597150"/>
                    <a:pt x="4982210" y="2598420"/>
                    <a:pt x="5027930" y="2602230"/>
                  </a:cubicBezTo>
                  <a:cubicBezTo>
                    <a:pt x="5113020" y="2607310"/>
                    <a:pt x="5341620" y="2583180"/>
                    <a:pt x="5391150" y="2604770"/>
                  </a:cubicBezTo>
                  <a:cubicBezTo>
                    <a:pt x="5406390" y="2612390"/>
                    <a:pt x="5416550" y="2623820"/>
                    <a:pt x="5416550" y="2631440"/>
                  </a:cubicBezTo>
                  <a:cubicBezTo>
                    <a:pt x="5415280" y="2640330"/>
                    <a:pt x="5396230" y="2655570"/>
                    <a:pt x="5388610" y="2655570"/>
                  </a:cubicBezTo>
                  <a:cubicBezTo>
                    <a:pt x="5380990" y="2655570"/>
                    <a:pt x="5372100" y="2647950"/>
                    <a:pt x="5368290" y="2642870"/>
                  </a:cubicBezTo>
                  <a:cubicBezTo>
                    <a:pt x="5365750" y="2636520"/>
                    <a:pt x="5365750" y="2625090"/>
                    <a:pt x="5368290" y="2618740"/>
                  </a:cubicBezTo>
                  <a:cubicBezTo>
                    <a:pt x="5372100" y="2612390"/>
                    <a:pt x="5380990" y="2606040"/>
                    <a:pt x="5388610" y="2604770"/>
                  </a:cubicBezTo>
                  <a:cubicBezTo>
                    <a:pt x="5394960" y="2604770"/>
                    <a:pt x="5405120" y="2608580"/>
                    <a:pt x="5410200" y="2613660"/>
                  </a:cubicBezTo>
                  <a:cubicBezTo>
                    <a:pt x="5415280" y="2620010"/>
                    <a:pt x="5417820" y="2630170"/>
                    <a:pt x="5415280" y="2637790"/>
                  </a:cubicBezTo>
                  <a:cubicBezTo>
                    <a:pt x="5412740" y="2645410"/>
                    <a:pt x="5405120" y="2651760"/>
                    <a:pt x="5391150" y="2655570"/>
                  </a:cubicBezTo>
                  <a:cubicBezTo>
                    <a:pt x="5346700" y="2670810"/>
                    <a:pt x="5170170" y="2659380"/>
                    <a:pt x="5081270" y="2654300"/>
                  </a:cubicBezTo>
                  <a:cubicBezTo>
                    <a:pt x="5011420" y="2650490"/>
                    <a:pt x="4935220" y="2646680"/>
                    <a:pt x="4898390" y="2633980"/>
                  </a:cubicBezTo>
                  <a:cubicBezTo>
                    <a:pt x="4880610" y="2627630"/>
                    <a:pt x="4881880" y="2617470"/>
                    <a:pt x="4860290" y="2611120"/>
                  </a:cubicBezTo>
                  <a:cubicBezTo>
                    <a:pt x="4795520" y="2590800"/>
                    <a:pt x="4552950" y="2600960"/>
                    <a:pt x="4429760" y="2581910"/>
                  </a:cubicBezTo>
                  <a:cubicBezTo>
                    <a:pt x="4334510" y="2567940"/>
                    <a:pt x="4255770" y="2532380"/>
                    <a:pt x="4180840" y="2522220"/>
                  </a:cubicBezTo>
                  <a:cubicBezTo>
                    <a:pt x="4121150" y="2513330"/>
                    <a:pt x="4076700" y="2526030"/>
                    <a:pt x="4015740" y="2514600"/>
                  </a:cubicBezTo>
                  <a:cubicBezTo>
                    <a:pt x="3940810" y="2499360"/>
                    <a:pt x="3859530" y="2453640"/>
                    <a:pt x="3764280" y="2428240"/>
                  </a:cubicBezTo>
                  <a:cubicBezTo>
                    <a:pt x="3644900" y="2395220"/>
                    <a:pt x="3460750" y="2373630"/>
                    <a:pt x="3352800" y="2343150"/>
                  </a:cubicBezTo>
                  <a:cubicBezTo>
                    <a:pt x="3280410" y="2322830"/>
                    <a:pt x="3221990" y="2306320"/>
                    <a:pt x="3176270" y="2280920"/>
                  </a:cubicBezTo>
                  <a:cubicBezTo>
                    <a:pt x="3141980" y="2261870"/>
                    <a:pt x="3130550" y="2236470"/>
                    <a:pt x="3094990" y="2214880"/>
                  </a:cubicBezTo>
                  <a:cubicBezTo>
                    <a:pt x="3036570" y="2179320"/>
                    <a:pt x="2919730" y="2150110"/>
                    <a:pt x="2848610" y="2106930"/>
                  </a:cubicBezTo>
                  <a:cubicBezTo>
                    <a:pt x="2785110" y="2068830"/>
                    <a:pt x="2733040" y="2006600"/>
                    <a:pt x="2682240" y="1973580"/>
                  </a:cubicBezTo>
                  <a:cubicBezTo>
                    <a:pt x="2642870" y="1950720"/>
                    <a:pt x="2606040" y="1944370"/>
                    <a:pt x="2573020" y="1922780"/>
                  </a:cubicBezTo>
                  <a:cubicBezTo>
                    <a:pt x="2540000" y="1902460"/>
                    <a:pt x="2520950" y="1869440"/>
                    <a:pt x="2481580" y="1850390"/>
                  </a:cubicBezTo>
                  <a:cubicBezTo>
                    <a:pt x="2425700" y="1823720"/>
                    <a:pt x="2340610" y="1826260"/>
                    <a:pt x="2259330" y="1803400"/>
                  </a:cubicBezTo>
                  <a:cubicBezTo>
                    <a:pt x="2157730" y="1774190"/>
                    <a:pt x="2029460" y="1724660"/>
                    <a:pt x="1922780" y="1682750"/>
                  </a:cubicBezTo>
                  <a:cubicBezTo>
                    <a:pt x="1824990" y="1644650"/>
                    <a:pt x="1701800" y="1591310"/>
                    <a:pt x="1642110" y="1562100"/>
                  </a:cubicBezTo>
                  <a:cubicBezTo>
                    <a:pt x="1614170" y="1548130"/>
                    <a:pt x="1606550" y="1545590"/>
                    <a:pt x="1582420" y="1527810"/>
                  </a:cubicBezTo>
                  <a:cubicBezTo>
                    <a:pt x="1535430" y="1493520"/>
                    <a:pt x="1463040" y="1408430"/>
                    <a:pt x="1393190" y="1348740"/>
                  </a:cubicBezTo>
                  <a:cubicBezTo>
                    <a:pt x="1314450" y="1282700"/>
                    <a:pt x="1195070" y="1207770"/>
                    <a:pt x="1131570" y="1151890"/>
                  </a:cubicBezTo>
                  <a:cubicBezTo>
                    <a:pt x="1090930" y="1115060"/>
                    <a:pt x="1069340" y="1074420"/>
                    <a:pt x="1040130" y="1052830"/>
                  </a:cubicBezTo>
                  <a:cubicBezTo>
                    <a:pt x="1018540" y="1037590"/>
                    <a:pt x="1003300" y="1038860"/>
                    <a:pt x="977900" y="1024890"/>
                  </a:cubicBezTo>
                  <a:cubicBezTo>
                    <a:pt x="935990" y="1000760"/>
                    <a:pt x="866140" y="958850"/>
                    <a:pt x="816610" y="909320"/>
                  </a:cubicBezTo>
                  <a:cubicBezTo>
                    <a:pt x="759460" y="850900"/>
                    <a:pt x="722630" y="763270"/>
                    <a:pt x="664210" y="690880"/>
                  </a:cubicBezTo>
                  <a:cubicBezTo>
                    <a:pt x="601980" y="612140"/>
                    <a:pt x="539750" y="543560"/>
                    <a:pt x="454660" y="455930"/>
                  </a:cubicBezTo>
                  <a:cubicBezTo>
                    <a:pt x="335280" y="335280"/>
                    <a:pt x="34290" y="111760"/>
                    <a:pt x="6350" y="43180"/>
                  </a:cubicBezTo>
                  <a:cubicBezTo>
                    <a:pt x="0" y="26670"/>
                    <a:pt x="2540" y="11430"/>
                    <a:pt x="8890" y="5080"/>
                  </a:cubicBezTo>
                  <a:cubicBezTo>
                    <a:pt x="15240" y="0"/>
                    <a:pt x="43180" y="7620"/>
                    <a:pt x="43180" y="7620"/>
                  </a:cubicBezTo>
                </a:path>
              </a:pathLst>
            </a:custGeom>
            <a:solidFill>
              <a:srgbClr val="DC3C4D"/>
            </a:solidFill>
            <a:ln cap="sq">
              <a:noFill/>
              <a:prstDash val="solid"/>
              <a:miter/>
            </a:ln>
          </p:spPr>
        </p:sp>
      </p:grpSp>
      <p:sp>
        <p:nvSpPr>
          <p:cNvPr name="TextBox 87" id="87"/>
          <p:cNvSpPr txBox="true"/>
          <p:nvPr/>
        </p:nvSpPr>
        <p:spPr>
          <a:xfrm rot="0">
            <a:off x="9493204" y="8963530"/>
            <a:ext cx="6763318" cy="541937"/>
          </a:xfrm>
          <a:prstGeom prst="rect">
            <a:avLst/>
          </a:prstGeom>
        </p:spPr>
        <p:txBody>
          <a:bodyPr anchor="t" rtlCol="false" tIns="0" lIns="0" bIns="0" rIns="0">
            <a:spAutoFit/>
          </a:bodyPr>
          <a:lstStyle/>
          <a:p>
            <a:pPr algn="ctr">
              <a:lnSpc>
                <a:spcPts val="4479"/>
              </a:lnSpc>
              <a:spcBef>
                <a:spcPct val="0"/>
              </a:spcBef>
            </a:pPr>
            <a:r>
              <a:rPr lang="en-US" b="true" sz="3199" spc="479">
                <a:solidFill>
                  <a:srgbClr val="000000"/>
                </a:solidFill>
                <a:latin typeface="Glacial Indifference Bold"/>
                <a:ea typeface="Glacial Indifference Bold"/>
                <a:cs typeface="Glacial Indifference Bold"/>
                <a:sym typeface="Glacial Indifference Bold"/>
              </a:rPr>
              <a:t>VERTEX ENCODING  : 112332</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949324" y="5681927"/>
            <a:ext cx="4303650" cy="4605073"/>
          </a:xfrm>
          <a:custGeom>
            <a:avLst/>
            <a:gdLst/>
            <a:ahLst/>
            <a:cxnLst/>
            <a:rect r="r" b="b" t="t" l="l"/>
            <a:pathLst>
              <a:path h="4605073" w="4303650">
                <a:moveTo>
                  <a:pt x="0" y="0"/>
                </a:moveTo>
                <a:lnTo>
                  <a:pt x="4303650" y="0"/>
                </a:lnTo>
                <a:lnTo>
                  <a:pt x="4303650" y="4605073"/>
                </a:lnTo>
                <a:lnTo>
                  <a:pt x="0" y="460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78769" y="3375857"/>
            <a:ext cx="1093895" cy="656912"/>
            <a:chOff x="0" y="0"/>
            <a:chExt cx="330808" cy="198659"/>
          </a:xfrm>
        </p:grpSpPr>
        <p:sp>
          <p:nvSpPr>
            <p:cNvPr name="Freeform 4" id="4"/>
            <p:cNvSpPr/>
            <p:nvPr/>
          </p:nvSpPr>
          <p:spPr>
            <a:xfrm flipH="false" flipV="false" rot="0">
              <a:off x="0" y="0"/>
              <a:ext cx="330808" cy="198659"/>
            </a:xfrm>
            <a:custGeom>
              <a:avLst/>
              <a:gdLst/>
              <a:ahLst/>
              <a:cxnLst/>
              <a:rect r="r" b="b" t="t" l="l"/>
              <a:pathLst>
                <a:path h="198659" w="330808">
                  <a:moveTo>
                    <a:pt x="0" y="0"/>
                  </a:moveTo>
                  <a:lnTo>
                    <a:pt x="330808" y="0"/>
                  </a:lnTo>
                  <a:lnTo>
                    <a:pt x="330808" y="198659"/>
                  </a:lnTo>
                  <a:lnTo>
                    <a:pt x="0" y="198659"/>
                  </a:lnTo>
                  <a:close/>
                </a:path>
              </a:pathLst>
            </a:custGeom>
            <a:solidFill>
              <a:srgbClr val="EEAAFF"/>
            </a:solidFill>
          </p:spPr>
        </p:sp>
        <p:sp>
          <p:nvSpPr>
            <p:cNvPr name="TextBox 5" id="5"/>
            <p:cNvSpPr txBox="true"/>
            <p:nvPr/>
          </p:nvSpPr>
          <p:spPr>
            <a:xfrm>
              <a:off x="0" y="-57150"/>
              <a:ext cx="330808" cy="255809"/>
            </a:xfrm>
            <a:prstGeom prst="rect">
              <a:avLst/>
            </a:prstGeom>
          </p:spPr>
          <p:txBody>
            <a:bodyPr anchor="ctr" rtlCol="false" tIns="50800" lIns="50800" bIns="50800" rIns="50800"/>
            <a:lstStyle/>
            <a:p>
              <a:pPr algn="ctr">
                <a:lnSpc>
                  <a:spcPts val="3715"/>
                </a:lnSpc>
              </a:pPr>
            </a:p>
          </p:txBody>
        </p:sp>
      </p:grpSp>
      <p:grpSp>
        <p:nvGrpSpPr>
          <p:cNvPr name="Group 6" id="6"/>
          <p:cNvGrpSpPr/>
          <p:nvPr/>
        </p:nvGrpSpPr>
        <p:grpSpPr>
          <a:xfrm rot="0">
            <a:off x="3452389" y="3403468"/>
            <a:ext cx="1583615" cy="663394"/>
            <a:chOff x="0" y="0"/>
            <a:chExt cx="478906" cy="200619"/>
          </a:xfrm>
        </p:grpSpPr>
        <p:sp>
          <p:nvSpPr>
            <p:cNvPr name="Freeform 7" id="7"/>
            <p:cNvSpPr/>
            <p:nvPr/>
          </p:nvSpPr>
          <p:spPr>
            <a:xfrm flipH="false" flipV="false" rot="0">
              <a:off x="0" y="0"/>
              <a:ext cx="478906" cy="200619"/>
            </a:xfrm>
            <a:custGeom>
              <a:avLst/>
              <a:gdLst/>
              <a:ahLst/>
              <a:cxnLst/>
              <a:rect r="r" b="b" t="t" l="l"/>
              <a:pathLst>
                <a:path h="200619" w="478906">
                  <a:moveTo>
                    <a:pt x="0" y="0"/>
                  </a:moveTo>
                  <a:lnTo>
                    <a:pt x="478906" y="0"/>
                  </a:lnTo>
                  <a:lnTo>
                    <a:pt x="478906" y="200619"/>
                  </a:lnTo>
                  <a:lnTo>
                    <a:pt x="0" y="200619"/>
                  </a:lnTo>
                  <a:close/>
                </a:path>
              </a:pathLst>
            </a:custGeom>
            <a:solidFill>
              <a:srgbClr val="F19EFF"/>
            </a:solidFill>
          </p:spPr>
        </p:sp>
        <p:sp>
          <p:nvSpPr>
            <p:cNvPr name="TextBox 8" id="8"/>
            <p:cNvSpPr txBox="true"/>
            <p:nvPr/>
          </p:nvSpPr>
          <p:spPr>
            <a:xfrm>
              <a:off x="0" y="-57150"/>
              <a:ext cx="478906" cy="257769"/>
            </a:xfrm>
            <a:prstGeom prst="rect">
              <a:avLst/>
            </a:prstGeom>
          </p:spPr>
          <p:txBody>
            <a:bodyPr anchor="ctr" rtlCol="false" tIns="50800" lIns="50800" bIns="50800" rIns="50800"/>
            <a:lstStyle/>
            <a:p>
              <a:pPr algn="ctr">
                <a:lnSpc>
                  <a:spcPts val="3715"/>
                </a:lnSpc>
              </a:pPr>
            </a:p>
          </p:txBody>
        </p:sp>
      </p:grpSp>
      <p:grpSp>
        <p:nvGrpSpPr>
          <p:cNvPr name="Group 9" id="9"/>
          <p:cNvGrpSpPr/>
          <p:nvPr/>
        </p:nvGrpSpPr>
        <p:grpSpPr>
          <a:xfrm rot="0">
            <a:off x="8778769" y="4499422"/>
            <a:ext cx="999391" cy="630917"/>
            <a:chOff x="0" y="0"/>
            <a:chExt cx="302229" cy="190798"/>
          </a:xfrm>
        </p:grpSpPr>
        <p:sp>
          <p:nvSpPr>
            <p:cNvPr name="Freeform 10" id="10"/>
            <p:cNvSpPr/>
            <p:nvPr/>
          </p:nvSpPr>
          <p:spPr>
            <a:xfrm flipH="false" flipV="false" rot="0">
              <a:off x="0" y="0"/>
              <a:ext cx="302229" cy="190798"/>
            </a:xfrm>
            <a:custGeom>
              <a:avLst/>
              <a:gdLst/>
              <a:ahLst/>
              <a:cxnLst/>
              <a:rect r="r" b="b" t="t" l="l"/>
              <a:pathLst>
                <a:path h="190798" w="302229">
                  <a:moveTo>
                    <a:pt x="0" y="0"/>
                  </a:moveTo>
                  <a:lnTo>
                    <a:pt x="302229" y="0"/>
                  </a:lnTo>
                  <a:lnTo>
                    <a:pt x="302229" y="190798"/>
                  </a:lnTo>
                  <a:lnTo>
                    <a:pt x="0" y="190798"/>
                  </a:lnTo>
                  <a:close/>
                </a:path>
              </a:pathLst>
            </a:custGeom>
            <a:solidFill>
              <a:srgbClr val="F1E6B8"/>
            </a:solidFill>
          </p:spPr>
        </p:sp>
        <p:sp>
          <p:nvSpPr>
            <p:cNvPr name="TextBox 11" id="11"/>
            <p:cNvSpPr txBox="true"/>
            <p:nvPr/>
          </p:nvSpPr>
          <p:spPr>
            <a:xfrm>
              <a:off x="0" y="-57150"/>
              <a:ext cx="302229" cy="247948"/>
            </a:xfrm>
            <a:prstGeom prst="rect">
              <a:avLst/>
            </a:prstGeom>
          </p:spPr>
          <p:txBody>
            <a:bodyPr anchor="ctr" rtlCol="false" tIns="50800" lIns="50800" bIns="50800" rIns="50800"/>
            <a:lstStyle/>
            <a:p>
              <a:pPr algn="ctr">
                <a:lnSpc>
                  <a:spcPts val="3715"/>
                </a:lnSpc>
              </a:pPr>
            </a:p>
          </p:txBody>
        </p:sp>
      </p:grpSp>
      <p:grpSp>
        <p:nvGrpSpPr>
          <p:cNvPr name="Group 12" id="12"/>
          <p:cNvGrpSpPr/>
          <p:nvPr/>
        </p:nvGrpSpPr>
        <p:grpSpPr>
          <a:xfrm rot="0">
            <a:off x="3628842" y="4524627"/>
            <a:ext cx="1494203" cy="605712"/>
            <a:chOff x="0" y="0"/>
            <a:chExt cx="451867" cy="183175"/>
          </a:xfrm>
        </p:grpSpPr>
        <p:sp>
          <p:nvSpPr>
            <p:cNvPr name="Freeform 13" id="13"/>
            <p:cNvSpPr/>
            <p:nvPr/>
          </p:nvSpPr>
          <p:spPr>
            <a:xfrm flipH="false" flipV="false" rot="0">
              <a:off x="0" y="0"/>
              <a:ext cx="451867" cy="183175"/>
            </a:xfrm>
            <a:custGeom>
              <a:avLst/>
              <a:gdLst/>
              <a:ahLst/>
              <a:cxnLst/>
              <a:rect r="r" b="b" t="t" l="l"/>
              <a:pathLst>
                <a:path h="183175" w="451867">
                  <a:moveTo>
                    <a:pt x="0" y="0"/>
                  </a:moveTo>
                  <a:lnTo>
                    <a:pt x="451867" y="0"/>
                  </a:lnTo>
                  <a:lnTo>
                    <a:pt x="451867" y="183175"/>
                  </a:lnTo>
                  <a:lnTo>
                    <a:pt x="0" y="183175"/>
                  </a:lnTo>
                  <a:close/>
                </a:path>
              </a:pathLst>
            </a:custGeom>
            <a:solidFill>
              <a:srgbClr val="F1E6B8"/>
            </a:solidFill>
          </p:spPr>
        </p:sp>
        <p:sp>
          <p:nvSpPr>
            <p:cNvPr name="TextBox 14" id="14"/>
            <p:cNvSpPr txBox="true"/>
            <p:nvPr/>
          </p:nvSpPr>
          <p:spPr>
            <a:xfrm>
              <a:off x="0" y="-57150"/>
              <a:ext cx="451867" cy="240325"/>
            </a:xfrm>
            <a:prstGeom prst="rect">
              <a:avLst/>
            </a:prstGeom>
          </p:spPr>
          <p:txBody>
            <a:bodyPr anchor="ctr" rtlCol="false" tIns="50800" lIns="50800" bIns="50800" rIns="50800"/>
            <a:lstStyle/>
            <a:p>
              <a:pPr algn="ctr">
                <a:lnSpc>
                  <a:spcPts val="3715"/>
                </a:lnSpc>
              </a:pPr>
            </a:p>
          </p:txBody>
        </p:sp>
      </p:grpSp>
      <p:grpSp>
        <p:nvGrpSpPr>
          <p:cNvPr name="Group 15" id="15"/>
          <p:cNvGrpSpPr/>
          <p:nvPr/>
        </p:nvGrpSpPr>
        <p:grpSpPr>
          <a:xfrm rot="0">
            <a:off x="9890859" y="3375857"/>
            <a:ext cx="585943" cy="691004"/>
            <a:chOff x="0" y="0"/>
            <a:chExt cx="177197" cy="208969"/>
          </a:xfrm>
        </p:grpSpPr>
        <p:sp>
          <p:nvSpPr>
            <p:cNvPr name="Freeform 16" id="16"/>
            <p:cNvSpPr/>
            <p:nvPr/>
          </p:nvSpPr>
          <p:spPr>
            <a:xfrm flipH="false" flipV="false" rot="0">
              <a:off x="0" y="0"/>
              <a:ext cx="177197" cy="208969"/>
            </a:xfrm>
            <a:custGeom>
              <a:avLst/>
              <a:gdLst/>
              <a:ahLst/>
              <a:cxnLst/>
              <a:rect r="r" b="b" t="t" l="l"/>
              <a:pathLst>
                <a:path h="208969" w="177197">
                  <a:moveTo>
                    <a:pt x="0" y="0"/>
                  </a:moveTo>
                  <a:lnTo>
                    <a:pt x="177197" y="0"/>
                  </a:lnTo>
                  <a:lnTo>
                    <a:pt x="177197" y="208969"/>
                  </a:lnTo>
                  <a:lnTo>
                    <a:pt x="0" y="208969"/>
                  </a:lnTo>
                  <a:close/>
                </a:path>
              </a:pathLst>
            </a:custGeom>
            <a:solidFill>
              <a:srgbClr val="F1E6B8"/>
            </a:solidFill>
          </p:spPr>
        </p:sp>
        <p:sp>
          <p:nvSpPr>
            <p:cNvPr name="TextBox 17" id="17"/>
            <p:cNvSpPr txBox="true"/>
            <p:nvPr/>
          </p:nvSpPr>
          <p:spPr>
            <a:xfrm>
              <a:off x="0" y="-57150"/>
              <a:ext cx="177197" cy="266119"/>
            </a:xfrm>
            <a:prstGeom prst="rect">
              <a:avLst/>
            </a:prstGeom>
          </p:spPr>
          <p:txBody>
            <a:bodyPr anchor="ctr" rtlCol="false" tIns="50800" lIns="50800" bIns="50800" rIns="50800"/>
            <a:lstStyle/>
            <a:p>
              <a:pPr algn="ctr">
                <a:lnSpc>
                  <a:spcPts val="3715"/>
                </a:lnSpc>
              </a:pPr>
            </a:p>
          </p:txBody>
        </p:sp>
      </p:grpSp>
      <p:grpSp>
        <p:nvGrpSpPr>
          <p:cNvPr name="Group 18" id="18"/>
          <p:cNvGrpSpPr/>
          <p:nvPr/>
        </p:nvGrpSpPr>
        <p:grpSpPr>
          <a:xfrm rot="0">
            <a:off x="9778160" y="4487911"/>
            <a:ext cx="604139" cy="630917"/>
            <a:chOff x="0" y="0"/>
            <a:chExt cx="182699" cy="190798"/>
          </a:xfrm>
        </p:grpSpPr>
        <p:sp>
          <p:nvSpPr>
            <p:cNvPr name="Freeform 19" id="19"/>
            <p:cNvSpPr/>
            <p:nvPr/>
          </p:nvSpPr>
          <p:spPr>
            <a:xfrm flipH="false" flipV="false" rot="0">
              <a:off x="0" y="0"/>
              <a:ext cx="182699" cy="190798"/>
            </a:xfrm>
            <a:custGeom>
              <a:avLst/>
              <a:gdLst/>
              <a:ahLst/>
              <a:cxnLst/>
              <a:rect r="r" b="b" t="t" l="l"/>
              <a:pathLst>
                <a:path h="190798" w="182699">
                  <a:moveTo>
                    <a:pt x="0" y="0"/>
                  </a:moveTo>
                  <a:lnTo>
                    <a:pt x="182699" y="0"/>
                  </a:lnTo>
                  <a:lnTo>
                    <a:pt x="182699" y="190798"/>
                  </a:lnTo>
                  <a:lnTo>
                    <a:pt x="0" y="190798"/>
                  </a:lnTo>
                  <a:close/>
                </a:path>
              </a:pathLst>
            </a:custGeom>
            <a:solidFill>
              <a:srgbClr val="F19EFF"/>
            </a:solidFill>
          </p:spPr>
        </p:sp>
        <p:sp>
          <p:nvSpPr>
            <p:cNvPr name="TextBox 20" id="20"/>
            <p:cNvSpPr txBox="true"/>
            <p:nvPr/>
          </p:nvSpPr>
          <p:spPr>
            <a:xfrm>
              <a:off x="0" y="-57150"/>
              <a:ext cx="182699" cy="247948"/>
            </a:xfrm>
            <a:prstGeom prst="rect">
              <a:avLst/>
            </a:prstGeom>
          </p:spPr>
          <p:txBody>
            <a:bodyPr anchor="ctr" rtlCol="false" tIns="50800" lIns="50800" bIns="50800" rIns="50800"/>
            <a:lstStyle/>
            <a:p>
              <a:pPr algn="ctr">
                <a:lnSpc>
                  <a:spcPts val="3715"/>
                </a:lnSpc>
              </a:pPr>
            </a:p>
          </p:txBody>
        </p:sp>
      </p:grpSp>
      <p:sp>
        <p:nvSpPr>
          <p:cNvPr name="Freeform 21" id="21"/>
          <p:cNvSpPr/>
          <p:nvPr/>
        </p:nvSpPr>
        <p:spPr>
          <a:xfrm flipH="false" flipV="false" rot="0">
            <a:off x="10788931" y="2919423"/>
            <a:ext cx="1360239" cy="1271336"/>
          </a:xfrm>
          <a:custGeom>
            <a:avLst/>
            <a:gdLst/>
            <a:ahLst/>
            <a:cxnLst/>
            <a:rect r="r" b="b" t="t" l="l"/>
            <a:pathLst>
              <a:path h="1271336" w="1360239">
                <a:moveTo>
                  <a:pt x="0" y="0"/>
                </a:moveTo>
                <a:lnTo>
                  <a:pt x="1360240" y="0"/>
                </a:lnTo>
                <a:lnTo>
                  <a:pt x="1360240" y="1271336"/>
                </a:lnTo>
                <a:lnTo>
                  <a:pt x="0" y="1271336"/>
                </a:lnTo>
                <a:lnTo>
                  <a:pt x="0" y="0"/>
                </a:lnTo>
                <a:close/>
              </a:path>
            </a:pathLst>
          </a:custGeom>
          <a:blipFill>
            <a:blip r:embed="rId4"/>
            <a:stretch>
              <a:fillRect l="-3104" t="0" r="-3104" b="0"/>
            </a:stretch>
          </a:blipFill>
        </p:spPr>
      </p:sp>
      <p:sp>
        <p:nvSpPr>
          <p:cNvPr name="Freeform 22" id="22"/>
          <p:cNvSpPr/>
          <p:nvPr/>
        </p:nvSpPr>
        <p:spPr>
          <a:xfrm flipH="false" flipV="false" rot="0">
            <a:off x="10788931" y="4190759"/>
            <a:ext cx="1617343" cy="1248244"/>
          </a:xfrm>
          <a:custGeom>
            <a:avLst/>
            <a:gdLst/>
            <a:ahLst/>
            <a:cxnLst/>
            <a:rect r="r" b="b" t="t" l="l"/>
            <a:pathLst>
              <a:path h="1248244" w="1617343">
                <a:moveTo>
                  <a:pt x="0" y="0"/>
                </a:moveTo>
                <a:lnTo>
                  <a:pt x="1617343" y="0"/>
                </a:lnTo>
                <a:lnTo>
                  <a:pt x="1617343" y="1248244"/>
                </a:lnTo>
                <a:lnTo>
                  <a:pt x="0" y="12482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p:nvPr/>
        </p:nvGrpSpPr>
        <p:grpSpPr>
          <a:xfrm rot="0">
            <a:off x="11333856" y="1378215"/>
            <a:ext cx="3086100" cy="2025253"/>
            <a:chOff x="0" y="0"/>
            <a:chExt cx="812800" cy="533400"/>
          </a:xfrm>
        </p:grpSpPr>
        <p:sp>
          <p:nvSpPr>
            <p:cNvPr name="Freeform 24" id="24"/>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097B2"/>
            </a:solidFill>
          </p:spPr>
        </p:sp>
        <p:sp>
          <p:nvSpPr>
            <p:cNvPr name="TextBox 25" id="25"/>
            <p:cNvSpPr txBox="true"/>
            <p:nvPr/>
          </p:nvSpPr>
          <p:spPr>
            <a:xfrm>
              <a:off x="38100" y="31750"/>
              <a:ext cx="736600" cy="425450"/>
            </a:xfrm>
            <a:prstGeom prst="rect">
              <a:avLst/>
            </a:prstGeom>
          </p:spPr>
          <p:txBody>
            <a:bodyPr anchor="ctr" rtlCol="false" tIns="50800" lIns="50800" bIns="50800" rIns="50800"/>
            <a:lstStyle/>
            <a:p>
              <a:pPr algn="ctr">
                <a:lnSpc>
                  <a:spcPts val="3715"/>
                </a:lnSpc>
              </a:pPr>
              <a:r>
                <a:rPr lang="en-US" b="true" sz="2654" spc="398">
                  <a:solidFill>
                    <a:srgbClr val="000000"/>
                  </a:solidFill>
                  <a:latin typeface="Glacial Indifference Bold"/>
                  <a:ea typeface="Glacial Indifference Bold"/>
                  <a:cs typeface="Glacial Indifference Bold"/>
                  <a:sym typeface="Glacial Indifference Bold"/>
                </a:rPr>
                <a:t>PENALTY</a:t>
              </a:r>
            </a:p>
          </p:txBody>
        </p:sp>
      </p:grpSp>
      <p:grpSp>
        <p:nvGrpSpPr>
          <p:cNvPr name="Group 26" id="26"/>
          <p:cNvGrpSpPr/>
          <p:nvPr/>
        </p:nvGrpSpPr>
        <p:grpSpPr>
          <a:xfrm rot="0">
            <a:off x="832463" y="1483200"/>
            <a:ext cx="9568581" cy="1507847"/>
            <a:chOff x="0" y="0"/>
            <a:chExt cx="12758108" cy="2010462"/>
          </a:xfrm>
        </p:grpSpPr>
        <p:sp>
          <p:nvSpPr>
            <p:cNvPr name="TextBox 27" id="27"/>
            <p:cNvSpPr txBox="true"/>
            <p:nvPr/>
          </p:nvSpPr>
          <p:spPr>
            <a:xfrm rot="0">
              <a:off x="0" y="57150"/>
              <a:ext cx="12758108" cy="1107296"/>
            </a:xfrm>
            <a:prstGeom prst="rect">
              <a:avLst/>
            </a:prstGeom>
          </p:spPr>
          <p:txBody>
            <a:bodyPr anchor="t" rtlCol="false" tIns="0" lIns="0" bIns="0" rIns="0">
              <a:spAutoFit/>
            </a:bodyPr>
            <a:lstStyle/>
            <a:p>
              <a:pPr algn="l">
                <a:lnSpc>
                  <a:spcPts val="6343"/>
                </a:lnSpc>
              </a:pPr>
              <a:r>
                <a:rPr lang="en-US" sz="5766" b="true">
                  <a:solidFill>
                    <a:srgbClr val="5271FF"/>
                  </a:solidFill>
                  <a:latin typeface="League Spartan"/>
                  <a:ea typeface="League Spartan"/>
                  <a:cs typeface="League Spartan"/>
                  <a:sym typeface="League Spartan"/>
                </a:rPr>
                <a:t>Genetic Algorithm:</a:t>
              </a:r>
            </a:p>
          </p:txBody>
        </p:sp>
        <p:sp>
          <p:nvSpPr>
            <p:cNvPr name="TextBox 28" id="28"/>
            <p:cNvSpPr txBox="true"/>
            <p:nvPr/>
          </p:nvSpPr>
          <p:spPr>
            <a:xfrm rot="0">
              <a:off x="0" y="1401353"/>
              <a:ext cx="12758108" cy="609110"/>
            </a:xfrm>
            <a:prstGeom prst="rect">
              <a:avLst/>
            </a:prstGeom>
          </p:spPr>
          <p:txBody>
            <a:bodyPr anchor="t" rtlCol="false" tIns="0" lIns="0" bIns="0" rIns="0">
              <a:spAutoFit/>
            </a:bodyPr>
            <a:lstStyle/>
            <a:p>
              <a:pPr algn="ctr" marL="0" indent="0" lvl="0">
                <a:lnSpc>
                  <a:spcPts val="3748"/>
                </a:lnSpc>
              </a:pPr>
            </a:p>
          </p:txBody>
        </p:sp>
      </p:grpSp>
      <p:sp>
        <p:nvSpPr>
          <p:cNvPr name="TextBox 29" id="29"/>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5271FF"/>
                </a:solidFill>
                <a:latin typeface="Glacial Indifference Bold"/>
                <a:ea typeface="Glacial Indifference Bold"/>
                <a:cs typeface="Glacial Indifference Bold"/>
                <a:sym typeface="Glacial Indifference Bold"/>
              </a:rPr>
              <a:t>METAHEURISTIC ALGORITHM</a:t>
            </a:r>
          </a:p>
        </p:txBody>
      </p:sp>
      <p:sp>
        <p:nvSpPr>
          <p:cNvPr name="TextBox 30" id="30"/>
          <p:cNvSpPr txBox="true"/>
          <p:nvPr/>
        </p:nvSpPr>
        <p:spPr>
          <a:xfrm rot="0">
            <a:off x="832463" y="2429975"/>
            <a:ext cx="6337105" cy="522069"/>
          </a:xfrm>
          <a:prstGeom prst="rect">
            <a:avLst/>
          </a:prstGeom>
        </p:spPr>
        <p:txBody>
          <a:bodyPr anchor="t" rtlCol="false" tIns="0" lIns="0" bIns="0" rIns="0">
            <a:spAutoFit/>
          </a:bodyPr>
          <a:lstStyle/>
          <a:p>
            <a:pPr algn="l">
              <a:lnSpc>
                <a:spcPts val="4299"/>
              </a:lnSpc>
              <a:spcBef>
                <a:spcPct val="0"/>
              </a:spcBef>
            </a:pPr>
            <a:r>
              <a:rPr lang="en-US" b="true" sz="3071" spc="460">
                <a:solidFill>
                  <a:srgbClr val="000000"/>
                </a:solidFill>
                <a:latin typeface="Glacial Indifference Bold"/>
                <a:ea typeface="Glacial Indifference Bold"/>
                <a:cs typeface="Glacial Indifference Bold"/>
                <a:sym typeface="Glacial Indifference Bold"/>
              </a:rPr>
              <a:t>4. CROSSOVER:</a:t>
            </a:r>
          </a:p>
        </p:txBody>
      </p:sp>
      <p:sp>
        <p:nvSpPr>
          <p:cNvPr name="TextBox 31" id="31"/>
          <p:cNvSpPr txBox="true"/>
          <p:nvPr/>
        </p:nvSpPr>
        <p:spPr>
          <a:xfrm rot="0">
            <a:off x="1407442" y="3428313"/>
            <a:ext cx="4877335" cy="485325"/>
          </a:xfrm>
          <a:prstGeom prst="rect">
            <a:avLst/>
          </a:prstGeom>
        </p:spPr>
        <p:txBody>
          <a:bodyPr anchor="t" rtlCol="false" tIns="0" lIns="0" bIns="0" rIns="0">
            <a:spAutoFit/>
          </a:bodyPr>
          <a:lstStyle/>
          <a:p>
            <a:pPr algn="l">
              <a:lnSpc>
                <a:spcPts val="3901"/>
              </a:lnSpc>
              <a:spcBef>
                <a:spcPct val="0"/>
              </a:spcBef>
            </a:pPr>
            <a:r>
              <a:rPr lang="en-US" b="true" sz="2786" spc="417">
                <a:solidFill>
                  <a:srgbClr val="000000"/>
                </a:solidFill>
                <a:latin typeface="Glacial Indifference Bold"/>
                <a:ea typeface="Glacial Indifference Bold"/>
                <a:cs typeface="Glacial Indifference Bold"/>
                <a:sym typeface="Glacial Indifference Bold"/>
              </a:rPr>
              <a:t>PARENT 1 : </a:t>
            </a:r>
            <a:r>
              <a:rPr lang="en-US" b="true" sz="2786" spc="417">
                <a:solidFill>
                  <a:srgbClr val="8C52FF"/>
                </a:solidFill>
                <a:latin typeface="Glacial Indifference Bold"/>
                <a:ea typeface="Glacial Indifference Bold"/>
                <a:cs typeface="Glacial Indifference Bold"/>
                <a:sym typeface="Glacial Indifference Bold"/>
              </a:rPr>
              <a:t>132312</a:t>
            </a:r>
          </a:p>
        </p:txBody>
      </p:sp>
      <p:sp>
        <p:nvSpPr>
          <p:cNvPr name="TextBox 32" id="32"/>
          <p:cNvSpPr txBox="true"/>
          <p:nvPr/>
        </p:nvSpPr>
        <p:spPr>
          <a:xfrm rot="0">
            <a:off x="10201815" y="-453869"/>
            <a:ext cx="2020594" cy="489531"/>
          </a:xfrm>
          <a:prstGeom prst="rect">
            <a:avLst/>
          </a:prstGeom>
        </p:spPr>
        <p:txBody>
          <a:bodyPr anchor="t" rtlCol="false" tIns="0" lIns="0" bIns="0" rIns="0">
            <a:spAutoFit/>
          </a:bodyPr>
          <a:lstStyle/>
          <a:p>
            <a:pPr algn="ctr">
              <a:lnSpc>
                <a:spcPts val="3907"/>
              </a:lnSpc>
              <a:spcBef>
                <a:spcPct val="0"/>
              </a:spcBef>
            </a:pPr>
            <a:r>
              <a:rPr lang="en-US" b="true" sz="2791" spc="418">
                <a:solidFill>
                  <a:srgbClr val="000000"/>
                </a:solidFill>
                <a:latin typeface="Glacial Indifference Bold"/>
                <a:ea typeface="Glacial Indifference Bold"/>
                <a:cs typeface="Glacial Indifference Bold"/>
                <a:sym typeface="Glacial Indifference Bold"/>
              </a:rPr>
              <a:t>PARENT 1:</a:t>
            </a:r>
          </a:p>
        </p:txBody>
      </p:sp>
      <p:sp>
        <p:nvSpPr>
          <p:cNvPr name="TextBox 33" id="33"/>
          <p:cNvSpPr txBox="true"/>
          <p:nvPr/>
        </p:nvSpPr>
        <p:spPr>
          <a:xfrm rot="0">
            <a:off x="1520172" y="4520285"/>
            <a:ext cx="4163980" cy="474079"/>
          </a:xfrm>
          <a:prstGeom prst="rect">
            <a:avLst/>
          </a:prstGeom>
        </p:spPr>
        <p:txBody>
          <a:bodyPr anchor="t" rtlCol="false" tIns="0" lIns="0" bIns="0" rIns="0">
            <a:spAutoFit/>
          </a:bodyPr>
          <a:lstStyle/>
          <a:p>
            <a:pPr algn="l">
              <a:lnSpc>
                <a:spcPts val="3821"/>
              </a:lnSpc>
              <a:spcBef>
                <a:spcPct val="0"/>
              </a:spcBef>
            </a:pPr>
            <a:r>
              <a:rPr lang="en-US" b="true" sz="2729" spc="409">
                <a:solidFill>
                  <a:srgbClr val="000000"/>
                </a:solidFill>
                <a:latin typeface="Glacial Indifference Bold"/>
                <a:ea typeface="Glacial Indifference Bold"/>
                <a:cs typeface="Glacial Indifference Bold"/>
                <a:sym typeface="Glacial Indifference Bold"/>
              </a:rPr>
              <a:t>PARENT 2 : </a:t>
            </a:r>
            <a:r>
              <a:rPr lang="en-US" b="true" sz="2729" spc="409">
                <a:solidFill>
                  <a:srgbClr val="00BF63"/>
                </a:solidFill>
                <a:latin typeface="Glacial Indifference Bold"/>
                <a:ea typeface="Glacial Indifference Bold"/>
                <a:cs typeface="Glacial Indifference Bold"/>
                <a:sym typeface="Glacial Indifference Bold"/>
              </a:rPr>
              <a:t>112332</a:t>
            </a:r>
          </a:p>
        </p:txBody>
      </p:sp>
      <p:sp>
        <p:nvSpPr>
          <p:cNvPr name="TextBox 34" id="34"/>
          <p:cNvSpPr txBox="true"/>
          <p:nvPr/>
        </p:nvSpPr>
        <p:spPr>
          <a:xfrm rot="0">
            <a:off x="6990483" y="3407540"/>
            <a:ext cx="4877335" cy="485325"/>
          </a:xfrm>
          <a:prstGeom prst="rect">
            <a:avLst/>
          </a:prstGeom>
        </p:spPr>
        <p:txBody>
          <a:bodyPr anchor="t" rtlCol="false" tIns="0" lIns="0" bIns="0" rIns="0">
            <a:spAutoFit/>
          </a:bodyPr>
          <a:lstStyle/>
          <a:p>
            <a:pPr algn="l">
              <a:lnSpc>
                <a:spcPts val="3901"/>
              </a:lnSpc>
              <a:spcBef>
                <a:spcPct val="0"/>
              </a:spcBef>
            </a:pPr>
            <a:r>
              <a:rPr lang="en-US" b="true" sz="2786" spc="417">
                <a:solidFill>
                  <a:srgbClr val="000000"/>
                </a:solidFill>
                <a:latin typeface="Glacial Indifference Bold"/>
                <a:ea typeface="Glacial Indifference Bold"/>
                <a:cs typeface="Glacial Indifference Bold"/>
                <a:sym typeface="Glacial Indifference Bold"/>
              </a:rPr>
              <a:t>CHILD 1 : </a:t>
            </a:r>
            <a:r>
              <a:rPr lang="en-US" b="true" sz="2786" spc="417">
                <a:solidFill>
                  <a:srgbClr val="8C52FF"/>
                </a:solidFill>
                <a:latin typeface="Glacial Indifference Bold"/>
                <a:ea typeface="Glacial Indifference Bold"/>
                <a:cs typeface="Glacial Indifference Bold"/>
                <a:sym typeface="Glacial Indifference Bold"/>
              </a:rPr>
              <a:t>1323</a:t>
            </a:r>
            <a:r>
              <a:rPr lang="en-US" b="true" sz="2786" spc="417">
                <a:solidFill>
                  <a:srgbClr val="00BF63"/>
                </a:solidFill>
                <a:latin typeface="Glacial Indifference Bold"/>
                <a:ea typeface="Glacial Indifference Bold"/>
                <a:cs typeface="Glacial Indifference Bold"/>
                <a:sym typeface="Glacial Indifference Bold"/>
              </a:rPr>
              <a:t>32</a:t>
            </a:r>
          </a:p>
        </p:txBody>
      </p:sp>
      <p:sp>
        <p:nvSpPr>
          <p:cNvPr name="TextBox 35" id="35"/>
          <p:cNvSpPr txBox="true"/>
          <p:nvPr/>
        </p:nvSpPr>
        <p:spPr>
          <a:xfrm rot="0">
            <a:off x="7063902" y="4529810"/>
            <a:ext cx="3174101" cy="489968"/>
          </a:xfrm>
          <a:prstGeom prst="rect">
            <a:avLst/>
          </a:prstGeom>
        </p:spPr>
        <p:txBody>
          <a:bodyPr anchor="t" rtlCol="false" tIns="0" lIns="0" bIns="0" rIns="0">
            <a:spAutoFit/>
          </a:bodyPr>
          <a:lstStyle/>
          <a:p>
            <a:pPr algn="ctr">
              <a:lnSpc>
                <a:spcPts val="4034"/>
              </a:lnSpc>
              <a:spcBef>
                <a:spcPct val="0"/>
              </a:spcBef>
            </a:pPr>
            <a:r>
              <a:rPr lang="en-US" b="true" sz="2881" spc="432">
                <a:solidFill>
                  <a:srgbClr val="000000"/>
                </a:solidFill>
                <a:latin typeface="Glacial Indifference Bold"/>
                <a:ea typeface="Glacial Indifference Bold"/>
                <a:cs typeface="Glacial Indifference Bold"/>
                <a:sym typeface="Glacial Indifference Bold"/>
              </a:rPr>
              <a:t>CHILD2: </a:t>
            </a:r>
            <a:r>
              <a:rPr lang="en-US" b="true" sz="2881" spc="432">
                <a:solidFill>
                  <a:srgbClr val="00BF63"/>
                </a:solidFill>
                <a:latin typeface="Glacial Indifference Bold"/>
                <a:ea typeface="Glacial Indifference Bold"/>
                <a:cs typeface="Glacial Indifference Bold"/>
                <a:sym typeface="Glacial Indifference Bold"/>
              </a:rPr>
              <a:t>1123</a:t>
            </a:r>
            <a:r>
              <a:rPr lang="en-US" b="true" sz="2881" spc="432">
                <a:solidFill>
                  <a:srgbClr val="8C52FF"/>
                </a:solidFill>
                <a:latin typeface="Glacial Indifference Bold"/>
                <a:ea typeface="Glacial Indifference Bold"/>
                <a:cs typeface="Glacial Indifference Bold"/>
                <a:sym typeface="Glacial Indifference Bold"/>
              </a:rPr>
              <a:t>32</a:t>
            </a:r>
          </a:p>
        </p:txBody>
      </p:sp>
      <p:sp>
        <p:nvSpPr>
          <p:cNvPr name="TextBox 36" id="36"/>
          <p:cNvSpPr txBox="true"/>
          <p:nvPr/>
        </p:nvSpPr>
        <p:spPr>
          <a:xfrm rot="0">
            <a:off x="696057" y="5454083"/>
            <a:ext cx="3189129" cy="522503"/>
          </a:xfrm>
          <a:prstGeom prst="rect">
            <a:avLst/>
          </a:prstGeom>
        </p:spPr>
        <p:txBody>
          <a:bodyPr anchor="t" rtlCol="false" tIns="0" lIns="0" bIns="0" rIns="0">
            <a:spAutoFit/>
          </a:bodyPr>
          <a:lstStyle/>
          <a:p>
            <a:pPr algn="ctr">
              <a:lnSpc>
                <a:spcPts val="4275"/>
              </a:lnSpc>
              <a:spcBef>
                <a:spcPct val="0"/>
              </a:spcBef>
            </a:pPr>
            <a:r>
              <a:rPr lang="en-US" b="true" sz="3054" spc="458">
                <a:solidFill>
                  <a:srgbClr val="000000"/>
                </a:solidFill>
                <a:latin typeface="Glacial Indifference Bold"/>
                <a:ea typeface="Glacial Indifference Bold"/>
                <a:cs typeface="Glacial Indifference Bold"/>
                <a:sym typeface="Glacial Indifference Bold"/>
              </a:rPr>
              <a:t>5. MUTATION:</a:t>
            </a:r>
          </a:p>
        </p:txBody>
      </p:sp>
      <p:grpSp>
        <p:nvGrpSpPr>
          <p:cNvPr name="Group 37" id="37"/>
          <p:cNvGrpSpPr/>
          <p:nvPr/>
        </p:nvGrpSpPr>
        <p:grpSpPr>
          <a:xfrm rot="0">
            <a:off x="1382531" y="9122426"/>
            <a:ext cx="1297822" cy="724435"/>
            <a:chOff x="0" y="0"/>
            <a:chExt cx="341813" cy="190798"/>
          </a:xfrm>
        </p:grpSpPr>
        <p:sp>
          <p:nvSpPr>
            <p:cNvPr name="Freeform 38" id="38"/>
            <p:cNvSpPr/>
            <p:nvPr/>
          </p:nvSpPr>
          <p:spPr>
            <a:xfrm flipH="false" flipV="false" rot="0">
              <a:off x="0" y="0"/>
              <a:ext cx="341813" cy="190798"/>
            </a:xfrm>
            <a:custGeom>
              <a:avLst/>
              <a:gdLst/>
              <a:ahLst/>
              <a:cxnLst/>
              <a:rect r="r" b="b" t="t" l="l"/>
              <a:pathLst>
                <a:path h="190798" w="341813">
                  <a:moveTo>
                    <a:pt x="0" y="0"/>
                  </a:moveTo>
                  <a:lnTo>
                    <a:pt x="341813" y="0"/>
                  </a:lnTo>
                  <a:lnTo>
                    <a:pt x="341813" y="190798"/>
                  </a:lnTo>
                  <a:lnTo>
                    <a:pt x="0" y="190798"/>
                  </a:lnTo>
                  <a:close/>
                </a:path>
              </a:pathLst>
            </a:custGeom>
            <a:solidFill>
              <a:srgbClr val="F1E6B8"/>
            </a:solidFill>
          </p:spPr>
        </p:sp>
        <p:sp>
          <p:nvSpPr>
            <p:cNvPr name="TextBox 39" id="39"/>
            <p:cNvSpPr txBox="true"/>
            <p:nvPr/>
          </p:nvSpPr>
          <p:spPr>
            <a:xfrm>
              <a:off x="0" y="-57150"/>
              <a:ext cx="341813" cy="247948"/>
            </a:xfrm>
            <a:prstGeom prst="rect">
              <a:avLst/>
            </a:prstGeom>
          </p:spPr>
          <p:txBody>
            <a:bodyPr anchor="ctr" rtlCol="false" tIns="50800" lIns="50800" bIns="50800" rIns="50800"/>
            <a:lstStyle/>
            <a:p>
              <a:pPr algn="ctr">
                <a:lnSpc>
                  <a:spcPts val="3715"/>
                </a:lnSpc>
              </a:pPr>
            </a:p>
          </p:txBody>
        </p:sp>
      </p:grpSp>
      <p:grpSp>
        <p:nvGrpSpPr>
          <p:cNvPr name="Group 40" id="40"/>
          <p:cNvGrpSpPr/>
          <p:nvPr/>
        </p:nvGrpSpPr>
        <p:grpSpPr>
          <a:xfrm rot="0">
            <a:off x="2601800" y="9122426"/>
            <a:ext cx="693687" cy="724435"/>
            <a:chOff x="0" y="0"/>
            <a:chExt cx="182699" cy="190798"/>
          </a:xfrm>
        </p:grpSpPr>
        <p:sp>
          <p:nvSpPr>
            <p:cNvPr name="Freeform 41" id="41"/>
            <p:cNvSpPr/>
            <p:nvPr/>
          </p:nvSpPr>
          <p:spPr>
            <a:xfrm flipH="false" flipV="false" rot="0">
              <a:off x="0" y="0"/>
              <a:ext cx="182699" cy="190798"/>
            </a:xfrm>
            <a:custGeom>
              <a:avLst/>
              <a:gdLst/>
              <a:ahLst/>
              <a:cxnLst/>
              <a:rect r="r" b="b" t="t" l="l"/>
              <a:pathLst>
                <a:path h="190798" w="182699">
                  <a:moveTo>
                    <a:pt x="0" y="0"/>
                  </a:moveTo>
                  <a:lnTo>
                    <a:pt x="182699" y="0"/>
                  </a:lnTo>
                  <a:lnTo>
                    <a:pt x="182699" y="190798"/>
                  </a:lnTo>
                  <a:lnTo>
                    <a:pt x="0" y="190798"/>
                  </a:lnTo>
                  <a:close/>
                </a:path>
              </a:pathLst>
            </a:custGeom>
            <a:solidFill>
              <a:srgbClr val="F19EFF"/>
            </a:solidFill>
          </p:spPr>
        </p:sp>
        <p:sp>
          <p:nvSpPr>
            <p:cNvPr name="TextBox 42" id="42"/>
            <p:cNvSpPr txBox="true"/>
            <p:nvPr/>
          </p:nvSpPr>
          <p:spPr>
            <a:xfrm>
              <a:off x="0" y="-57150"/>
              <a:ext cx="182699" cy="247948"/>
            </a:xfrm>
            <a:prstGeom prst="rect">
              <a:avLst/>
            </a:prstGeom>
          </p:spPr>
          <p:txBody>
            <a:bodyPr anchor="ctr" rtlCol="false" tIns="50800" lIns="50800" bIns="50800" rIns="50800"/>
            <a:lstStyle/>
            <a:p>
              <a:pPr algn="ctr">
                <a:lnSpc>
                  <a:spcPts val="3715"/>
                </a:lnSpc>
              </a:pPr>
            </a:p>
          </p:txBody>
        </p:sp>
      </p:grpSp>
      <p:sp>
        <p:nvSpPr>
          <p:cNvPr name="TextBox 43" id="43"/>
          <p:cNvSpPr txBox="true"/>
          <p:nvPr/>
        </p:nvSpPr>
        <p:spPr>
          <a:xfrm rot="0">
            <a:off x="1499015" y="9211287"/>
            <a:ext cx="1583214" cy="540153"/>
          </a:xfrm>
          <a:prstGeom prst="rect">
            <a:avLst/>
          </a:prstGeom>
        </p:spPr>
        <p:txBody>
          <a:bodyPr anchor="t" rtlCol="false" tIns="0" lIns="0" bIns="0" rIns="0">
            <a:spAutoFit/>
          </a:bodyPr>
          <a:lstStyle/>
          <a:p>
            <a:pPr algn="ctr">
              <a:lnSpc>
                <a:spcPts val="4352"/>
              </a:lnSpc>
              <a:spcBef>
                <a:spcPct val="0"/>
              </a:spcBef>
            </a:pPr>
            <a:r>
              <a:rPr lang="en-US" b="true" sz="3109" spc="466">
                <a:solidFill>
                  <a:srgbClr val="000000"/>
                </a:solidFill>
                <a:latin typeface="Glacial Indifference Bold"/>
                <a:ea typeface="Glacial Indifference Bold"/>
                <a:cs typeface="Glacial Indifference Bold"/>
                <a:sym typeface="Glacial Indifference Bold"/>
              </a:rPr>
              <a:t> </a:t>
            </a:r>
            <a:r>
              <a:rPr lang="en-US" b="true" sz="3109" spc="466">
                <a:solidFill>
                  <a:srgbClr val="00BF63"/>
                </a:solidFill>
                <a:latin typeface="Glacial Indifference Bold"/>
                <a:ea typeface="Glacial Indifference Bold"/>
                <a:cs typeface="Glacial Indifference Bold"/>
                <a:sym typeface="Glacial Indifference Bold"/>
              </a:rPr>
              <a:t>1123</a:t>
            </a:r>
            <a:r>
              <a:rPr lang="en-US" b="true" sz="3109" spc="466">
                <a:solidFill>
                  <a:srgbClr val="8C52FF"/>
                </a:solidFill>
                <a:latin typeface="Glacial Indifference Bold"/>
                <a:ea typeface="Glacial Indifference Bold"/>
                <a:cs typeface="Glacial Indifference Bold"/>
                <a:sym typeface="Glacial Indifference Bold"/>
              </a:rPr>
              <a:t>32</a:t>
            </a:r>
          </a:p>
        </p:txBody>
      </p:sp>
      <p:grpSp>
        <p:nvGrpSpPr>
          <p:cNvPr name="Group 44" id="44"/>
          <p:cNvGrpSpPr/>
          <p:nvPr/>
        </p:nvGrpSpPr>
        <p:grpSpPr>
          <a:xfrm rot="0">
            <a:off x="9492643" y="8906103"/>
            <a:ext cx="1297822" cy="724435"/>
            <a:chOff x="0" y="0"/>
            <a:chExt cx="341813" cy="190798"/>
          </a:xfrm>
        </p:grpSpPr>
        <p:sp>
          <p:nvSpPr>
            <p:cNvPr name="Freeform 45" id="45"/>
            <p:cNvSpPr/>
            <p:nvPr/>
          </p:nvSpPr>
          <p:spPr>
            <a:xfrm flipH="false" flipV="false" rot="0">
              <a:off x="0" y="0"/>
              <a:ext cx="341813" cy="190798"/>
            </a:xfrm>
            <a:custGeom>
              <a:avLst/>
              <a:gdLst/>
              <a:ahLst/>
              <a:cxnLst/>
              <a:rect r="r" b="b" t="t" l="l"/>
              <a:pathLst>
                <a:path h="190798" w="341813">
                  <a:moveTo>
                    <a:pt x="0" y="0"/>
                  </a:moveTo>
                  <a:lnTo>
                    <a:pt x="341813" y="0"/>
                  </a:lnTo>
                  <a:lnTo>
                    <a:pt x="341813" y="190798"/>
                  </a:lnTo>
                  <a:lnTo>
                    <a:pt x="0" y="190798"/>
                  </a:lnTo>
                  <a:close/>
                </a:path>
              </a:pathLst>
            </a:custGeom>
            <a:solidFill>
              <a:srgbClr val="F1E6B8"/>
            </a:solidFill>
          </p:spPr>
        </p:sp>
        <p:sp>
          <p:nvSpPr>
            <p:cNvPr name="TextBox 46" id="46"/>
            <p:cNvSpPr txBox="true"/>
            <p:nvPr/>
          </p:nvSpPr>
          <p:spPr>
            <a:xfrm>
              <a:off x="0" y="-57150"/>
              <a:ext cx="341813" cy="247948"/>
            </a:xfrm>
            <a:prstGeom prst="rect">
              <a:avLst/>
            </a:prstGeom>
          </p:spPr>
          <p:txBody>
            <a:bodyPr anchor="ctr" rtlCol="false" tIns="50800" lIns="50800" bIns="50800" rIns="50800"/>
            <a:lstStyle/>
            <a:p>
              <a:pPr algn="ctr">
                <a:lnSpc>
                  <a:spcPts val="3715"/>
                </a:lnSpc>
              </a:pPr>
            </a:p>
          </p:txBody>
        </p:sp>
      </p:grpSp>
      <p:grpSp>
        <p:nvGrpSpPr>
          <p:cNvPr name="Group 47" id="47"/>
          <p:cNvGrpSpPr/>
          <p:nvPr/>
        </p:nvGrpSpPr>
        <p:grpSpPr>
          <a:xfrm rot="0">
            <a:off x="10640168" y="8896083"/>
            <a:ext cx="693687" cy="724435"/>
            <a:chOff x="0" y="0"/>
            <a:chExt cx="182699" cy="190798"/>
          </a:xfrm>
        </p:grpSpPr>
        <p:sp>
          <p:nvSpPr>
            <p:cNvPr name="Freeform 48" id="48"/>
            <p:cNvSpPr/>
            <p:nvPr/>
          </p:nvSpPr>
          <p:spPr>
            <a:xfrm flipH="false" flipV="false" rot="0">
              <a:off x="0" y="0"/>
              <a:ext cx="182699" cy="190798"/>
            </a:xfrm>
            <a:custGeom>
              <a:avLst/>
              <a:gdLst/>
              <a:ahLst/>
              <a:cxnLst/>
              <a:rect r="r" b="b" t="t" l="l"/>
              <a:pathLst>
                <a:path h="190798" w="182699">
                  <a:moveTo>
                    <a:pt x="0" y="0"/>
                  </a:moveTo>
                  <a:lnTo>
                    <a:pt x="182699" y="0"/>
                  </a:lnTo>
                  <a:lnTo>
                    <a:pt x="182699" y="190798"/>
                  </a:lnTo>
                  <a:lnTo>
                    <a:pt x="0" y="190798"/>
                  </a:lnTo>
                  <a:close/>
                </a:path>
              </a:pathLst>
            </a:custGeom>
            <a:solidFill>
              <a:srgbClr val="F19EFF"/>
            </a:solidFill>
          </p:spPr>
        </p:sp>
        <p:sp>
          <p:nvSpPr>
            <p:cNvPr name="TextBox 49" id="49"/>
            <p:cNvSpPr txBox="true"/>
            <p:nvPr/>
          </p:nvSpPr>
          <p:spPr>
            <a:xfrm>
              <a:off x="0" y="-57150"/>
              <a:ext cx="182699" cy="247948"/>
            </a:xfrm>
            <a:prstGeom prst="rect">
              <a:avLst/>
            </a:prstGeom>
          </p:spPr>
          <p:txBody>
            <a:bodyPr anchor="ctr" rtlCol="false" tIns="50800" lIns="50800" bIns="50800" rIns="50800"/>
            <a:lstStyle/>
            <a:p>
              <a:pPr algn="ctr">
                <a:lnSpc>
                  <a:spcPts val="3715"/>
                </a:lnSpc>
              </a:pPr>
            </a:p>
          </p:txBody>
        </p:sp>
      </p:grpSp>
      <p:sp>
        <p:nvSpPr>
          <p:cNvPr name="TextBox 50" id="50"/>
          <p:cNvSpPr txBox="true"/>
          <p:nvPr/>
        </p:nvSpPr>
        <p:spPr>
          <a:xfrm rot="0">
            <a:off x="9609127" y="8994965"/>
            <a:ext cx="1583214" cy="540153"/>
          </a:xfrm>
          <a:prstGeom prst="rect">
            <a:avLst/>
          </a:prstGeom>
        </p:spPr>
        <p:txBody>
          <a:bodyPr anchor="t" rtlCol="false" tIns="0" lIns="0" bIns="0" rIns="0">
            <a:spAutoFit/>
          </a:bodyPr>
          <a:lstStyle/>
          <a:p>
            <a:pPr algn="ctr">
              <a:lnSpc>
                <a:spcPts val="4352"/>
              </a:lnSpc>
              <a:spcBef>
                <a:spcPct val="0"/>
              </a:spcBef>
            </a:pPr>
            <a:r>
              <a:rPr lang="en-US" b="true" sz="3109" spc="466">
                <a:solidFill>
                  <a:srgbClr val="000000"/>
                </a:solidFill>
                <a:latin typeface="Glacial Indifference Bold"/>
                <a:ea typeface="Glacial Indifference Bold"/>
                <a:cs typeface="Glacial Indifference Bold"/>
                <a:sym typeface="Glacial Indifference Bold"/>
              </a:rPr>
              <a:t> </a:t>
            </a:r>
            <a:r>
              <a:rPr lang="en-US" b="true" sz="3109" spc="466">
                <a:solidFill>
                  <a:srgbClr val="00BF63"/>
                </a:solidFill>
                <a:latin typeface="Glacial Indifference Bold"/>
                <a:ea typeface="Glacial Indifference Bold"/>
                <a:cs typeface="Glacial Indifference Bold"/>
                <a:sym typeface="Glacial Indifference Bold"/>
              </a:rPr>
              <a:t>112</a:t>
            </a:r>
            <a:r>
              <a:rPr lang="en-US" b="true" sz="3109" spc="466">
                <a:solidFill>
                  <a:srgbClr val="EF391F"/>
                </a:solidFill>
                <a:latin typeface="Glacial Indifference Bold"/>
                <a:ea typeface="Glacial Indifference Bold"/>
                <a:cs typeface="Glacial Indifference Bold"/>
                <a:sym typeface="Glacial Indifference Bold"/>
              </a:rPr>
              <a:t>2</a:t>
            </a:r>
            <a:r>
              <a:rPr lang="en-US" b="true" sz="3109" spc="466">
                <a:solidFill>
                  <a:srgbClr val="8C52FF"/>
                </a:solidFill>
                <a:latin typeface="Glacial Indifference Bold"/>
                <a:ea typeface="Glacial Indifference Bold"/>
                <a:cs typeface="Glacial Indifference Bold"/>
                <a:sym typeface="Glacial Indifference Bold"/>
              </a:rPr>
              <a:t>3</a:t>
            </a:r>
            <a:r>
              <a:rPr lang="en-US" b="true" sz="3109" spc="466">
                <a:solidFill>
                  <a:srgbClr val="EF391F"/>
                </a:solidFill>
                <a:latin typeface="Glacial Indifference Bold"/>
                <a:ea typeface="Glacial Indifference Bold"/>
                <a:cs typeface="Glacial Indifference Bold"/>
                <a:sym typeface="Glacial Indifference Bold"/>
              </a:rPr>
              <a:t>3</a:t>
            </a:r>
          </a:p>
        </p:txBody>
      </p:sp>
      <p:grpSp>
        <p:nvGrpSpPr>
          <p:cNvPr name="Group 51" id="51"/>
          <p:cNvGrpSpPr/>
          <p:nvPr/>
        </p:nvGrpSpPr>
        <p:grpSpPr>
          <a:xfrm rot="0">
            <a:off x="906077" y="8291898"/>
            <a:ext cx="391272" cy="391272"/>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8989"/>
            </a:solidFill>
          </p:spPr>
        </p:sp>
        <p:sp>
          <p:nvSpPr>
            <p:cNvPr name="TextBox 53" id="5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54" id="54"/>
          <p:cNvGrpSpPr/>
          <p:nvPr/>
        </p:nvGrpSpPr>
        <p:grpSpPr>
          <a:xfrm rot="0">
            <a:off x="977966" y="6905975"/>
            <a:ext cx="391272" cy="391272"/>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8989"/>
            </a:solidFill>
          </p:spPr>
        </p:sp>
        <p:sp>
          <p:nvSpPr>
            <p:cNvPr name="TextBox 56" id="56"/>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57" id="57"/>
          <p:cNvGrpSpPr/>
          <p:nvPr/>
        </p:nvGrpSpPr>
        <p:grpSpPr>
          <a:xfrm rot="0">
            <a:off x="2388217" y="6214587"/>
            <a:ext cx="391272" cy="391272"/>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59" id="5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60" id="60"/>
          <p:cNvGrpSpPr/>
          <p:nvPr/>
        </p:nvGrpSpPr>
        <p:grpSpPr>
          <a:xfrm rot="0">
            <a:off x="2388217" y="8875301"/>
            <a:ext cx="391272" cy="391272"/>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62" id="6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63" id="63"/>
          <p:cNvSpPr/>
          <p:nvPr/>
        </p:nvSpPr>
        <p:spPr>
          <a:xfrm>
            <a:off x="1297349" y="8487534"/>
            <a:ext cx="1090868" cy="583403"/>
          </a:xfrm>
          <a:prstGeom prst="line">
            <a:avLst/>
          </a:prstGeom>
          <a:ln cap="flat" w="28575">
            <a:solidFill>
              <a:srgbClr val="202020"/>
            </a:solidFill>
            <a:prstDash val="solid"/>
            <a:headEnd type="none" len="sm" w="sm"/>
            <a:tailEnd type="none" len="sm" w="sm"/>
          </a:ln>
        </p:spPr>
      </p:sp>
      <p:sp>
        <p:nvSpPr>
          <p:cNvPr name="AutoShape 64" id="64"/>
          <p:cNvSpPr/>
          <p:nvPr/>
        </p:nvSpPr>
        <p:spPr>
          <a:xfrm flipV="true">
            <a:off x="1101713" y="7297247"/>
            <a:ext cx="71889" cy="994651"/>
          </a:xfrm>
          <a:prstGeom prst="line">
            <a:avLst/>
          </a:prstGeom>
          <a:ln cap="flat" w="28575">
            <a:solidFill>
              <a:srgbClr val="000000"/>
            </a:solidFill>
            <a:prstDash val="solid"/>
            <a:headEnd type="none" len="sm" w="sm"/>
            <a:tailEnd type="none" len="sm" w="sm"/>
          </a:ln>
        </p:spPr>
      </p:sp>
      <p:sp>
        <p:nvSpPr>
          <p:cNvPr name="AutoShape 65" id="65"/>
          <p:cNvSpPr/>
          <p:nvPr/>
        </p:nvSpPr>
        <p:spPr>
          <a:xfrm flipV="true">
            <a:off x="1173602" y="6410223"/>
            <a:ext cx="1214615" cy="495753"/>
          </a:xfrm>
          <a:prstGeom prst="line">
            <a:avLst/>
          </a:prstGeom>
          <a:ln cap="flat" w="28575">
            <a:solidFill>
              <a:srgbClr val="202020"/>
            </a:solidFill>
            <a:prstDash val="solid"/>
            <a:headEnd type="none" len="sm" w="sm"/>
            <a:tailEnd type="none" len="sm" w="sm"/>
          </a:ln>
        </p:spPr>
      </p:sp>
      <p:sp>
        <p:nvSpPr>
          <p:cNvPr name="AutoShape 66" id="66"/>
          <p:cNvSpPr/>
          <p:nvPr/>
        </p:nvSpPr>
        <p:spPr>
          <a:xfrm flipV="true">
            <a:off x="1101713" y="6605859"/>
            <a:ext cx="1482140" cy="1686039"/>
          </a:xfrm>
          <a:prstGeom prst="line">
            <a:avLst/>
          </a:prstGeom>
          <a:ln cap="flat" w="28575">
            <a:solidFill>
              <a:srgbClr val="202020"/>
            </a:solidFill>
            <a:prstDash val="solid"/>
            <a:headEnd type="none" len="sm" w="sm"/>
            <a:tailEnd type="none" len="sm" w="sm"/>
          </a:ln>
        </p:spPr>
      </p:sp>
      <p:sp>
        <p:nvSpPr>
          <p:cNvPr name="AutoShape 67" id="67"/>
          <p:cNvSpPr/>
          <p:nvPr/>
        </p:nvSpPr>
        <p:spPr>
          <a:xfrm>
            <a:off x="2583853" y="6605859"/>
            <a:ext cx="0" cy="2269443"/>
          </a:xfrm>
          <a:prstGeom prst="line">
            <a:avLst/>
          </a:prstGeom>
          <a:ln cap="flat" w="28575">
            <a:solidFill>
              <a:srgbClr val="000000"/>
            </a:solidFill>
            <a:prstDash val="solid"/>
            <a:headEnd type="none" len="sm" w="sm"/>
            <a:tailEnd type="none" len="sm" w="sm"/>
          </a:ln>
        </p:spPr>
      </p:sp>
      <p:sp>
        <p:nvSpPr>
          <p:cNvPr name="TextBox 68" id="68"/>
          <p:cNvSpPr txBox="true"/>
          <p:nvPr/>
        </p:nvSpPr>
        <p:spPr>
          <a:xfrm rot="0">
            <a:off x="1095537" y="6930651"/>
            <a:ext cx="156131" cy="303820"/>
          </a:xfrm>
          <a:prstGeom prst="rect">
            <a:avLst/>
          </a:prstGeom>
        </p:spPr>
        <p:txBody>
          <a:bodyPr anchor="t" rtlCol="false" tIns="0" lIns="0" bIns="0" rIns="0">
            <a:spAutoFit/>
          </a:bodyPr>
          <a:lstStyle/>
          <a:p>
            <a:pPr algn="ctr">
              <a:lnSpc>
                <a:spcPts val="2455"/>
              </a:lnSpc>
              <a:spcBef>
                <a:spcPct val="0"/>
              </a:spcBef>
            </a:pPr>
            <a:r>
              <a:rPr lang="en-US" b="true" sz="1754" spc="263">
                <a:solidFill>
                  <a:srgbClr val="202020"/>
                </a:solidFill>
                <a:latin typeface="Glacial Indifference Bold"/>
                <a:ea typeface="Glacial Indifference Bold"/>
                <a:cs typeface="Glacial Indifference Bold"/>
                <a:sym typeface="Glacial Indifference Bold"/>
              </a:rPr>
              <a:t>B</a:t>
            </a:r>
          </a:p>
        </p:txBody>
      </p:sp>
      <p:sp>
        <p:nvSpPr>
          <p:cNvPr name="TextBox 69" id="69"/>
          <p:cNvSpPr txBox="true"/>
          <p:nvPr/>
        </p:nvSpPr>
        <p:spPr>
          <a:xfrm rot="0">
            <a:off x="1008233" y="8278673"/>
            <a:ext cx="186959" cy="303820"/>
          </a:xfrm>
          <a:prstGeom prst="rect">
            <a:avLst/>
          </a:prstGeom>
        </p:spPr>
        <p:txBody>
          <a:bodyPr anchor="t" rtlCol="false" tIns="0" lIns="0" bIns="0" rIns="0">
            <a:spAutoFit/>
          </a:bodyPr>
          <a:lstStyle/>
          <a:p>
            <a:pPr algn="ctr">
              <a:lnSpc>
                <a:spcPts val="2455"/>
              </a:lnSpc>
              <a:spcBef>
                <a:spcPct val="0"/>
              </a:spcBef>
            </a:pPr>
            <a:r>
              <a:rPr lang="en-US" b="true" sz="1754" spc="263">
                <a:solidFill>
                  <a:srgbClr val="202020"/>
                </a:solidFill>
                <a:latin typeface="Glacial Indifference Bold"/>
                <a:ea typeface="Glacial Indifference Bold"/>
                <a:cs typeface="Glacial Indifference Bold"/>
                <a:sym typeface="Glacial Indifference Bold"/>
              </a:rPr>
              <a:t>A</a:t>
            </a:r>
          </a:p>
        </p:txBody>
      </p:sp>
      <p:sp>
        <p:nvSpPr>
          <p:cNvPr name="TextBox 70" id="70"/>
          <p:cNvSpPr txBox="true"/>
          <p:nvPr/>
        </p:nvSpPr>
        <p:spPr>
          <a:xfrm rot="0">
            <a:off x="2496439" y="6239262"/>
            <a:ext cx="174826" cy="303820"/>
          </a:xfrm>
          <a:prstGeom prst="rect">
            <a:avLst/>
          </a:prstGeom>
        </p:spPr>
        <p:txBody>
          <a:bodyPr anchor="t" rtlCol="false" tIns="0" lIns="0" bIns="0" rIns="0">
            <a:spAutoFit/>
          </a:bodyPr>
          <a:lstStyle/>
          <a:p>
            <a:pPr algn="ctr">
              <a:lnSpc>
                <a:spcPts val="2455"/>
              </a:lnSpc>
              <a:spcBef>
                <a:spcPct val="0"/>
              </a:spcBef>
            </a:pPr>
            <a:r>
              <a:rPr lang="en-US" b="true" sz="1754" spc="263">
                <a:solidFill>
                  <a:srgbClr val="202020"/>
                </a:solidFill>
                <a:latin typeface="Glacial Indifference Bold"/>
                <a:ea typeface="Glacial Indifference Bold"/>
                <a:cs typeface="Glacial Indifference Bold"/>
                <a:sym typeface="Glacial Indifference Bold"/>
              </a:rPr>
              <a:t>D</a:t>
            </a:r>
          </a:p>
        </p:txBody>
      </p:sp>
      <p:sp>
        <p:nvSpPr>
          <p:cNvPr name="TextBox 71" id="71"/>
          <p:cNvSpPr txBox="true"/>
          <p:nvPr/>
        </p:nvSpPr>
        <p:spPr>
          <a:xfrm rot="0">
            <a:off x="2642854" y="8901934"/>
            <a:ext cx="180933" cy="279826"/>
          </a:xfrm>
          <a:prstGeom prst="rect">
            <a:avLst/>
          </a:prstGeom>
        </p:spPr>
        <p:txBody>
          <a:bodyPr anchor="t" rtlCol="false" tIns="0" lIns="0" bIns="0" rIns="0">
            <a:spAutoFit/>
          </a:bodyPr>
          <a:lstStyle/>
          <a:p>
            <a:pPr algn="ctr">
              <a:lnSpc>
                <a:spcPts val="2233"/>
              </a:lnSpc>
              <a:spcBef>
                <a:spcPct val="0"/>
              </a:spcBef>
            </a:pPr>
            <a:r>
              <a:rPr lang="en-US" b="true" sz="1595" spc="239">
                <a:solidFill>
                  <a:srgbClr val="202020"/>
                </a:solidFill>
                <a:latin typeface="Glacial Indifference Bold"/>
                <a:ea typeface="Glacial Indifference Bold"/>
                <a:cs typeface="Glacial Indifference Bold"/>
                <a:sym typeface="Glacial Indifference Bold"/>
              </a:rPr>
              <a:t>C</a:t>
            </a:r>
          </a:p>
        </p:txBody>
      </p:sp>
      <p:grpSp>
        <p:nvGrpSpPr>
          <p:cNvPr name="Group 72" id="72"/>
          <p:cNvGrpSpPr/>
          <p:nvPr/>
        </p:nvGrpSpPr>
        <p:grpSpPr>
          <a:xfrm rot="0">
            <a:off x="3617604" y="6843200"/>
            <a:ext cx="391272" cy="391272"/>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74" id="7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75" id="75"/>
          <p:cNvGrpSpPr/>
          <p:nvPr/>
        </p:nvGrpSpPr>
        <p:grpSpPr>
          <a:xfrm rot="0">
            <a:off x="3226333" y="7925501"/>
            <a:ext cx="391272" cy="391272"/>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77" id="7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78" id="78"/>
          <p:cNvSpPr/>
          <p:nvPr/>
        </p:nvSpPr>
        <p:spPr>
          <a:xfrm flipH="true">
            <a:off x="3421968" y="7167857"/>
            <a:ext cx="403862" cy="757644"/>
          </a:xfrm>
          <a:prstGeom prst="line">
            <a:avLst/>
          </a:prstGeom>
          <a:ln cap="flat" w="28575">
            <a:solidFill>
              <a:srgbClr val="000000"/>
            </a:solidFill>
            <a:prstDash val="solid"/>
            <a:headEnd type="none" len="sm" w="sm"/>
            <a:tailEnd type="none" len="sm" w="sm"/>
          </a:ln>
        </p:spPr>
      </p:sp>
      <p:sp>
        <p:nvSpPr>
          <p:cNvPr name="TextBox 79" id="79"/>
          <p:cNvSpPr txBox="true"/>
          <p:nvPr/>
        </p:nvSpPr>
        <p:spPr>
          <a:xfrm rot="0">
            <a:off x="3751842" y="6864037"/>
            <a:ext cx="147976" cy="303820"/>
          </a:xfrm>
          <a:prstGeom prst="rect">
            <a:avLst/>
          </a:prstGeom>
        </p:spPr>
        <p:txBody>
          <a:bodyPr anchor="t" rtlCol="false" tIns="0" lIns="0" bIns="0" rIns="0">
            <a:spAutoFit/>
          </a:bodyPr>
          <a:lstStyle/>
          <a:p>
            <a:pPr algn="ctr">
              <a:lnSpc>
                <a:spcPts val="2455"/>
              </a:lnSpc>
              <a:spcBef>
                <a:spcPct val="0"/>
              </a:spcBef>
            </a:pPr>
            <a:r>
              <a:rPr lang="en-US" b="true" sz="1754" spc="263">
                <a:solidFill>
                  <a:srgbClr val="202020"/>
                </a:solidFill>
                <a:latin typeface="Glacial Indifference Bold"/>
                <a:ea typeface="Glacial Indifference Bold"/>
                <a:cs typeface="Glacial Indifference Bold"/>
                <a:sym typeface="Glacial Indifference Bold"/>
              </a:rPr>
              <a:t>E</a:t>
            </a:r>
          </a:p>
        </p:txBody>
      </p:sp>
      <p:sp>
        <p:nvSpPr>
          <p:cNvPr name="TextBox 80" id="80"/>
          <p:cNvSpPr txBox="true"/>
          <p:nvPr/>
        </p:nvSpPr>
        <p:spPr>
          <a:xfrm rot="0">
            <a:off x="3349174" y="7988077"/>
            <a:ext cx="145589" cy="303820"/>
          </a:xfrm>
          <a:prstGeom prst="rect">
            <a:avLst/>
          </a:prstGeom>
        </p:spPr>
        <p:txBody>
          <a:bodyPr anchor="t" rtlCol="false" tIns="0" lIns="0" bIns="0" rIns="0">
            <a:spAutoFit/>
          </a:bodyPr>
          <a:lstStyle/>
          <a:p>
            <a:pPr algn="ctr">
              <a:lnSpc>
                <a:spcPts val="2455"/>
              </a:lnSpc>
              <a:spcBef>
                <a:spcPct val="0"/>
              </a:spcBef>
            </a:pPr>
            <a:r>
              <a:rPr lang="en-US" b="true" sz="1754" spc="263">
                <a:solidFill>
                  <a:srgbClr val="202020"/>
                </a:solidFill>
                <a:latin typeface="Glacial Indifference Bold"/>
                <a:ea typeface="Glacial Indifference Bold"/>
                <a:cs typeface="Glacial Indifference Bold"/>
                <a:sym typeface="Glacial Indifference Bold"/>
              </a:rPr>
              <a:t>F</a:t>
            </a:r>
          </a:p>
        </p:txBody>
      </p:sp>
      <p:sp>
        <p:nvSpPr>
          <p:cNvPr name="AutoShape 81" id="81"/>
          <p:cNvSpPr/>
          <p:nvPr/>
        </p:nvSpPr>
        <p:spPr>
          <a:xfrm flipH="true" flipV="true">
            <a:off x="2779489" y="6410223"/>
            <a:ext cx="838116" cy="628613"/>
          </a:xfrm>
          <a:prstGeom prst="line">
            <a:avLst/>
          </a:prstGeom>
          <a:ln cap="flat" w="28575">
            <a:solidFill>
              <a:srgbClr val="202020"/>
            </a:solidFill>
            <a:prstDash val="solid"/>
            <a:headEnd type="none" len="sm" w="sm"/>
            <a:tailEnd type="none" len="sm" w="sm"/>
          </a:ln>
        </p:spPr>
      </p:sp>
      <p:sp>
        <p:nvSpPr>
          <p:cNvPr name="AutoShape 82" id="82"/>
          <p:cNvSpPr/>
          <p:nvPr/>
        </p:nvSpPr>
        <p:spPr>
          <a:xfrm flipH="true" flipV="true">
            <a:off x="2779489" y="6410223"/>
            <a:ext cx="446844" cy="1710914"/>
          </a:xfrm>
          <a:prstGeom prst="line">
            <a:avLst/>
          </a:prstGeom>
          <a:ln cap="flat" w="28575">
            <a:solidFill>
              <a:srgbClr val="202020"/>
            </a:solidFill>
            <a:prstDash val="solid"/>
            <a:headEnd type="none" len="sm" w="sm"/>
            <a:tailEnd type="none" len="sm" w="sm"/>
          </a:ln>
        </p:spPr>
      </p:sp>
      <p:grpSp>
        <p:nvGrpSpPr>
          <p:cNvPr name="Group 83" id="83"/>
          <p:cNvGrpSpPr/>
          <p:nvPr/>
        </p:nvGrpSpPr>
        <p:grpSpPr>
          <a:xfrm rot="0">
            <a:off x="1901128" y="7531956"/>
            <a:ext cx="2261168" cy="1642998"/>
            <a:chOff x="0" y="0"/>
            <a:chExt cx="4561840" cy="3314700"/>
          </a:xfrm>
        </p:grpSpPr>
        <p:sp>
          <p:nvSpPr>
            <p:cNvPr name="Freeform 84" id="84"/>
            <p:cNvSpPr/>
            <p:nvPr/>
          </p:nvSpPr>
          <p:spPr>
            <a:xfrm flipH="false" flipV="false" rot="0">
              <a:off x="50800" y="5080"/>
              <a:ext cx="4460240" cy="3258820"/>
            </a:xfrm>
            <a:custGeom>
              <a:avLst/>
              <a:gdLst/>
              <a:ahLst/>
              <a:cxnLst/>
              <a:rect r="r" b="b" t="t" l="l"/>
              <a:pathLst>
                <a:path h="3258820" w="4460240">
                  <a:moveTo>
                    <a:pt x="0" y="3233420"/>
                  </a:moveTo>
                  <a:cubicBezTo>
                    <a:pt x="8890" y="2481580"/>
                    <a:pt x="17780" y="2444750"/>
                    <a:pt x="39370" y="2396490"/>
                  </a:cubicBezTo>
                  <a:cubicBezTo>
                    <a:pt x="60960" y="2346960"/>
                    <a:pt x="101600" y="2311400"/>
                    <a:pt x="133350" y="2259330"/>
                  </a:cubicBezTo>
                  <a:cubicBezTo>
                    <a:pt x="171450" y="2194560"/>
                    <a:pt x="213360" y="2086610"/>
                    <a:pt x="248920" y="2033270"/>
                  </a:cubicBezTo>
                  <a:cubicBezTo>
                    <a:pt x="271780" y="1998980"/>
                    <a:pt x="283210" y="1988820"/>
                    <a:pt x="314960" y="1955800"/>
                  </a:cubicBezTo>
                  <a:cubicBezTo>
                    <a:pt x="381000" y="1889760"/>
                    <a:pt x="551180" y="1756410"/>
                    <a:pt x="636270" y="1671320"/>
                  </a:cubicBezTo>
                  <a:cubicBezTo>
                    <a:pt x="699770" y="1609090"/>
                    <a:pt x="735330" y="1545590"/>
                    <a:pt x="789940" y="1501140"/>
                  </a:cubicBezTo>
                  <a:cubicBezTo>
                    <a:pt x="839470" y="1461770"/>
                    <a:pt x="892810" y="1451610"/>
                    <a:pt x="946150" y="1410970"/>
                  </a:cubicBezTo>
                  <a:cubicBezTo>
                    <a:pt x="1016000" y="1356360"/>
                    <a:pt x="1070610" y="1270000"/>
                    <a:pt x="1163320" y="1189990"/>
                  </a:cubicBezTo>
                  <a:cubicBezTo>
                    <a:pt x="1296670" y="1075690"/>
                    <a:pt x="1559560" y="911860"/>
                    <a:pt x="1689100" y="810260"/>
                  </a:cubicBezTo>
                  <a:cubicBezTo>
                    <a:pt x="1769110" y="746760"/>
                    <a:pt x="1804670" y="699770"/>
                    <a:pt x="1877060" y="648970"/>
                  </a:cubicBezTo>
                  <a:cubicBezTo>
                    <a:pt x="1960880" y="589280"/>
                    <a:pt x="2098040" y="529590"/>
                    <a:pt x="2171700" y="481330"/>
                  </a:cubicBezTo>
                  <a:cubicBezTo>
                    <a:pt x="2219960" y="449580"/>
                    <a:pt x="2240280" y="421640"/>
                    <a:pt x="2284730" y="396240"/>
                  </a:cubicBezTo>
                  <a:cubicBezTo>
                    <a:pt x="2338070" y="365760"/>
                    <a:pt x="2401570" y="342900"/>
                    <a:pt x="2471420" y="316230"/>
                  </a:cubicBezTo>
                  <a:cubicBezTo>
                    <a:pt x="2561590" y="283210"/>
                    <a:pt x="2703830" y="259080"/>
                    <a:pt x="2783840" y="218440"/>
                  </a:cubicBezTo>
                  <a:cubicBezTo>
                    <a:pt x="2840990" y="189230"/>
                    <a:pt x="2867660" y="143510"/>
                    <a:pt x="2917190" y="116840"/>
                  </a:cubicBezTo>
                  <a:cubicBezTo>
                    <a:pt x="2966720" y="88900"/>
                    <a:pt x="2999740" y="71120"/>
                    <a:pt x="3083560" y="55880"/>
                  </a:cubicBezTo>
                  <a:cubicBezTo>
                    <a:pt x="3315970" y="13970"/>
                    <a:pt x="4325620" y="0"/>
                    <a:pt x="4433570" y="45720"/>
                  </a:cubicBezTo>
                  <a:cubicBezTo>
                    <a:pt x="4451350" y="53340"/>
                    <a:pt x="4458970" y="64770"/>
                    <a:pt x="4458970" y="72390"/>
                  </a:cubicBezTo>
                  <a:cubicBezTo>
                    <a:pt x="4458970" y="81280"/>
                    <a:pt x="4439920" y="96520"/>
                    <a:pt x="4431030" y="96520"/>
                  </a:cubicBezTo>
                  <a:cubicBezTo>
                    <a:pt x="4423410" y="96520"/>
                    <a:pt x="4410710" y="83820"/>
                    <a:pt x="4408170" y="74930"/>
                  </a:cubicBezTo>
                  <a:cubicBezTo>
                    <a:pt x="4406900" y="68580"/>
                    <a:pt x="4410710" y="57150"/>
                    <a:pt x="4415790" y="53340"/>
                  </a:cubicBezTo>
                  <a:cubicBezTo>
                    <a:pt x="4422140" y="48260"/>
                    <a:pt x="4439920" y="45720"/>
                    <a:pt x="4446270" y="49530"/>
                  </a:cubicBezTo>
                  <a:cubicBezTo>
                    <a:pt x="4452620" y="53340"/>
                    <a:pt x="4460240" y="63500"/>
                    <a:pt x="4458970" y="69850"/>
                  </a:cubicBezTo>
                  <a:cubicBezTo>
                    <a:pt x="4457700" y="78740"/>
                    <a:pt x="4451350" y="88900"/>
                    <a:pt x="4433570" y="96520"/>
                  </a:cubicBezTo>
                  <a:cubicBezTo>
                    <a:pt x="4326890" y="143510"/>
                    <a:pt x="3322320" y="64770"/>
                    <a:pt x="3097530" y="104140"/>
                  </a:cubicBezTo>
                  <a:cubicBezTo>
                    <a:pt x="3020060" y="118110"/>
                    <a:pt x="2993390" y="133350"/>
                    <a:pt x="2945130" y="158750"/>
                  </a:cubicBezTo>
                  <a:cubicBezTo>
                    <a:pt x="2893060" y="186690"/>
                    <a:pt x="2857500" y="236220"/>
                    <a:pt x="2796540" y="266700"/>
                  </a:cubicBezTo>
                  <a:cubicBezTo>
                    <a:pt x="2715260" y="308610"/>
                    <a:pt x="2578100" y="331470"/>
                    <a:pt x="2490470" y="363220"/>
                  </a:cubicBezTo>
                  <a:cubicBezTo>
                    <a:pt x="2423160" y="387350"/>
                    <a:pt x="2368550" y="406400"/>
                    <a:pt x="2316480" y="435610"/>
                  </a:cubicBezTo>
                  <a:cubicBezTo>
                    <a:pt x="2269490" y="462280"/>
                    <a:pt x="2242820" y="494030"/>
                    <a:pt x="2192020" y="527050"/>
                  </a:cubicBezTo>
                  <a:cubicBezTo>
                    <a:pt x="2118360" y="575310"/>
                    <a:pt x="1992630" y="628650"/>
                    <a:pt x="1911350" y="687070"/>
                  </a:cubicBezTo>
                  <a:cubicBezTo>
                    <a:pt x="1837690" y="737870"/>
                    <a:pt x="1799590" y="787400"/>
                    <a:pt x="1718310" y="852170"/>
                  </a:cubicBezTo>
                  <a:cubicBezTo>
                    <a:pt x="1590040" y="953770"/>
                    <a:pt x="1333500" y="1111250"/>
                    <a:pt x="1198880" y="1226820"/>
                  </a:cubicBezTo>
                  <a:cubicBezTo>
                    <a:pt x="1103630" y="1308100"/>
                    <a:pt x="1041400" y="1400810"/>
                    <a:pt x="970280" y="1455420"/>
                  </a:cubicBezTo>
                  <a:cubicBezTo>
                    <a:pt x="920750" y="1493520"/>
                    <a:pt x="872490" y="1498600"/>
                    <a:pt x="826770" y="1535430"/>
                  </a:cubicBezTo>
                  <a:cubicBezTo>
                    <a:pt x="772160" y="1579880"/>
                    <a:pt x="736600" y="1642110"/>
                    <a:pt x="671830" y="1708150"/>
                  </a:cubicBezTo>
                  <a:cubicBezTo>
                    <a:pt x="575310" y="1805940"/>
                    <a:pt x="372110" y="1960880"/>
                    <a:pt x="293370" y="2058670"/>
                  </a:cubicBezTo>
                  <a:cubicBezTo>
                    <a:pt x="247650" y="2114550"/>
                    <a:pt x="226060" y="2164080"/>
                    <a:pt x="205740" y="2207260"/>
                  </a:cubicBezTo>
                  <a:cubicBezTo>
                    <a:pt x="191770" y="2236470"/>
                    <a:pt x="190500" y="2258060"/>
                    <a:pt x="175260" y="2286000"/>
                  </a:cubicBezTo>
                  <a:cubicBezTo>
                    <a:pt x="154940" y="2324100"/>
                    <a:pt x="109220" y="2362200"/>
                    <a:pt x="88900" y="2406650"/>
                  </a:cubicBezTo>
                  <a:cubicBezTo>
                    <a:pt x="67310" y="2451100"/>
                    <a:pt x="58420" y="2486660"/>
                    <a:pt x="50800" y="2553970"/>
                  </a:cubicBezTo>
                  <a:cubicBezTo>
                    <a:pt x="31750" y="2696210"/>
                    <a:pt x="82550" y="3161030"/>
                    <a:pt x="50800" y="3233420"/>
                  </a:cubicBezTo>
                  <a:cubicBezTo>
                    <a:pt x="43180" y="3249930"/>
                    <a:pt x="30480" y="3258820"/>
                    <a:pt x="21590" y="3258820"/>
                  </a:cubicBezTo>
                  <a:cubicBezTo>
                    <a:pt x="13970" y="3257550"/>
                    <a:pt x="0" y="3233420"/>
                    <a:pt x="0" y="3233420"/>
                  </a:cubicBezTo>
                </a:path>
              </a:pathLst>
            </a:custGeom>
            <a:solidFill>
              <a:srgbClr val="DC3C4D"/>
            </a:solidFill>
            <a:ln cap="sq">
              <a:noFill/>
              <a:prstDash val="solid"/>
              <a:miter/>
            </a:ln>
          </p:spPr>
        </p:sp>
      </p:grpSp>
      <p:grpSp>
        <p:nvGrpSpPr>
          <p:cNvPr name="Group 85" id="85"/>
          <p:cNvGrpSpPr/>
          <p:nvPr/>
        </p:nvGrpSpPr>
        <p:grpSpPr>
          <a:xfrm rot="0">
            <a:off x="1507060" y="6077808"/>
            <a:ext cx="2732035" cy="1364759"/>
            <a:chOff x="0" y="0"/>
            <a:chExt cx="5511800" cy="2753360"/>
          </a:xfrm>
        </p:grpSpPr>
        <p:sp>
          <p:nvSpPr>
            <p:cNvPr name="Freeform 86" id="86"/>
            <p:cNvSpPr/>
            <p:nvPr/>
          </p:nvSpPr>
          <p:spPr>
            <a:xfrm flipH="false" flipV="false" rot="0">
              <a:off x="44450" y="45720"/>
              <a:ext cx="5417820" cy="2670810"/>
            </a:xfrm>
            <a:custGeom>
              <a:avLst/>
              <a:gdLst/>
              <a:ahLst/>
              <a:cxnLst/>
              <a:rect r="r" b="b" t="t" l="l"/>
              <a:pathLst>
                <a:path h="2670810" w="5417820">
                  <a:moveTo>
                    <a:pt x="43180" y="7620"/>
                  </a:moveTo>
                  <a:cubicBezTo>
                    <a:pt x="575310" y="506730"/>
                    <a:pt x="640080" y="577850"/>
                    <a:pt x="703580" y="657860"/>
                  </a:cubicBezTo>
                  <a:cubicBezTo>
                    <a:pt x="762000" y="731520"/>
                    <a:pt x="795020" y="817880"/>
                    <a:pt x="855980" y="877570"/>
                  </a:cubicBezTo>
                  <a:cubicBezTo>
                    <a:pt x="915670" y="933450"/>
                    <a:pt x="1017270" y="969010"/>
                    <a:pt x="1062990" y="1008380"/>
                  </a:cubicBezTo>
                  <a:cubicBezTo>
                    <a:pt x="1090930" y="1032510"/>
                    <a:pt x="1092200" y="1049020"/>
                    <a:pt x="1121410" y="1076960"/>
                  </a:cubicBezTo>
                  <a:cubicBezTo>
                    <a:pt x="1181100" y="1134110"/>
                    <a:pt x="1336040" y="1234440"/>
                    <a:pt x="1424940" y="1309370"/>
                  </a:cubicBezTo>
                  <a:cubicBezTo>
                    <a:pt x="1498600" y="1371600"/>
                    <a:pt x="1573530" y="1460500"/>
                    <a:pt x="1619250" y="1492250"/>
                  </a:cubicBezTo>
                  <a:cubicBezTo>
                    <a:pt x="1638300" y="1507490"/>
                    <a:pt x="1643380" y="1506220"/>
                    <a:pt x="1666240" y="1517650"/>
                  </a:cubicBezTo>
                  <a:cubicBezTo>
                    <a:pt x="1720850" y="1543050"/>
                    <a:pt x="1847850" y="1598930"/>
                    <a:pt x="1945640" y="1637030"/>
                  </a:cubicBezTo>
                  <a:cubicBezTo>
                    <a:pt x="2051050" y="1678940"/>
                    <a:pt x="2178050" y="1727200"/>
                    <a:pt x="2277110" y="1755140"/>
                  </a:cubicBezTo>
                  <a:cubicBezTo>
                    <a:pt x="2355850" y="1778000"/>
                    <a:pt x="2434590" y="1776730"/>
                    <a:pt x="2491740" y="1802130"/>
                  </a:cubicBezTo>
                  <a:cubicBezTo>
                    <a:pt x="2537460" y="1822450"/>
                    <a:pt x="2564130" y="1859280"/>
                    <a:pt x="2603500" y="1883410"/>
                  </a:cubicBezTo>
                  <a:cubicBezTo>
                    <a:pt x="2644140" y="1907540"/>
                    <a:pt x="2691130" y="1921510"/>
                    <a:pt x="2734310" y="1949450"/>
                  </a:cubicBezTo>
                  <a:cubicBezTo>
                    <a:pt x="2783840" y="1981200"/>
                    <a:pt x="2829560" y="2039620"/>
                    <a:pt x="2881630" y="2070100"/>
                  </a:cubicBezTo>
                  <a:cubicBezTo>
                    <a:pt x="2931160" y="2098040"/>
                    <a:pt x="2987040" y="2101850"/>
                    <a:pt x="3037840" y="2127250"/>
                  </a:cubicBezTo>
                  <a:cubicBezTo>
                    <a:pt x="3094990" y="2156460"/>
                    <a:pt x="3147060" y="2211070"/>
                    <a:pt x="3205480" y="2239010"/>
                  </a:cubicBezTo>
                  <a:cubicBezTo>
                    <a:pt x="3258820" y="2266950"/>
                    <a:pt x="3304540" y="2278380"/>
                    <a:pt x="3373120" y="2296160"/>
                  </a:cubicBezTo>
                  <a:cubicBezTo>
                    <a:pt x="3477260" y="2325370"/>
                    <a:pt x="3658870" y="2345690"/>
                    <a:pt x="3770630" y="2377440"/>
                  </a:cubicBezTo>
                  <a:cubicBezTo>
                    <a:pt x="3854450" y="2401570"/>
                    <a:pt x="3910330" y="2439670"/>
                    <a:pt x="3989070" y="2457450"/>
                  </a:cubicBezTo>
                  <a:cubicBezTo>
                    <a:pt x="4074160" y="2476500"/>
                    <a:pt x="4194810" y="2468880"/>
                    <a:pt x="4265930" y="2484120"/>
                  </a:cubicBezTo>
                  <a:cubicBezTo>
                    <a:pt x="4314190" y="2495550"/>
                    <a:pt x="4329430" y="2513330"/>
                    <a:pt x="4382770" y="2524760"/>
                  </a:cubicBezTo>
                  <a:cubicBezTo>
                    <a:pt x="4486910" y="2546350"/>
                    <a:pt x="4781550" y="2538730"/>
                    <a:pt x="4864100" y="2560320"/>
                  </a:cubicBezTo>
                  <a:cubicBezTo>
                    <a:pt x="4893310" y="2569210"/>
                    <a:pt x="4898390" y="2581910"/>
                    <a:pt x="4921250" y="2589530"/>
                  </a:cubicBezTo>
                  <a:cubicBezTo>
                    <a:pt x="4950460" y="2597150"/>
                    <a:pt x="4982210" y="2598420"/>
                    <a:pt x="5027930" y="2602230"/>
                  </a:cubicBezTo>
                  <a:cubicBezTo>
                    <a:pt x="5113020" y="2607310"/>
                    <a:pt x="5341620" y="2583180"/>
                    <a:pt x="5391150" y="2604770"/>
                  </a:cubicBezTo>
                  <a:cubicBezTo>
                    <a:pt x="5406390" y="2612390"/>
                    <a:pt x="5416550" y="2623820"/>
                    <a:pt x="5416550" y="2631440"/>
                  </a:cubicBezTo>
                  <a:cubicBezTo>
                    <a:pt x="5415280" y="2640330"/>
                    <a:pt x="5396230" y="2655570"/>
                    <a:pt x="5388610" y="2655570"/>
                  </a:cubicBezTo>
                  <a:cubicBezTo>
                    <a:pt x="5380990" y="2655570"/>
                    <a:pt x="5372100" y="2647950"/>
                    <a:pt x="5368290" y="2642870"/>
                  </a:cubicBezTo>
                  <a:cubicBezTo>
                    <a:pt x="5365750" y="2636520"/>
                    <a:pt x="5365750" y="2625090"/>
                    <a:pt x="5368290" y="2618740"/>
                  </a:cubicBezTo>
                  <a:cubicBezTo>
                    <a:pt x="5372100" y="2612390"/>
                    <a:pt x="5380990" y="2606040"/>
                    <a:pt x="5388610" y="2604770"/>
                  </a:cubicBezTo>
                  <a:cubicBezTo>
                    <a:pt x="5394960" y="2604770"/>
                    <a:pt x="5405120" y="2608580"/>
                    <a:pt x="5410200" y="2613660"/>
                  </a:cubicBezTo>
                  <a:cubicBezTo>
                    <a:pt x="5415280" y="2620010"/>
                    <a:pt x="5417820" y="2630170"/>
                    <a:pt x="5415280" y="2637790"/>
                  </a:cubicBezTo>
                  <a:cubicBezTo>
                    <a:pt x="5412740" y="2645410"/>
                    <a:pt x="5405120" y="2651760"/>
                    <a:pt x="5391150" y="2655570"/>
                  </a:cubicBezTo>
                  <a:cubicBezTo>
                    <a:pt x="5346700" y="2670810"/>
                    <a:pt x="5170170" y="2659380"/>
                    <a:pt x="5081270" y="2654300"/>
                  </a:cubicBezTo>
                  <a:cubicBezTo>
                    <a:pt x="5011420" y="2650490"/>
                    <a:pt x="4935220" y="2646680"/>
                    <a:pt x="4898390" y="2633980"/>
                  </a:cubicBezTo>
                  <a:cubicBezTo>
                    <a:pt x="4880610" y="2627630"/>
                    <a:pt x="4881880" y="2617470"/>
                    <a:pt x="4860290" y="2611120"/>
                  </a:cubicBezTo>
                  <a:cubicBezTo>
                    <a:pt x="4795520" y="2590800"/>
                    <a:pt x="4552950" y="2600960"/>
                    <a:pt x="4429760" y="2581910"/>
                  </a:cubicBezTo>
                  <a:cubicBezTo>
                    <a:pt x="4334510" y="2567940"/>
                    <a:pt x="4255770" y="2532380"/>
                    <a:pt x="4180840" y="2522220"/>
                  </a:cubicBezTo>
                  <a:cubicBezTo>
                    <a:pt x="4121150" y="2513330"/>
                    <a:pt x="4076700" y="2526030"/>
                    <a:pt x="4015740" y="2514600"/>
                  </a:cubicBezTo>
                  <a:cubicBezTo>
                    <a:pt x="3940810" y="2499360"/>
                    <a:pt x="3859530" y="2453640"/>
                    <a:pt x="3764280" y="2428240"/>
                  </a:cubicBezTo>
                  <a:cubicBezTo>
                    <a:pt x="3644900" y="2395220"/>
                    <a:pt x="3460750" y="2373630"/>
                    <a:pt x="3352800" y="2343150"/>
                  </a:cubicBezTo>
                  <a:cubicBezTo>
                    <a:pt x="3280410" y="2322830"/>
                    <a:pt x="3221990" y="2306320"/>
                    <a:pt x="3176270" y="2280920"/>
                  </a:cubicBezTo>
                  <a:cubicBezTo>
                    <a:pt x="3141980" y="2261870"/>
                    <a:pt x="3130550" y="2236470"/>
                    <a:pt x="3094990" y="2214880"/>
                  </a:cubicBezTo>
                  <a:cubicBezTo>
                    <a:pt x="3036570" y="2179320"/>
                    <a:pt x="2919730" y="2150110"/>
                    <a:pt x="2848610" y="2106930"/>
                  </a:cubicBezTo>
                  <a:cubicBezTo>
                    <a:pt x="2785110" y="2068830"/>
                    <a:pt x="2733040" y="2006600"/>
                    <a:pt x="2682240" y="1973580"/>
                  </a:cubicBezTo>
                  <a:cubicBezTo>
                    <a:pt x="2642870" y="1950720"/>
                    <a:pt x="2606040" y="1944370"/>
                    <a:pt x="2573020" y="1922780"/>
                  </a:cubicBezTo>
                  <a:cubicBezTo>
                    <a:pt x="2540000" y="1902460"/>
                    <a:pt x="2520950" y="1869440"/>
                    <a:pt x="2481580" y="1850390"/>
                  </a:cubicBezTo>
                  <a:cubicBezTo>
                    <a:pt x="2425700" y="1823720"/>
                    <a:pt x="2340610" y="1826260"/>
                    <a:pt x="2259330" y="1803400"/>
                  </a:cubicBezTo>
                  <a:cubicBezTo>
                    <a:pt x="2157730" y="1774190"/>
                    <a:pt x="2029460" y="1724660"/>
                    <a:pt x="1922780" y="1682750"/>
                  </a:cubicBezTo>
                  <a:cubicBezTo>
                    <a:pt x="1824990" y="1644650"/>
                    <a:pt x="1701800" y="1591310"/>
                    <a:pt x="1642110" y="1562100"/>
                  </a:cubicBezTo>
                  <a:cubicBezTo>
                    <a:pt x="1614170" y="1548130"/>
                    <a:pt x="1606550" y="1545590"/>
                    <a:pt x="1582420" y="1527810"/>
                  </a:cubicBezTo>
                  <a:cubicBezTo>
                    <a:pt x="1535430" y="1493520"/>
                    <a:pt x="1463040" y="1408430"/>
                    <a:pt x="1393190" y="1348740"/>
                  </a:cubicBezTo>
                  <a:cubicBezTo>
                    <a:pt x="1314450" y="1282700"/>
                    <a:pt x="1195070" y="1207770"/>
                    <a:pt x="1131570" y="1151890"/>
                  </a:cubicBezTo>
                  <a:cubicBezTo>
                    <a:pt x="1090930" y="1115060"/>
                    <a:pt x="1069340" y="1074420"/>
                    <a:pt x="1040130" y="1052830"/>
                  </a:cubicBezTo>
                  <a:cubicBezTo>
                    <a:pt x="1018540" y="1037590"/>
                    <a:pt x="1003300" y="1038860"/>
                    <a:pt x="977900" y="1024890"/>
                  </a:cubicBezTo>
                  <a:cubicBezTo>
                    <a:pt x="935990" y="1000760"/>
                    <a:pt x="866140" y="958850"/>
                    <a:pt x="816610" y="909320"/>
                  </a:cubicBezTo>
                  <a:cubicBezTo>
                    <a:pt x="759460" y="850900"/>
                    <a:pt x="722630" y="763270"/>
                    <a:pt x="664210" y="690880"/>
                  </a:cubicBezTo>
                  <a:cubicBezTo>
                    <a:pt x="601980" y="612140"/>
                    <a:pt x="539750" y="543560"/>
                    <a:pt x="454660" y="455930"/>
                  </a:cubicBezTo>
                  <a:cubicBezTo>
                    <a:pt x="335280" y="335280"/>
                    <a:pt x="34290" y="111760"/>
                    <a:pt x="6350" y="43180"/>
                  </a:cubicBezTo>
                  <a:cubicBezTo>
                    <a:pt x="0" y="26670"/>
                    <a:pt x="2540" y="11430"/>
                    <a:pt x="8890" y="5080"/>
                  </a:cubicBezTo>
                  <a:cubicBezTo>
                    <a:pt x="15240" y="0"/>
                    <a:pt x="43180" y="7620"/>
                    <a:pt x="43180" y="7620"/>
                  </a:cubicBezTo>
                </a:path>
              </a:pathLst>
            </a:custGeom>
            <a:solidFill>
              <a:srgbClr val="DC3C4D"/>
            </a:solidFill>
            <a:ln cap="sq">
              <a:noFill/>
              <a:prstDash val="solid"/>
              <a:miter/>
            </a:ln>
          </p:spPr>
        </p:sp>
      </p:grpSp>
      <p:grpSp>
        <p:nvGrpSpPr>
          <p:cNvPr name="Group 87" id="87"/>
          <p:cNvGrpSpPr/>
          <p:nvPr/>
        </p:nvGrpSpPr>
        <p:grpSpPr>
          <a:xfrm rot="0">
            <a:off x="9004953" y="8000347"/>
            <a:ext cx="371209" cy="371209"/>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8989"/>
            </a:solidFill>
          </p:spPr>
        </p:sp>
        <p:sp>
          <p:nvSpPr>
            <p:cNvPr name="TextBox 89" id="8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90" id="90"/>
          <p:cNvGrpSpPr/>
          <p:nvPr/>
        </p:nvGrpSpPr>
        <p:grpSpPr>
          <a:xfrm rot="0">
            <a:off x="9073156" y="6685490"/>
            <a:ext cx="371209" cy="371209"/>
            <a:chOff x="0" y="0"/>
            <a:chExt cx="812800" cy="812800"/>
          </a:xfrm>
        </p:grpSpPr>
        <p:sp>
          <p:nvSpPr>
            <p:cNvPr name="Freeform 91" id="9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8989"/>
            </a:solidFill>
          </p:spPr>
        </p:sp>
        <p:sp>
          <p:nvSpPr>
            <p:cNvPr name="TextBox 92" id="9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93" id="93"/>
          <p:cNvGrpSpPr/>
          <p:nvPr/>
        </p:nvGrpSpPr>
        <p:grpSpPr>
          <a:xfrm rot="0">
            <a:off x="10411094" y="6029553"/>
            <a:ext cx="371209" cy="371209"/>
            <a:chOff x="0" y="0"/>
            <a:chExt cx="812800" cy="812800"/>
          </a:xfrm>
        </p:grpSpPr>
        <p:sp>
          <p:nvSpPr>
            <p:cNvPr name="Freeform 94" id="9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95" id="9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96" id="96"/>
          <p:cNvGrpSpPr/>
          <p:nvPr/>
        </p:nvGrpSpPr>
        <p:grpSpPr>
          <a:xfrm rot="0">
            <a:off x="10411094" y="8553835"/>
            <a:ext cx="371209" cy="371209"/>
            <a:chOff x="0" y="0"/>
            <a:chExt cx="812800" cy="812800"/>
          </a:xfrm>
        </p:grpSpPr>
        <p:sp>
          <p:nvSpPr>
            <p:cNvPr name="Freeform 97" id="9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FA1"/>
            </a:solidFill>
          </p:spPr>
        </p:sp>
        <p:sp>
          <p:nvSpPr>
            <p:cNvPr name="TextBox 98" id="9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99" id="99"/>
          <p:cNvSpPr/>
          <p:nvPr/>
        </p:nvSpPr>
        <p:spPr>
          <a:xfrm>
            <a:off x="9376162" y="8185951"/>
            <a:ext cx="1034932" cy="553489"/>
          </a:xfrm>
          <a:prstGeom prst="line">
            <a:avLst/>
          </a:prstGeom>
          <a:ln cap="flat" w="19050">
            <a:solidFill>
              <a:srgbClr val="22FF94"/>
            </a:solidFill>
            <a:prstDash val="solid"/>
            <a:headEnd type="none" len="sm" w="sm"/>
            <a:tailEnd type="none" len="sm" w="sm"/>
          </a:ln>
        </p:spPr>
      </p:sp>
      <p:sp>
        <p:nvSpPr>
          <p:cNvPr name="AutoShape 100" id="100"/>
          <p:cNvSpPr/>
          <p:nvPr/>
        </p:nvSpPr>
        <p:spPr>
          <a:xfrm flipV="true">
            <a:off x="9190558" y="7056698"/>
            <a:ext cx="68203" cy="943648"/>
          </a:xfrm>
          <a:prstGeom prst="line">
            <a:avLst/>
          </a:prstGeom>
          <a:ln cap="flat" w="19050">
            <a:solidFill>
              <a:srgbClr val="000000"/>
            </a:solidFill>
            <a:prstDash val="solid"/>
            <a:headEnd type="none" len="sm" w="sm"/>
            <a:tailEnd type="none" len="sm" w="sm"/>
          </a:ln>
        </p:spPr>
      </p:sp>
      <p:sp>
        <p:nvSpPr>
          <p:cNvPr name="AutoShape 101" id="101"/>
          <p:cNvSpPr/>
          <p:nvPr/>
        </p:nvSpPr>
        <p:spPr>
          <a:xfrm flipV="true">
            <a:off x="9258760" y="6215157"/>
            <a:ext cx="1152334" cy="470332"/>
          </a:xfrm>
          <a:prstGeom prst="line">
            <a:avLst/>
          </a:prstGeom>
          <a:ln cap="flat" w="19050">
            <a:solidFill>
              <a:srgbClr val="22FF94"/>
            </a:solidFill>
            <a:prstDash val="solid"/>
            <a:headEnd type="none" len="sm" w="sm"/>
            <a:tailEnd type="none" len="sm" w="sm"/>
          </a:ln>
        </p:spPr>
      </p:sp>
      <p:sp>
        <p:nvSpPr>
          <p:cNvPr name="AutoShape 102" id="102"/>
          <p:cNvSpPr/>
          <p:nvPr/>
        </p:nvSpPr>
        <p:spPr>
          <a:xfrm flipV="true">
            <a:off x="9190558" y="6400762"/>
            <a:ext cx="1406141" cy="1599585"/>
          </a:xfrm>
          <a:prstGeom prst="line">
            <a:avLst/>
          </a:prstGeom>
          <a:ln cap="flat" w="19050">
            <a:solidFill>
              <a:srgbClr val="22FF94"/>
            </a:solidFill>
            <a:prstDash val="solid"/>
            <a:headEnd type="none" len="sm" w="sm"/>
            <a:tailEnd type="none" len="sm" w="sm"/>
          </a:ln>
        </p:spPr>
      </p:sp>
      <p:sp>
        <p:nvSpPr>
          <p:cNvPr name="AutoShape 103" id="103"/>
          <p:cNvSpPr/>
          <p:nvPr/>
        </p:nvSpPr>
        <p:spPr>
          <a:xfrm>
            <a:off x="10596698" y="6400762"/>
            <a:ext cx="0" cy="2153073"/>
          </a:xfrm>
          <a:prstGeom prst="line">
            <a:avLst/>
          </a:prstGeom>
          <a:ln cap="flat" w="19050">
            <a:solidFill>
              <a:srgbClr val="000000"/>
            </a:solidFill>
            <a:prstDash val="solid"/>
            <a:headEnd type="none" len="sm" w="sm"/>
            <a:tailEnd type="none" len="sm" w="sm"/>
          </a:ln>
        </p:spPr>
      </p:sp>
      <p:sp>
        <p:nvSpPr>
          <p:cNvPr name="TextBox 104" id="104"/>
          <p:cNvSpPr txBox="true"/>
          <p:nvPr/>
        </p:nvSpPr>
        <p:spPr>
          <a:xfrm rot="0">
            <a:off x="9184698" y="6706946"/>
            <a:ext cx="148125" cy="290195"/>
          </a:xfrm>
          <a:prstGeom prst="rect">
            <a:avLst/>
          </a:prstGeom>
        </p:spPr>
        <p:txBody>
          <a:bodyPr anchor="t" rtlCol="false" tIns="0" lIns="0" bIns="0" rIns="0">
            <a:spAutoFit/>
          </a:bodyPr>
          <a:lstStyle/>
          <a:p>
            <a:pPr algn="ctr">
              <a:lnSpc>
                <a:spcPts val="2329"/>
              </a:lnSpc>
              <a:spcBef>
                <a:spcPct val="0"/>
              </a:spcBef>
            </a:pPr>
            <a:r>
              <a:rPr lang="en-US" b="true" sz="1664" spc="249">
                <a:solidFill>
                  <a:srgbClr val="202020"/>
                </a:solidFill>
                <a:latin typeface="Glacial Indifference Bold"/>
                <a:ea typeface="Glacial Indifference Bold"/>
                <a:cs typeface="Glacial Indifference Bold"/>
                <a:sym typeface="Glacial Indifference Bold"/>
              </a:rPr>
              <a:t>B</a:t>
            </a:r>
          </a:p>
        </p:txBody>
      </p:sp>
      <p:sp>
        <p:nvSpPr>
          <p:cNvPr name="TextBox 105" id="105"/>
          <p:cNvSpPr txBox="true"/>
          <p:nvPr/>
        </p:nvSpPr>
        <p:spPr>
          <a:xfrm rot="0">
            <a:off x="9101871" y="7985846"/>
            <a:ext cx="177372" cy="290195"/>
          </a:xfrm>
          <a:prstGeom prst="rect">
            <a:avLst/>
          </a:prstGeom>
        </p:spPr>
        <p:txBody>
          <a:bodyPr anchor="t" rtlCol="false" tIns="0" lIns="0" bIns="0" rIns="0">
            <a:spAutoFit/>
          </a:bodyPr>
          <a:lstStyle/>
          <a:p>
            <a:pPr algn="ctr">
              <a:lnSpc>
                <a:spcPts val="2329"/>
              </a:lnSpc>
              <a:spcBef>
                <a:spcPct val="0"/>
              </a:spcBef>
            </a:pPr>
            <a:r>
              <a:rPr lang="en-US" b="true" sz="1664" spc="249">
                <a:solidFill>
                  <a:srgbClr val="202020"/>
                </a:solidFill>
                <a:latin typeface="Glacial Indifference Bold"/>
                <a:ea typeface="Glacial Indifference Bold"/>
                <a:cs typeface="Glacial Indifference Bold"/>
                <a:sym typeface="Glacial Indifference Bold"/>
              </a:rPr>
              <a:t>A</a:t>
            </a:r>
          </a:p>
        </p:txBody>
      </p:sp>
      <p:sp>
        <p:nvSpPr>
          <p:cNvPr name="TextBox 106" id="106"/>
          <p:cNvSpPr txBox="true"/>
          <p:nvPr/>
        </p:nvSpPr>
        <p:spPr>
          <a:xfrm rot="0">
            <a:off x="10513767" y="6051010"/>
            <a:ext cx="165862" cy="290195"/>
          </a:xfrm>
          <a:prstGeom prst="rect">
            <a:avLst/>
          </a:prstGeom>
        </p:spPr>
        <p:txBody>
          <a:bodyPr anchor="t" rtlCol="false" tIns="0" lIns="0" bIns="0" rIns="0">
            <a:spAutoFit/>
          </a:bodyPr>
          <a:lstStyle/>
          <a:p>
            <a:pPr algn="ctr">
              <a:lnSpc>
                <a:spcPts val="2329"/>
              </a:lnSpc>
              <a:spcBef>
                <a:spcPct val="0"/>
              </a:spcBef>
            </a:pPr>
            <a:r>
              <a:rPr lang="en-US" b="true" sz="1664" spc="249">
                <a:solidFill>
                  <a:srgbClr val="202020"/>
                </a:solidFill>
                <a:latin typeface="Glacial Indifference Bold"/>
                <a:ea typeface="Glacial Indifference Bold"/>
                <a:cs typeface="Glacial Indifference Bold"/>
                <a:sym typeface="Glacial Indifference Bold"/>
              </a:rPr>
              <a:t>D</a:t>
            </a:r>
          </a:p>
        </p:txBody>
      </p:sp>
      <p:sp>
        <p:nvSpPr>
          <p:cNvPr name="TextBox 107" id="107"/>
          <p:cNvSpPr txBox="true"/>
          <p:nvPr/>
        </p:nvSpPr>
        <p:spPr>
          <a:xfrm rot="0">
            <a:off x="10502351" y="8555026"/>
            <a:ext cx="188694" cy="290195"/>
          </a:xfrm>
          <a:prstGeom prst="rect">
            <a:avLst/>
          </a:prstGeom>
        </p:spPr>
        <p:txBody>
          <a:bodyPr anchor="t" rtlCol="false" tIns="0" lIns="0" bIns="0" rIns="0">
            <a:spAutoFit/>
          </a:bodyPr>
          <a:lstStyle/>
          <a:p>
            <a:pPr algn="ctr">
              <a:lnSpc>
                <a:spcPts val="2329"/>
              </a:lnSpc>
              <a:spcBef>
                <a:spcPct val="0"/>
              </a:spcBef>
            </a:pPr>
            <a:r>
              <a:rPr lang="en-US" b="true" sz="1664" spc="249">
                <a:solidFill>
                  <a:srgbClr val="202020"/>
                </a:solidFill>
                <a:latin typeface="Glacial Indifference Bold"/>
                <a:ea typeface="Glacial Indifference Bold"/>
                <a:cs typeface="Glacial Indifference Bold"/>
                <a:sym typeface="Glacial Indifference Bold"/>
              </a:rPr>
              <a:t>C</a:t>
            </a:r>
          </a:p>
        </p:txBody>
      </p:sp>
      <p:grpSp>
        <p:nvGrpSpPr>
          <p:cNvPr name="Group 108" id="108"/>
          <p:cNvGrpSpPr/>
          <p:nvPr/>
        </p:nvGrpSpPr>
        <p:grpSpPr>
          <a:xfrm rot="0">
            <a:off x="11577443" y="6625933"/>
            <a:ext cx="371209" cy="371209"/>
            <a:chOff x="0" y="0"/>
            <a:chExt cx="812800" cy="812800"/>
          </a:xfrm>
        </p:grpSpPr>
        <p:sp>
          <p:nvSpPr>
            <p:cNvPr name="Freeform 109" id="10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10" id="11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11" id="111"/>
          <p:cNvGrpSpPr/>
          <p:nvPr/>
        </p:nvGrpSpPr>
        <p:grpSpPr>
          <a:xfrm rot="0">
            <a:off x="11206234" y="7652737"/>
            <a:ext cx="371209" cy="371209"/>
            <a:chOff x="0" y="0"/>
            <a:chExt cx="812800" cy="812800"/>
          </a:xfrm>
        </p:grpSpPr>
        <p:sp>
          <p:nvSpPr>
            <p:cNvPr name="Freeform 112" id="1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13" id="11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114" id="114"/>
          <p:cNvSpPr/>
          <p:nvPr/>
        </p:nvSpPr>
        <p:spPr>
          <a:xfrm flipH="true">
            <a:off x="11391838" y="6933943"/>
            <a:ext cx="383153" cy="718794"/>
          </a:xfrm>
          <a:prstGeom prst="line">
            <a:avLst/>
          </a:prstGeom>
          <a:ln cap="flat" w="19050">
            <a:solidFill>
              <a:srgbClr val="000000"/>
            </a:solidFill>
            <a:prstDash val="solid"/>
            <a:headEnd type="none" len="sm" w="sm"/>
            <a:tailEnd type="none" len="sm" w="sm"/>
          </a:ln>
        </p:spPr>
      </p:sp>
      <p:sp>
        <p:nvSpPr>
          <p:cNvPr name="TextBox 115" id="115"/>
          <p:cNvSpPr txBox="true"/>
          <p:nvPr/>
        </p:nvSpPr>
        <p:spPr>
          <a:xfrm rot="0">
            <a:off x="11322776" y="7710151"/>
            <a:ext cx="138124" cy="290195"/>
          </a:xfrm>
          <a:prstGeom prst="rect">
            <a:avLst/>
          </a:prstGeom>
        </p:spPr>
        <p:txBody>
          <a:bodyPr anchor="t" rtlCol="false" tIns="0" lIns="0" bIns="0" rIns="0">
            <a:spAutoFit/>
          </a:bodyPr>
          <a:lstStyle/>
          <a:p>
            <a:pPr algn="ctr">
              <a:lnSpc>
                <a:spcPts val="2329"/>
              </a:lnSpc>
              <a:spcBef>
                <a:spcPct val="0"/>
              </a:spcBef>
            </a:pPr>
            <a:r>
              <a:rPr lang="en-US" b="true" sz="1664" spc="249">
                <a:solidFill>
                  <a:srgbClr val="202020"/>
                </a:solidFill>
                <a:latin typeface="Glacial Indifference Bold"/>
                <a:ea typeface="Glacial Indifference Bold"/>
                <a:cs typeface="Glacial Indifference Bold"/>
                <a:sym typeface="Glacial Indifference Bold"/>
              </a:rPr>
              <a:t>F</a:t>
            </a:r>
          </a:p>
        </p:txBody>
      </p:sp>
      <p:sp>
        <p:nvSpPr>
          <p:cNvPr name="AutoShape 116" id="116"/>
          <p:cNvSpPr/>
          <p:nvPr/>
        </p:nvSpPr>
        <p:spPr>
          <a:xfrm flipH="true" flipV="true">
            <a:off x="10782303" y="6215157"/>
            <a:ext cx="795140" cy="596380"/>
          </a:xfrm>
          <a:prstGeom prst="line">
            <a:avLst/>
          </a:prstGeom>
          <a:ln cap="flat" w="19050">
            <a:solidFill>
              <a:srgbClr val="EF391F"/>
            </a:solidFill>
            <a:prstDash val="solid"/>
            <a:headEnd type="none" len="sm" w="sm"/>
            <a:tailEnd type="none" len="sm" w="sm"/>
          </a:ln>
        </p:spPr>
      </p:sp>
      <p:sp>
        <p:nvSpPr>
          <p:cNvPr name="AutoShape 117" id="117"/>
          <p:cNvSpPr/>
          <p:nvPr/>
        </p:nvSpPr>
        <p:spPr>
          <a:xfrm flipH="true" flipV="true">
            <a:off x="10782303" y="6215157"/>
            <a:ext cx="423931" cy="1623184"/>
          </a:xfrm>
          <a:prstGeom prst="line">
            <a:avLst/>
          </a:prstGeom>
          <a:ln cap="flat" w="19050">
            <a:solidFill>
              <a:srgbClr val="EF391F"/>
            </a:solidFill>
            <a:prstDash val="solid"/>
            <a:headEnd type="none" len="sm" w="sm"/>
            <a:tailEnd type="none" len="sm" w="sm"/>
          </a:ln>
        </p:spPr>
      </p:sp>
      <p:sp>
        <p:nvSpPr>
          <p:cNvPr name="TextBox 118" id="118"/>
          <p:cNvSpPr txBox="true"/>
          <p:nvPr/>
        </p:nvSpPr>
        <p:spPr>
          <a:xfrm rot="0">
            <a:off x="11597603" y="6725658"/>
            <a:ext cx="375941" cy="314858"/>
          </a:xfrm>
          <a:prstGeom prst="rect">
            <a:avLst/>
          </a:prstGeom>
        </p:spPr>
        <p:txBody>
          <a:bodyPr anchor="t" rtlCol="false" tIns="0" lIns="0" bIns="0" rIns="0">
            <a:spAutoFit/>
          </a:bodyPr>
          <a:lstStyle/>
          <a:p>
            <a:pPr algn="ctr">
              <a:lnSpc>
                <a:spcPts val="2595"/>
              </a:lnSpc>
              <a:spcBef>
                <a:spcPct val="0"/>
              </a:spcBef>
            </a:pPr>
            <a:r>
              <a:rPr lang="en-US" b="true" sz="1854" spc="278">
                <a:solidFill>
                  <a:srgbClr val="000000"/>
                </a:solidFill>
                <a:latin typeface="Glacial Indifference Bold"/>
                <a:ea typeface="Glacial Indifference Bold"/>
                <a:cs typeface="Glacial Indifference Bold"/>
                <a:sym typeface="Glacial Indifference Bold"/>
              </a:rPr>
              <a:t>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949324" y="5681927"/>
            <a:ext cx="4303650" cy="4605073"/>
          </a:xfrm>
          <a:custGeom>
            <a:avLst/>
            <a:gdLst/>
            <a:ahLst/>
            <a:cxnLst/>
            <a:rect r="r" b="b" t="t" l="l"/>
            <a:pathLst>
              <a:path h="4605073" w="4303650">
                <a:moveTo>
                  <a:pt x="0" y="0"/>
                </a:moveTo>
                <a:lnTo>
                  <a:pt x="4303650" y="0"/>
                </a:lnTo>
                <a:lnTo>
                  <a:pt x="4303650" y="4605073"/>
                </a:lnTo>
                <a:lnTo>
                  <a:pt x="0" y="460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1265" y="3410147"/>
            <a:ext cx="4111282" cy="6423878"/>
          </a:xfrm>
          <a:custGeom>
            <a:avLst/>
            <a:gdLst/>
            <a:ahLst/>
            <a:cxnLst/>
            <a:rect r="r" b="b" t="t" l="l"/>
            <a:pathLst>
              <a:path h="6423878" w="4111282">
                <a:moveTo>
                  <a:pt x="0" y="0"/>
                </a:moveTo>
                <a:lnTo>
                  <a:pt x="4111282" y="0"/>
                </a:lnTo>
                <a:lnTo>
                  <a:pt x="4111282" y="6423878"/>
                </a:lnTo>
                <a:lnTo>
                  <a:pt x="0" y="6423878"/>
                </a:lnTo>
                <a:lnTo>
                  <a:pt x="0" y="0"/>
                </a:lnTo>
                <a:close/>
              </a:path>
            </a:pathLst>
          </a:custGeom>
          <a:blipFill>
            <a:blip r:embed="rId4"/>
            <a:stretch>
              <a:fillRect l="0" t="0" r="0" b="0"/>
            </a:stretch>
          </a:blipFill>
        </p:spPr>
      </p:sp>
      <p:grpSp>
        <p:nvGrpSpPr>
          <p:cNvPr name="Group 4" id="4"/>
          <p:cNvGrpSpPr/>
          <p:nvPr/>
        </p:nvGrpSpPr>
        <p:grpSpPr>
          <a:xfrm rot="0">
            <a:off x="832463" y="1483200"/>
            <a:ext cx="9568581" cy="1507847"/>
            <a:chOff x="0" y="0"/>
            <a:chExt cx="12758108" cy="2010462"/>
          </a:xfrm>
        </p:grpSpPr>
        <p:sp>
          <p:nvSpPr>
            <p:cNvPr name="TextBox 5" id="5"/>
            <p:cNvSpPr txBox="true"/>
            <p:nvPr/>
          </p:nvSpPr>
          <p:spPr>
            <a:xfrm rot="0">
              <a:off x="0" y="57150"/>
              <a:ext cx="12758108" cy="1107296"/>
            </a:xfrm>
            <a:prstGeom prst="rect">
              <a:avLst/>
            </a:prstGeom>
          </p:spPr>
          <p:txBody>
            <a:bodyPr anchor="t" rtlCol="false" tIns="0" lIns="0" bIns="0" rIns="0">
              <a:spAutoFit/>
            </a:bodyPr>
            <a:lstStyle/>
            <a:p>
              <a:pPr algn="l">
                <a:lnSpc>
                  <a:spcPts val="6343"/>
                </a:lnSpc>
              </a:pPr>
              <a:r>
                <a:rPr lang="en-US" sz="5766" b="true">
                  <a:solidFill>
                    <a:srgbClr val="5271FF"/>
                  </a:solidFill>
                  <a:latin typeface="League Spartan"/>
                  <a:ea typeface="League Spartan"/>
                  <a:cs typeface="League Spartan"/>
                  <a:sym typeface="League Spartan"/>
                </a:rPr>
                <a:t>Genetic Algorithm:</a:t>
              </a:r>
            </a:p>
          </p:txBody>
        </p:sp>
        <p:sp>
          <p:nvSpPr>
            <p:cNvPr name="TextBox 6" id="6"/>
            <p:cNvSpPr txBox="true"/>
            <p:nvPr/>
          </p:nvSpPr>
          <p:spPr>
            <a:xfrm rot="0">
              <a:off x="0" y="1401353"/>
              <a:ext cx="12758108" cy="609110"/>
            </a:xfrm>
            <a:prstGeom prst="rect">
              <a:avLst/>
            </a:prstGeom>
          </p:spPr>
          <p:txBody>
            <a:bodyPr anchor="t" rtlCol="false" tIns="0" lIns="0" bIns="0" rIns="0">
              <a:spAutoFit/>
            </a:bodyPr>
            <a:lstStyle/>
            <a:p>
              <a:pPr algn="ctr" marL="0" indent="0" lvl="0">
                <a:lnSpc>
                  <a:spcPts val="3748"/>
                </a:lnSpc>
              </a:pPr>
            </a:p>
          </p:txBody>
        </p:sp>
      </p:grpSp>
      <p:sp>
        <p:nvSpPr>
          <p:cNvPr name="TextBox 7" id="7"/>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5271FF"/>
                </a:solidFill>
                <a:latin typeface="Glacial Indifference Bold"/>
                <a:ea typeface="Glacial Indifference Bold"/>
                <a:cs typeface="Glacial Indifference Bold"/>
                <a:sym typeface="Glacial Indifference Bold"/>
              </a:rPr>
              <a:t>METAHEURISTIC ALGORITHM</a:t>
            </a:r>
          </a:p>
        </p:txBody>
      </p:sp>
      <p:sp>
        <p:nvSpPr>
          <p:cNvPr name="TextBox 8" id="8"/>
          <p:cNvSpPr txBox="true"/>
          <p:nvPr/>
        </p:nvSpPr>
        <p:spPr>
          <a:xfrm rot="0">
            <a:off x="832463" y="2429975"/>
            <a:ext cx="6337105" cy="522069"/>
          </a:xfrm>
          <a:prstGeom prst="rect">
            <a:avLst/>
          </a:prstGeom>
        </p:spPr>
        <p:txBody>
          <a:bodyPr anchor="t" rtlCol="false" tIns="0" lIns="0" bIns="0" rIns="0">
            <a:spAutoFit/>
          </a:bodyPr>
          <a:lstStyle/>
          <a:p>
            <a:pPr algn="l">
              <a:lnSpc>
                <a:spcPts val="4299"/>
              </a:lnSpc>
              <a:spcBef>
                <a:spcPct val="0"/>
              </a:spcBef>
            </a:pPr>
            <a:r>
              <a:rPr lang="en-US" b="true" sz="3071" spc="460">
                <a:solidFill>
                  <a:srgbClr val="000000"/>
                </a:solidFill>
                <a:latin typeface="Glacial Indifference Bold"/>
                <a:ea typeface="Glacial Indifference Bold"/>
                <a:cs typeface="Glacial Indifference Bold"/>
                <a:sym typeface="Glacial Indifference Bold"/>
              </a:rPr>
              <a:t>6. TERMINATION:</a:t>
            </a:r>
          </a:p>
        </p:txBody>
      </p:sp>
      <p:sp>
        <p:nvSpPr>
          <p:cNvPr name="TextBox 9" id="9"/>
          <p:cNvSpPr txBox="true"/>
          <p:nvPr/>
        </p:nvSpPr>
        <p:spPr>
          <a:xfrm rot="0">
            <a:off x="10201815" y="-453869"/>
            <a:ext cx="2020594" cy="489531"/>
          </a:xfrm>
          <a:prstGeom prst="rect">
            <a:avLst/>
          </a:prstGeom>
        </p:spPr>
        <p:txBody>
          <a:bodyPr anchor="t" rtlCol="false" tIns="0" lIns="0" bIns="0" rIns="0">
            <a:spAutoFit/>
          </a:bodyPr>
          <a:lstStyle/>
          <a:p>
            <a:pPr algn="ctr">
              <a:lnSpc>
                <a:spcPts val="3907"/>
              </a:lnSpc>
              <a:spcBef>
                <a:spcPct val="0"/>
              </a:spcBef>
            </a:pPr>
            <a:r>
              <a:rPr lang="en-US" b="true" sz="2791" spc="418">
                <a:solidFill>
                  <a:srgbClr val="000000"/>
                </a:solidFill>
                <a:latin typeface="Glacial Indifference Bold"/>
                <a:ea typeface="Glacial Indifference Bold"/>
                <a:cs typeface="Glacial Indifference Bold"/>
                <a:sym typeface="Glacial Indifference Bold"/>
              </a:rPr>
              <a:t>PARENT 1:</a:t>
            </a:r>
          </a:p>
        </p:txBody>
      </p:sp>
      <p:sp>
        <p:nvSpPr>
          <p:cNvPr name="TextBox 10" id="10"/>
          <p:cNvSpPr txBox="true"/>
          <p:nvPr/>
        </p:nvSpPr>
        <p:spPr>
          <a:xfrm rot="0">
            <a:off x="7728722" y="4381697"/>
            <a:ext cx="7640038" cy="923188"/>
          </a:xfrm>
          <a:prstGeom prst="rect">
            <a:avLst/>
          </a:prstGeom>
        </p:spPr>
        <p:txBody>
          <a:bodyPr anchor="t" rtlCol="false" tIns="0" lIns="0" bIns="0" rIns="0">
            <a:spAutoFit/>
          </a:bodyPr>
          <a:lstStyle/>
          <a:p>
            <a:pPr algn="ctr">
              <a:lnSpc>
                <a:spcPts val="3715"/>
              </a:lnSpc>
              <a:spcBef>
                <a:spcPct val="0"/>
              </a:spcBef>
            </a:pPr>
            <a:r>
              <a:rPr lang="en-US" b="true" sz="2654" spc="398">
                <a:solidFill>
                  <a:srgbClr val="000000"/>
                </a:solidFill>
                <a:latin typeface="Glacial Indifference Bold"/>
                <a:ea typeface="Glacial Indifference Bold"/>
                <a:cs typeface="Glacial Indifference Bold"/>
                <a:sym typeface="Glacial Indifference Bold"/>
              </a:rPr>
              <a:t>ADVANTAGE: USES GLOBAL SEARCH, EASY TO ADD CONSTRAINS </a:t>
            </a:r>
          </a:p>
        </p:txBody>
      </p:sp>
      <p:sp>
        <p:nvSpPr>
          <p:cNvPr name="TextBox 11" id="11"/>
          <p:cNvSpPr txBox="true"/>
          <p:nvPr/>
        </p:nvSpPr>
        <p:spPr>
          <a:xfrm rot="0">
            <a:off x="6960541" y="6594550"/>
            <a:ext cx="7640038" cy="1389913"/>
          </a:xfrm>
          <a:prstGeom prst="rect">
            <a:avLst/>
          </a:prstGeom>
        </p:spPr>
        <p:txBody>
          <a:bodyPr anchor="t" rtlCol="false" tIns="0" lIns="0" bIns="0" rIns="0">
            <a:spAutoFit/>
          </a:bodyPr>
          <a:lstStyle/>
          <a:p>
            <a:pPr algn="ctr">
              <a:lnSpc>
                <a:spcPts val="3715"/>
              </a:lnSpc>
              <a:spcBef>
                <a:spcPct val="0"/>
              </a:spcBef>
            </a:pPr>
            <a:r>
              <a:rPr lang="en-US" b="true" sz="2654" spc="398">
                <a:solidFill>
                  <a:srgbClr val="000000"/>
                </a:solidFill>
                <a:latin typeface="Glacial Indifference Bold"/>
                <a:ea typeface="Glacial Indifference Bold"/>
                <a:cs typeface="Glacial Indifference Bold"/>
                <a:sym typeface="Glacial Indifference Bold"/>
              </a:rPr>
              <a:t>DISADVANTAGE: SLOW CONVERGENCE, HIGH COMPUTATIONAL COST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86CD">
                <a:alpha val="100000"/>
              </a:srgbClr>
            </a:gs>
            <a:gs pos="100000">
              <a:srgbClr val="C89FE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07475" y="5729552"/>
            <a:ext cx="4303650" cy="4605073"/>
          </a:xfrm>
          <a:custGeom>
            <a:avLst/>
            <a:gdLst/>
            <a:ahLst/>
            <a:cxnLst/>
            <a:rect r="r" b="b" t="t" l="l"/>
            <a:pathLst>
              <a:path h="4605073" w="4303650">
                <a:moveTo>
                  <a:pt x="0" y="0"/>
                </a:moveTo>
                <a:lnTo>
                  <a:pt x="4303650" y="0"/>
                </a:lnTo>
                <a:lnTo>
                  <a:pt x="4303650" y="4605073"/>
                </a:lnTo>
                <a:lnTo>
                  <a:pt x="0" y="460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93219" y="4544661"/>
            <a:ext cx="6529758" cy="1742328"/>
          </a:xfrm>
          <a:custGeom>
            <a:avLst/>
            <a:gdLst/>
            <a:ahLst/>
            <a:cxnLst/>
            <a:rect r="r" b="b" t="t" l="l"/>
            <a:pathLst>
              <a:path h="1742328" w="6529758">
                <a:moveTo>
                  <a:pt x="0" y="0"/>
                </a:moveTo>
                <a:lnTo>
                  <a:pt x="6529758" y="0"/>
                </a:lnTo>
                <a:lnTo>
                  <a:pt x="6529758" y="1742327"/>
                </a:lnTo>
                <a:lnTo>
                  <a:pt x="0" y="1742327"/>
                </a:lnTo>
                <a:lnTo>
                  <a:pt x="0" y="0"/>
                </a:lnTo>
                <a:close/>
              </a:path>
            </a:pathLst>
          </a:custGeom>
          <a:blipFill>
            <a:blip r:embed="rId4"/>
            <a:stretch>
              <a:fillRect l="0" t="-214" r="0" b="-214"/>
            </a:stretch>
          </a:blipFill>
        </p:spPr>
      </p:sp>
      <p:grpSp>
        <p:nvGrpSpPr>
          <p:cNvPr name="Group 4" id="4"/>
          <p:cNvGrpSpPr/>
          <p:nvPr/>
        </p:nvGrpSpPr>
        <p:grpSpPr>
          <a:xfrm rot="0">
            <a:off x="760948" y="1204120"/>
            <a:ext cx="16766105" cy="2302654"/>
            <a:chOff x="0" y="0"/>
            <a:chExt cx="22354806" cy="3070205"/>
          </a:xfrm>
        </p:grpSpPr>
        <p:sp>
          <p:nvSpPr>
            <p:cNvPr name="TextBox 5" id="5"/>
            <p:cNvSpPr txBox="true"/>
            <p:nvPr/>
          </p:nvSpPr>
          <p:spPr>
            <a:xfrm rot="0">
              <a:off x="0" y="57150"/>
              <a:ext cx="22354806" cy="2174096"/>
            </a:xfrm>
            <a:prstGeom prst="rect">
              <a:avLst/>
            </a:prstGeom>
          </p:spPr>
          <p:txBody>
            <a:bodyPr anchor="t" rtlCol="false" tIns="0" lIns="0" bIns="0" rIns="0">
              <a:spAutoFit/>
            </a:bodyPr>
            <a:lstStyle/>
            <a:p>
              <a:pPr algn="l">
                <a:lnSpc>
                  <a:spcPts val="6343"/>
                </a:lnSpc>
              </a:pPr>
              <a:r>
                <a:rPr lang="en-US" sz="5766" b="true">
                  <a:solidFill>
                    <a:srgbClr val="F5F5EF"/>
                  </a:solidFill>
                  <a:latin typeface="League Spartan"/>
                  <a:ea typeface="League Spartan"/>
                  <a:cs typeface="League Spartan"/>
                  <a:sym typeface="League Spartan"/>
                </a:rPr>
                <a:t>Discrete Particle Swarm Optimization (DPSO) </a:t>
              </a:r>
            </a:p>
          </p:txBody>
        </p:sp>
        <p:sp>
          <p:nvSpPr>
            <p:cNvPr name="TextBox 6" id="6"/>
            <p:cNvSpPr txBox="true"/>
            <p:nvPr/>
          </p:nvSpPr>
          <p:spPr>
            <a:xfrm rot="0">
              <a:off x="0" y="2468153"/>
              <a:ext cx="22354806" cy="602052"/>
            </a:xfrm>
            <a:prstGeom prst="rect">
              <a:avLst/>
            </a:prstGeom>
          </p:spPr>
          <p:txBody>
            <a:bodyPr anchor="t" rtlCol="false" tIns="0" lIns="0" bIns="0" rIns="0">
              <a:spAutoFit/>
            </a:bodyPr>
            <a:lstStyle/>
            <a:p>
              <a:pPr algn="l" marL="0" indent="0" lvl="0">
                <a:lnSpc>
                  <a:spcPts val="3748"/>
                </a:lnSpc>
              </a:pPr>
            </a:p>
          </p:txBody>
        </p:sp>
      </p:grpSp>
      <p:sp>
        <p:nvSpPr>
          <p:cNvPr name="TextBox 7" id="7"/>
          <p:cNvSpPr txBox="true"/>
          <p:nvPr/>
        </p:nvSpPr>
        <p:spPr>
          <a:xfrm rot="0">
            <a:off x="7616573" y="2081202"/>
            <a:ext cx="10044076" cy="7936334"/>
          </a:xfrm>
          <a:prstGeom prst="rect">
            <a:avLst/>
          </a:prstGeom>
        </p:spPr>
        <p:txBody>
          <a:bodyPr anchor="t" rtlCol="false" tIns="0" lIns="0" bIns="0" rIns="0">
            <a:spAutoFit/>
          </a:bodyPr>
          <a:lstStyle/>
          <a:p>
            <a:pPr algn="l" marL="565847" indent="-282923" lvl="1">
              <a:lnSpc>
                <a:spcPts val="3669"/>
              </a:lnSpc>
              <a:buFont typeface="Arial"/>
              <a:buChar char="•"/>
            </a:pPr>
            <a:r>
              <a:rPr lang="en-US" b="true" sz="2620" spc="393">
                <a:solidFill>
                  <a:srgbClr val="000000"/>
                </a:solidFill>
                <a:latin typeface="Glacial Indifference Bold"/>
                <a:ea typeface="Glacial Indifference Bold"/>
                <a:cs typeface="Glacial Indifference Bold"/>
                <a:sym typeface="Glacial Indifference Bold"/>
              </a:rPr>
              <a:t>INITIALIZATION:</a:t>
            </a:r>
          </a:p>
          <a:p>
            <a:pPr algn="l">
              <a:lnSpc>
                <a:spcPts val="2409"/>
              </a:lnSpc>
            </a:pPr>
            <a:r>
              <a:rPr lang="en-US" sz="1720" spc="258">
                <a:solidFill>
                  <a:srgbClr val="000000"/>
                </a:solidFill>
                <a:latin typeface="Glacial Indifference"/>
                <a:ea typeface="Glacial Indifference"/>
                <a:cs typeface="Glacial Indifference"/>
                <a:sym typeface="Glacial Indifference"/>
              </a:rPr>
              <a:t>      </a:t>
            </a:r>
            <a:r>
              <a:rPr lang="en-US" sz="1720" spc="258" b="true">
                <a:solidFill>
                  <a:srgbClr val="000000"/>
                </a:solidFill>
                <a:latin typeface="Glacial Indifference Bold"/>
                <a:ea typeface="Glacial Indifference Bold"/>
                <a:cs typeface="Glacial Indifference Bold"/>
                <a:sym typeface="Glacial Indifference Bold"/>
              </a:rPr>
              <a:t>Randomly generate particles, each as a binary vector representing a potential solution.</a:t>
            </a:r>
          </a:p>
          <a:p>
            <a:pPr algn="l">
              <a:lnSpc>
                <a:spcPts val="2409"/>
              </a:lnSpc>
            </a:pPr>
          </a:p>
          <a:p>
            <a:pPr algn="l" marL="565847" indent="-282923" lvl="1">
              <a:lnSpc>
                <a:spcPts val="3669"/>
              </a:lnSpc>
              <a:buFont typeface="Arial"/>
              <a:buChar char="•"/>
            </a:pPr>
            <a:r>
              <a:rPr lang="en-US" b="true" sz="2620" spc="393">
                <a:solidFill>
                  <a:srgbClr val="000000"/>
                </a:solidFill>
                <a:latin typeface="Glacial Indifference Bold"/>
                <a:ea typeface="Glacial Indifference Bold"/>
                <a:cs typeface="Glacial Indifference Bold"/>
                <a:sym typeface="Glacial Indifference Bold"/>
              </a:rPr>
              <a:t>Velocity and Position Update:</a:t>
            </a:r>
          </a:p>
          <a:p>
            <a:pPr algn="l">
              <a:lnSpc>
                <a:spcPts val="2409"/>
              </a:lnSpc>
              <a:spcBef>
                <a:spcPct val="0"/>
              </a:spcBef>
            </a:pPr>
            <a:r>
              <a:rPr lang="en-US" sz="1720" spc="258">
                <a:solidFill>
                  <a:srgbClr val="000000"/>
                </a:solidFill>
                <a:latin typeface="Glacial Indifference"/>
                <a:ea typeface="Glacial Indifference"/>
                <a:cs typeface="Glacial Indifference"/>
                <a:sym typeface="Glacial Indifference"/>
              </a:rPr>
              <a:t>       </a:t>
            </a:r>
            <a:r>
              <a:rPr lang="en-US" b="true" sz="1720" spc="258">
                <a:solidFill>
                  <a:srgbClr val="000000"/>
                </a:solidFill>
                <a:latin typeface="Glacial Indifference Bold"/>
                <a:ea typeface="Glacial Indifference Bold"/>
                <a:cs typeface="Glacial Indifference Bold"/>
                <a:sym typeface="Glacial Indifference Bold"/>
              </a:rPr>
              <a:t>Update vel</a:t>
            </a:r>
            <a:r>
              <a:rPr lang="en-US" b="true" sz="1720" spc="258">
                <a:solidFill>
                  <a:srgbClr val="000000"/>
                </a:solidFill>
                <a:latin typeface="Glacial Indifference Bold"/>
                <a:ea typeface="Glacial Indifference Bold"/>
                <a:cs typeface="Glacial Indifference Bold"/>
                <a:sym typeface="Glacial Indifference Bold"/>
              </a:rPr>
              <a:t>OCITY USING PERSONAL AND GLOBAL BEST POSITIONS, THEN UPDATE POSITION BASED ON A SIGMOID  FUNCTION:</a:t>
            </a:r>
          </a:p>
          <a:p>
            <a:pPr algn="l">
              <a:lnSpc>
                <a:spcPts val="2409"/>
              </a:lnSpc>
              <a:spcBef>
                <a:spcPct val="0"/>
              </a:spcBef>
            </a:pPr>
          </a:p>
          <a:p>
            <a:pPr algn="l">
              <a:lnSpc>
                <a:spcPts val="2409"/>
              </a:lnSpc>
              <a:spcBef>
                <a:spcPct val="0"/>
              </a:spcBef>
            </a:pPr>
          </a:p>
          <a:p>
            <a:pPr algn="l">
              <a:lnSpc>
                <a:spcPts val="2409"/>
              </a:lnSpc>
              <a:spcBef>
                <a:spcPct val="0"/>
              </a:spcBef>
            </a:pPr>
          </a:p>
          <a:p>
            <a:pPr algn="l">
              <a:lnSpc>
                <a:spcPts val="2409"/>
              </a:lnSpc>
              <a:spcBef>
                <a:spcPct val="0"/>
              </a:spcBef>
            </a:pPr>
          </a:p>
          <a:p>
            <a:pPr algn="l">
              <a:lnSpc>
                <a:spcPts val="2409"/>
              </a:lnSpc>
              <a:spcBef>
                <a:spcPct val="0"/>
              </a:spcBef>
            </a:pPr>
          </a:p>
          <a:p>
            <a:pPr algn="l">
              <a:lnSpc>
                <a:spcPts val="2409"/>
              </a:lnSpc>
              <a:spcBef>
                <a:spcPct val="0"/>
              </a:spcBef>
            </a:pPr>
          </a:p>
          <a:p>
            <a:pPr algn="l" marL="544257" indent="-272129" lvl="1">
              <a:lnSpc>
                <a:spcPts val="3529"/>
              </a:lnSpc>
              <a:spcBef>
                <a:spcPct val="0"/>
              </a:spcBef>
              <a:buFont typeface="Arial"/>
              <a:buChar char="•"/>
            </a:pPr>
            <a:r>
              <a:rPr lang="en-US" b="true" sz="2520" spc="378">
                <a:solidFill>
                  <a:srgbClr val="000000"/>
                </a:solidFill>
                <a:latin typeface="Glacial Indifference Bold"/>
                <a:ea typeface="Glacial Indifference Bold"/>
                <a:cs typeface="Glacial Indifference Bold"/>
                <a:sym typeface="Glacial Indifference Bold"/>
              </a:rPr>
              <a:t>FITNESS EVALUATION</a:t>
            </a:r>
          </a:p>
          <a:p>
            <a:pPr algn="l">
              <a:lnSpc>
                <a:spcPts val="3529"/>
              </a:lnSpc>
              <a:spcBef>
                <a:spcPct val="0"/>
              </a:spcBef>
            </a:pPr>
          </a:p>
          <a:p>
            <a:pPr algn="l" marL="565847" indent="-282923" lvl="1">
              <a:lnSpc>
                <a:spcPts val="3669"/>
              </a:lnSpc>
              <a:spcBef>
                <a:spcPct val="0"/>
              </a:spcBef>
              <a:buFont typeface="Arial"/>
              <a:buChar char="•"/>
            </a:pPr>
            <a:r>
              <a:rPr lang="en-US" b="true" sz="2620" spc="393">
                <a:solidFill>
                  <a:srgbClr val="000000"/>
                </a:solidFill>
                <a:latin typeface="Glacial Indifference Bold"/>
                <a:ea typeface="Glacial Indifference Bold"/>
                <a:cs typeface="Glacial Indifference Bold"/>
                <a:sym typeface="Glacial Indifference Bold"/>
              </a:rPr>
              <a:t>UPDATE PERSONAL AND GLOBAL BEST:</a:t>
            </a:r>
          </a:p>
          <a:p>
            <a:pPr algn="l">
              <a:lnSpc>
                <a:spcPts val="2409"/>
              </a:lnSpc>
              <a:spcBef>
                <a:spcPct val="0"/>
              </a:spcBef>
            </a:pPr>
            <a:r>
              <a:rPr lang="en-US" b="true" sz="1720" spc="258">
                <a:solidFill>
                  <a:srgbClr val="000000"/>
                </a:solidFill>
                <a:latin typeface="Glacial Indifference Bold"/>
                <a:ea typeface="Glacial Indifference Bold"/>
                <a:cs typeface="Glacial Indifference Bold"/>
                <a:sym typeface="Glacial Indifference Bold"/>
              </a:rPr>
              <a:t>           </a:t>
            </a:r>
            <a:r>
              <a:rPr lang="en-US" b="true" sz="1720" spc="258">
                <a:solidFill>
                  <a:srgbClr val="000000"/>
                </a:solidFill>
                <a:latin typeface="Glacial Indifference Bold"/>
                <a:ea typeface="Glacial Indifference Bold"/>
                <a:cs typeface="Glacial Indifference Bold"/>
                <a:sym typeface="Glacial Indifference Bold"/>
              </a:rPr>
              <a:t>UPDATE THE PARTICLE’S PERSONAL BEST AND GLOBAL BEST IF THE CURRENT SOLUTION IS BETTER.</a:t>
            </a:r>
          </a:p>
          <a:p>
            <a:pPr algn="l">
              <a:lnSpc>
                <a:spcPts val="2409"/>
              </a:lnSpc>
              <a:spcBef>
                <a:spcPct val="0"/>
              </a:spcBef>
            </a:pPr>
          </a:p>
          <a:p>
            <a:pPr algn="l">
              <a:lnSpc>
                <a:spcPts val="2409"/>
              </a:lnSpc>
              <a:spcBef>
                <a:spcPct val="0"/>
              </a:spcBef>
            </a:pPr>
          </a:p>
          <a:p>
            <a:pPr algn="l" marL="565847" indent="-282923" lvl="1">
              <a:lnSpc>
                <a:spcPts val="3669"/>
              </a:lnSpc>
              <a:spcBef>
                <a:spcPct val="0"/>
              </a:spcBef>
              <a:buFont typeface="Arial"/>
              <a:buChar char="•"/>
            </a:pPr>
            <a:r>
              <a:rPr lang="en-US" b="true" sz="2620" spc="393">
                <a:solidFill>
                  <a:srgbClr val="000000"/>
                </a:solidFill>
                <a:latin typeface="Glacial Indifference Bold"/>
                <a:ea typeface="Glacial Indifference Bold"/>
                <a:cs typeface="Glacial Indifference Bold"/>
                <a:sym typeface="Glacial Indifference Bold"/>
              </a:rPr>
              <a:t>TERMINATION</a:t>
            </a:r>
          </a:p>
          <a:p>
            <a:pPr algn="l">
              <a:lnSpc>
                <a:spcPts val="2409"/>
              </a:lnSpc>
              <a:spcBef>
                <a:spcPct val="0"/>
              </a:spcBef>
            </a:pPr>
          </a:p>
          <a:p>
            <a:pPr algn="l">
              <a:lnSpc>
                <a:spcPts val="2409"/>
              </a:lnSpc>
              <a:spcBef>
                <a:spcPct val="0"/>
              </a:spcBef>
            </a:pPr>
          </a:p>
        </p:txBody>
      </p:sp>
      <p:sp>
        <p:nvSpPr>
          <p:cNvPr name="Freeform 8" id="8"/>
          <p:cNvSpPr/>
          <p:nvPr/>
        </p:nvSpPr>
        <p:spPr>
          <a:xfrm flipH="false" flipV="false" rot="0">
            <a:off x="1028700" y="3058411"/>
            <a:ext cx="4793354" cy="6811160"/>
          </a:xfrm>
          <a:custGeom>
            <a:avLst/>
            <a:gdLst/>
            <a:ahLst/>
            <a:cxnLst/>
            <a:rect r="r" b="b" t="t" l="l"/>
            <a:pathLst>
              <a:path h="6811160" w="4793354">
                <a:moveTo>
                  <a:pt x="0" y="0"/>
                </a:moveTo>
                <a:lnTo>
                  <a:pt x="4793354" y="0"/>
                </a:lnTo>
                <a:lnTo>
                  <a:pt x="4793354" y="6811159"/>
                </a:lnTo>
                <a:lnTo>
                  <a:pt x="0" y="6811159"/>
                </a:lnTo>
                <a:lnTo>
                  <a:pt x="0" y="0"/>
                </a:lnTo>
                <a:close/>
              </a:path>
            </a:pathLst>
          </a:custGeom>
          <a:blipFill>
            <a:blip r:embed="rId5"/>
            <a:stretch>
              <a:fillRect l="0" t="0" r="0" b="0"/>
            </a:stretch>
          </a:blipFill>
        </p:spPr>
      </p:sp>
      <p:sp>
        <p:nvSpPr>
          <p:cNvPr name="TextBox 9" id="9"/>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FC0C0"/>
                </a:solidFill>
                <a:latin typeface="Glacial Indifference Bold"/>
                <a:ea typeface="Glacial Indifference Bold"/>
                <a:cs typeface="Glacial Indifference Bold"/>
                <a:sym typeface="Glacial Indifference Bold"/>
              </a:rPr>
              <a:t>METAHEURISTIC ALGORITHM</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86CD">
                <a:alpha val="100000"/>
              </a:srgbClr>
            </a:gs>
            <a:gs pos="100000">
              <a:srgbClr val="C89FE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07475" y="5729552"/>
            <a:ext cx="4303650" cy="4605073"/>
          </a:xfrm>
          <a:custGeom>
            <a:avLst/>
            <a:gdLst/>
            <a:ahLst/>
            <a:cxnLst/>
            <a:rect r="r" b="b" t="t" l="l"/>
            <a:pathLst>
              <a:path h="4605073" w="4303650">
                <a:moveTo>
                  <a:pt x="0" y="0"/>
                </a:moveTo>
                <a:lnTo>
                  <a:pt x="4303650" y="0"/>
                </a:lnTo>
                <a:lnTo>
                  <a:pt x="4303650" y="4605073"/>
                </a:lnTo>
                <a:lnTo>
                  <a:pt x="0" y="4605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1327" y="2930032"/>
            <a:ext cx="11416195" cy="6781282"/>
          </a:xfrm>
          <a:custGeom>
            <a:avLst/>
            <a:gdLst/>
            <a:ahLst/>
            <a:cxnLst/>
            <a:rect r="r" b="b" t="t" l="l"/>
            <a:pathLst>
              <a:path h="6781282" w="11416195">
                <a:moveTo>
                  <a:pt x="0" y="0"/>
                </a:moveTo>
                <a:lnTo>
                  <a:pt x="11416194" y="0"/>
                </a:lnTo>
                <a:lnTo>
                  <a:pt x="11416194" y="6781282"/>
                </a:lnTo>
                <a:lnTo>
                  <a:pt x="0" y="6781282"/>
                </a:lnTo>
                <a:lnTo>
                  <a:pt x="0" y="0"/>
                </a:lnTo>
                <a:close/>
              </a:path>
            </a:pathLst>
          </a:custGeom>
          <a:blipFill>
            <a:blip r:embed="rId4"/>
            <a:stretch>
              <a:fillRect l="0" t="0" r="0" b="0"/>
            </a:stretch>
          </a:blipFill>
        </p:spPr>
      </p:sp>
      <p:grpSp>
        <p:nvGrpSpPr>
          <p:cNvPr name="Group 4" id="4"/>
          <p:cNvGrpSpPr/>
          <p:nvPr/>
        </p:nvGrpSpPr>
        <p:grpSpPr>
          <a:xfrm rot="0">
            <a:off x="894544" y="1620869"/>
            <a:ext cx="16766105" cy="1502554"/>
            <a:chOff x="0" y="0"/>
            <a:chExt cx="22354806" cy="2003405"/>
          </a:xfrm>
        </p:grpSpPr>
        <p:sp>
          <p:nvSpPr>
            <p:cNvPr name="TextBox 5" id="5"/>
            <p:cNvSpPr txBox="true"/>
            <p:nvPr/>
          </p:nvSpPr>
          <p:spPr>
            <a:xfrm rot="0">
              <a:off x="0" y="57150"/>
              <a:ext cx="22354806" cy="1107296"/>
            </a:xfrm>
            <a:prstGeom prst="rect">
              <a:avLst/>
            </a:prstGeom>
          </p:spPr>
          <p:txBody>
            <a:bodyPr anchor="t" rtlCol="false" tIns="0" lIns="0" bIns="0" rIns="0">
              <a:spAutoFit/>
            </a:bodyPr>
            <a:lstStyle/>
            <a:p>
              <a:pPr algn="l">
                <a:lnSpc>
                  <a:spcPts val="6343"/>
                </a:lnSpc>
              </a:pPr>
              <a:r>
                <a:rPr lang="en-US" sz="5766" b="true">
                  <a:solidFill>
                    <a:srgbClr val="F5F5EF"/>
                  </a:solidFill>
                  <a:latin typeface="League Spartan"/>
                  <a:ea typeface="League Spartan"/>
                  <a:cs typeface="League Spartan"/>
                  <a:sym typeface="League Spartan"/>
                </a:rPr>
                <a:t> ALL METAHEURISTIC ALGORITHMS:</a:t>
              </a:r>
            </a:p>
          </p:txBody>
        </p:sp>
        <p:sp>
          <p:nvSpPr>
            <p:cNvPr name="TextBox 6" id="6"/>
            <p:cNvSpPr txBox="true"/>
            <p:nvPr/>
          </p:nvSpPr>
          <p:spPr>
            <a:xfrm rot="0">
              <a:off x="0" y="1401353"/>
              <a:ext cx="22354806" cy="602052"/>
            </a:xfrm>
            <a:prstGeom prst="rect">
              <a:avLst/>
            </a:prstGeom>
          </p:spPr>
          <p:txBody>
            <a:bodyPr anchor="t" rtlCol="false" tIns="0" lIns="0" bIns="0" rIns="0">
              <a:spAutoFit/>
            </a:bodyPr>
            <a:lstStyle/>
            <a:p>
              <a:pPr algn="l" marL="0" indent="0" lvl="0">
                <a:lnSpc>
                  <a:spcPts val="3748"/>
                </a:lnSpc>
              </a:pPr>
            </a:p>
          </p:txBody>
        </p:sp>
      </p:grpSp>
      <p:sp>
        <p:nvSpPr>
          <p:cNvPr name="TextBox 7" id="7"/>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FC0C0"/>
                </a:solidFill>
                <a:latin typeface="Glacial Indifference Bold"/>
                <a:ea typeface="Glacial Indifference Bold"/>
                <a:cs typeface="Glacial Indifference Bold"/>
                <a:sym typeface="Glacial Indifference Bold"/>
              </a:rPr>
              <a:t>METAHEURISTIC ALGORITHM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6" id="6"/>
          <p:cNvGrpSpPr/>
          <p:nvPr/>
        </p:nvGrpSpPr>
        <p:grpSpPr>
          <a:xfrm rot="0">
            <a:off x="355342" y="5143500"/>
            <a:ext cx="6363696" cy="4657123"/>
            <a:chOff x="0" y="0"/>
            <a:chExt cx="8484928" cy="6209498"/>
          </a:xfrm>
        </p:grpSpPr>
        <p:grpSp>
          <p:nvGrpSpPr>
            <p:cNvPr name="Group 7" id="7"/>
            <p:cNvGrpSpPr/>
            <p:nvPr/>
          </p:nvGrpSpPr>
          <p:grpSpPr>
            <a:xfrm rot="0">
              <a:off x="590584" y="3104278"/>
              <a:ext cx="542992" cy="5429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cap="sq">
                <a:noFill/>
                <a:prstDash val="solid"/>
                <a:miter/>
              </a:ln>
            </p:spPr>
          </p:sp>
          <p:sp>
            <p:nvSpPr>
              <p:cNvPr name="TextBox 9" id="9"/>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10" id="10"/>
            <p:cNvGrpSpPr/>
            <p:nvPr/>
          </p:nvGrpSpPr>
          <p:grpSpPr>
            <a:xfrm rot="0">
              <a:off x="460857" y="1256860"/>
              <a:ext cx="542992" cy="542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cap="sq">
                <a:noFill/>
                <a:prstDash val="solid"/>
                <a:miter/>
              </a:ln>
            </p:spPr>
          </p:sp>
          <p:sp>
            <p:nvSpPr>
              <p:cNvPr name="TextBox 12" id="12"/>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13" id="13"/>
            <p:cNvGrpSpPr/>
            <p:nvPr/>
          </p:nvGrpSpPr>
          <p:grpSpPr>
            <a:xfrm rot="0">
              <a:off x="2426366" y="1057255"/>
              <a:ext cx="542992" cy="542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cap="sq">
                <a:noFill/>
                <a:prstDash val="solid"/>
                <a:miter/>
              </a:ln>
            </p:spPr>
          </p:sp>
          <p:sp>
            <p:nvSpPr>
              <p:cNvPr name="TextBox 15" id="15"/>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16" id="16"/>
            <p:cNvGrpSpPr/>
            <p:nvPr/>
          </p:nvGrpSpPr>
          <p:grpSpPr>
            <a:xfrm rot="0">
              <a:off x="2426366" y="2918295"/>
              <a:ext cx="542992" cy="54299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cap="sq">
                <a:noFill/>
                <a:prstDash val="solid"/>
                <a:miter/>
              </a:ln>
            </p:spPr>
          </p:sp>
          <p:sp>
            <p:nvSpPr>
              <p:cNvPr name="TextBox 18" id="18"/>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sp>
          <p:nvSpPr>
            <p:cNvPr name="AutoShape 19" id="19"/>
            <p:cNvSpPr/>
            <p:nvPr/>
          </p:nvSpPr>
          <p:spPr>
            <a:xfrm flipV="true">
              <a:off x="1133576" y="3189791"/>
              <a:ext cx="1292790" cy="185983"/>
            </a:xfrm>
            <a:prstGeom prst="line">
              <a:avLst/>
            </a:prstGeom>
            <a:ln cap="flat" w="36365">
              <a:solidFill>
                <a:srgbClr val="000000"/>
              </a:solidFill>
              <a:prstDash val="solid"/>
              <a:headEnd type="none" len="sm" w="sm"/>
              <a:tailEnd type="none" len="sm" w="sm"/>
            </a:ln>
          </p:spPr>
        </p:sp>
        <p:sp>
          <p:nvSpPr>
            <p:cNvPr name="AutoShape 20" id="20"/>
            <p:cNvSpPr/>
            <p:nvPr/>
          </p:nvSpPr>
          <p:spPr>
            <a:xfrm flipH="true" flipV="true">
              <a:off x="732353" y="1799852"/>
              <a:ext cx="129727" cy="1304426"/>
            </a:xfrm>
            <a:prstGeom prst="line">
              <a:avLst/>
            </a:prstGeom>
            <a:ln cap="flat" w="36365">
              <a:solidFill>
                <a:srgbClr val="000000"/>
              </a:solidFill>
              <a:prstDash val="solid"/>
              <a:headEnd type="none" len="sm" w="sm"/>
              <a:tailEnd type="none" len="sm" w="sm"/>
            </a:ln>
          </p:spPr>
        </p:sp>
        <p:sp>
          <p:nvSpPr>
            <p:cNvPr name="AutoShape 21" id="21"/>
            <p:cNvSpPr/>
            <p:nvPr/>
          </p:nvSpPr>
          <p:spPr>
            <a:xfrm flipV="true">
              <a:off x="1003849" y="1328751"/>
              <a:ext cx="1422517" cy="199605"/>
            </a:xfrm>
            <a:prstGeom prst="line">
              <a:avLst/>
            </a:prstGeom>
            <a:ln cap="flat" w="36365">
              <a:solidFill>
                <a:srgbClr val="000000"/>
              </a:solidFill>
              <a:prstDash val="solid"/>
              <a:headEnd type="none" len="sm" w="sm"/>
              <a:tailEnd type="none" len="sm" w="sm"/>
            </a:ln>
          </p:spPr>
        </p:sp>
        <p:sp>
          <p:nvSpPr>
            <p:cNvPr name="AutoShape 22" id="22"/>
            <p:cNvSpPr/>
            <p:nvPr/>
          </p:nvSpPr>
          <p:spPr>
            <a:xfrm flipV="true">
              <a:off x="862080" y="1600247"/>
              <a:ext cx="1835781" cy="1504031"/>
            </a:xfrm>
            <a:prstGeom prst="line">
              <a:avLst/>
            </a:prstGeom>
            <a:ln cap="flat" w="36365">
              <a:solidFill>
                <a:srgbClr val="000000"/>
              </a:solidFill>
              <a:prstDash val="solid"/>
              <a:headEnd type="none" len="sm" w="sm"/>
              <a:tailEnd type="none" len="sm" w="sm"/>
            </a:ln>
          </p:spPr>
        </p:sp>
        <p:sp>
          <p:nvSpPr>
            <p:cNvPr name="AutoShape 23" id="23"/>
            <p:cNvSpPr/>
            <p:nvPr/>
          </p:nvSpPr>
          <p:spPr>
            <a:xfrm>
              <a:off x="2697861" y="1600247"/>
              <a:ext cx="0" cy="1318048"/>
            </a:xfrm>
            <a:prstGeom prst="line">
              <a:avLst/>
            </a:prstGeom>
            <a:ln cap="flat" w="36365">
              <a:solidFill>
                <a:srgbClr val="000000"/>
              </a:solidFill>
              <a:prstDash val="solid"/>
              <a:headEnd type="none" len="sm" w="sm"/>
              <a:tailEnd type="none" len="sm" w="sm"/>
            </a:ln>
          </p:spPr>
        </p:sp>
        <p:grpSp>
          <p:nvGrpSpPr>
            <p:cNvPr name="Group 24" id="24"/>
            <p:cNvGrpSpPr/>
            <p:nvPr/>
          </p:nvGrpSpPr>
          <p:grpSpPr>
            <a:xfrm rot="-10800000">
              <a:off x="6816090" y="1154516"/>
              <a:ext cx="542992" cy="54299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a:ln cap="sq">
                <a:noFill/>
                <a:prstDash val="solid"/>
                <a:miter/>
              </a:ln>
            </p:spPr>
          </p:sp>
          <p:sp>
            <p:nvSpPr>
              <p:cNvPr name="TextBox 26" id="26"/>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27" id="27"/>
            <p:cNvGrpSpPr/>
            <p:nvPr/>
          </p:nvGrpSpPr>
          <p:grpSpPr>
            <a:xfrm rot="-10800000">
              <a:off x="6715069" y="2264019"/>
              <a:ext cx="542992" cy="54299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a:ln cap="sq">
                <a:noFill/>
                <a:prstDash val="solid"/>
                <a:miter/>
              </a:ln>
            </p:spPr>
          </p:sp>
          <p:sp>
            <p:nvSpPr>
              <p:cNvPr name="TextBox 29" id="29"/>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30" id="30"/>
            <p:cNvGrpSpPr/>
            <p:nvPr/>
          </p:nvGrpSpPr>
          <p:grpSpPr>
            <a:xfrm rot="-10800000">
              <a:off x="4544437" y="4192800"/>
              <a:ext cx="542992" cy="54299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a:noFill/>
                <a:prstDash val="solid"/>
                <a:miter/>
              </a:ln>
            </p:spPr>
          </p:sp>
          <p:sp>
            <p:nvSpPr>
              <p:cNvPr name="TextBox 32" id="32"/>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33" id="33"/>
            <p:cNvGrpSpPr/>
            <p:nvPr/>
          </p:nvGrpSpPr>
          <p:grpSpPr>
            <a:xfrm rot="-10800000">
              <a:off x="5030731" y="970138"/>
              <a:ext cx="542992" cy="54299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a:ln cap="sq">
                <a:noFill/>
                <a:prstDash val="solid"/>
                <a:miter/>
              </a:ln>
            </p:spPr>
          </p:sp>
          <p:sp>
            <p:nvSpPr>
              <p:cNvPr name="TextBox 35" id="35"/>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sp>
          <p:nvSpPr>
            <p:cNvPr name="AutoShape 36" id="36"/>
            <p:cNvSpPr/>
            <p:nvPr/>
          </p:nvSpPr>
          <p:spPr>
            <a:xfrm flipH="true" flipV="true">
              <a:off x="5573723" y="1241634"/>
              <a:ext cx="1242367" cy="184378"/>
            </a:xfrm>
            <a:prstGeom prst="line">
              <a:avLst/>
            </a:prstGeom>
            <a:ln cap="flat" w="36365">
              <a:solidFill>
                <a:srgbClr val="000000"/>
              </a:solidFill>
              <a:prstDash val="solid"/>
              <a:headEnd type="none" len="sm" w="sm"/>
              <a:tailEnd type="none" len="sm" w="sm"/>
            </a:ln>
          </p:spPr>
        </p:sp>
        <p:sp>
          <p:nvSpPr>
            <p:cNvPr name="AutoShape 37" id="37"/>
            <p:cNvSpPr/>
            <p:nvPr/>
          </p:nvSpPr>
          <p:spPr>
            <a:xfrm flipH="true">
              <a:off x="6986564" y="1697507"/>
              <a:ext cx="101022" cy="566512"/>
            </a:xfrm>
            <a:prstGeom prst="line">
              <a:avLst/>
            </a:prstGeom>
            <a:ln cap="flat" w="36365">
              <a:solidFill>
                <a:srgbClr val="000000"/>
              </a:solidFill>
              <a:prstDash val="solid"/>
              <a:headEnd type="none" len="sm" w="sm"/>
              <a:tailEnd type="none" len="sm" w="sm"/>
            </a:ln>
          </p:spPr>
        </p:sp>
        <p:sp>
          <p:nvSpPr>
            <p:cNvPr name="AutoShape 38" id="38"/>
            <p:cNvSpPr/>
            <p:nvPr/>
          </p:nvSpPr>
          <p:spPr>
            <a:xfrm flipV="true">
              <a:off x="4815933" y="1513129"/>
              <a:ext cx="486295" cy="2679670"/>
            </a:xfrm>
            <a:prstGeom prst="line">
              <a:avLst/>
            </a:prstGeom>
            <a:ln cap="flat" w="36365">
              <a:solidFill>
                <a:srgbClr val="5271FF"/>
              </a:solidFill>
              <a:prstDash val="solid"/>
              <a:headEnd type="none" len="sm" w="sm"/>
              <a:tailEnd type="none" len="sm" w="sm"/>
            </a:ln>
          </p:spPr>
        </p:sp>
        <p:sp>
          <p:nvSpPr>
            <p:cNvPr name="AutoShape 39" id="39"/>
            <p:cNvSpPr/>
            <p:nvPr/>
          </p:nvSpPr>
          <p:spPr>
            <a:xfrm>
              <a:off x="2969357" y="1328751"/>
              <a:ext cx="1575080" cy="3135544"/>
            </a:xfrm>
            <a:prstGeom prst="line">
              <a:avLst/>
            </a:prstGeom>
            <a:ln cap="flat" w="36365">
              <a:solidFill>
                <a:srgbClr val="5271FF"/>
              </a:solidFill>
              <a:prstDash val="solid"/>
              <a:headEnd type="none" len="sm" w="sm"/>
              <a:tailEnd type="none" len="sm" w="sm"/>
            </a:ln>
          </p:spPr>
        </p:sp>
        <p:sp>
          <p:nvSpPr>
            <p:cNvPr name="AutoShape 40" id="40"/>
            <p:cNvSpPr/>
            <p:nvPr/>
          </p:nvSpPr>
          <p:spPr>
            <a:xfrm flipV="true">
              <a:off x="1133576" y="1241634"/>
              <a:ext cx="3897156" cy="2134140"/>
            </a:xfrm>
            <a:prstGeom prst="line">
              <a:avLst/>
            </a:prstGeom>
            <a:ln cap="flat" w="36365">
              <a:solidFill>
                <a:srgbClr val="5271FF"/>
              </a:solidFill>
              <a:prstDash val="solid"/>
              <a:headEnd type="none" len="sm" w="sm"/>
              <a:tailEnd type="none" len="sm" w="sm"/>
            </a:ln>
          </p:spPr>
        </p:sp>
        <p:sp>
          <p:nvSpPr>
            <p:cNvPr name="AutoShape 41" id="41"/>
            <p:cNvSpPr/>
            <p:nvPr/>
          </p:nvSpPr>
          <p:spPr>
            <a:xfrm>
              <a:off x="5302227" y="1513129"/>
              <a:ext cx="1412842" cy="1022386"/>
            </a:xfrm>
            <a:prstGeom prst="line">
              <a:avLst/>
            </a:prstGeom>
            <a:ln cap="flat" w="36365">
              <a:solidFill>
                <a:srgbClr val="000000"/>
              </a:solidFill>
              <a:prstDash val="solid"/>
              <a:headEnd type="none" len="sm" w="sm"/>
              <a:tailEnd type="none" len="sm" w="sm"/>
            </a:ln>
          </p:spPr>
        </p:sp>
        <p:grpSp>
          <p:nvGrpSpPr>
            <p:cNvPr name="Group 42" id="42"/>
            <p:cNvGrpSpPr/>
            <p:nvPr/>
          </p:nvGrpSpPr>
          <p:grpSpPr>
            <a:xfrm rot="0">
              <a:off x="3090666" y="4211561"/>
              <a:ext cx="542992" cy="542992"/>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a:noFill/>
                <a:prstDash val="solid"/>
                <a:miter/>
              </a:ln>
            </p:spPr>
          </p:sp>
          <p:sp>
            <p:nvSpPr>
              <p:cNvPr name="TextBox 44" id="44"/>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45" id="45"/>
            <p:cNvGrpSpPr/>
            <p:nvPr/>
          </p:nvGrpSpPr>
          <p:grpSpPr>
            <a:xfrm rot="0">
              <a:off x="3937634" y="5088801"/>
              <a:ext cx="542992" cy="542992"/>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a:noFill/>
                <a:prstDash val="solid"/>
                <a:miter/>
              </a:ln>
            </p:spPr>
          </p:sp>
          <p:sp>
            <p:nvSpPr>
              <p:cNvPr name="TextBox 47" id="47"/>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sp>
          <p:nvSpPr>
            <p:cNvPr name="AutoShape 48" id="48"/>
            <p:cNvSpPr/>
            <p:nvPr/>
          </p:nvSpPr>
          <p:spPr>
            <a:xfrm>
              <a:off x="1003849" y="1528356"/>
              <a:ext cx="1694013" cy="1389939"/>
            </a:xfrm>
            <a:prstGeom prst="line">
              <a:avLst/>
            </a:prstGeom>
            <a:ln cap="flat" w="36365">
              <a:solidFill>
                <a:srgbClr val="000000"/>
              </a:solidFill>
              <a:prstDash val="solid"/>
              <a:headEnd type="none" len="sm" w="sm"/>
              <a:tailEnd type="none" len="sm" w="sm"/>
            </a:ln>
          </p:spPr>
        </p:sp>
        <p:sp>
          <p:nvSpPr>
            <p:cNvPr name="AutoShape 49" id="49"/>
            <p:cNvSpPr/>
            <p:nvPr/>
          </p:nvSpPr>
          <p:spPr>
            <a:xfrm flipV="true">
              <a:off x="3633657" y="4464295"/>
              <a:ext cx="910779" cy="18762"/>
            </a:xfrm>
            <a:prstGeom prst="line">
              <a:avLst/>
            </a:prstGeom>
            <a:ln cap="flat" w="36365">
              <a:solidFill>
                <a:srgbClr val="000000"/>
              </a:solidFill>
              <a:prstDash val="solid"/>
              <a:headEnd type="none" len="sm" w="sm"/>
              <a:tailEnd type="none" len="sm" w="sm"/>
            </a:ln>
          </p:spPr>
        </p:sp>
        <p:sp>
          <p:nvSpPr>
            <p:cNvPr name="AutoShape 50" id="50"/>
            <p:cNvSpPr/>
            <p:nvPr/>
          </p:nvSpPr>
          <p:spPr>
            <a:xfrm flipV="true">
              <a:off x="4209130" y="4735791"/>
              <a:ext cx="606802" cy="353010"/>
            </a:xfrm>
            <a:prstGeom prst="line">
              <a:avLst/>
            </a:prstGeom>
            <a:ln cap="flat" w="36365">
              <a:solidFill>
                <a:srgbClr val="000000"/>
              </a:solidFill>
              <a:prstDash val="solid"/>
              <a:headEnd type="none" len="sm" w="sm"/>
              <a:tailEnd type="none" len="sm" w="sm"/>
            </a:ln>
          </p:spPr>
        </p:sp>
        <p:sp>
          <p:nvSpPr>
            <p:cNvPr name="AutoShape 51" id="51"/>
            <p:cNvSpPr/>
            <p:nvPr/>
          </p:nvSpPr>
          <p:spPr>
            <a:xfrm>
              <a:off x="3362162" y="4754553"/>
              <a:ext cx="575473" cy="605744"/>
            </a:xfrm>
            <a:prstGeom prst="line">
              <a:avLst/>
            </a:prstGeom>
            <a:ln cap="flat" w="36365">
              <a:solidFill>
                <a:srgbClr val="000000"/>
              </a:solidFill>
              <a:prstDash val="solid"/>
              <a:headEnd type="none" len="sm" w="sm"/>
              <a:tailEnd type="none" len="sm" w="sm"/>
            </a:ln>
          </p:spPr>
        </p:sp>
        <p:sp>
          <p:nvSpPr>
            <p:cNvPr name="Freeform 52" id="52"/>
            <p:cNvSpPr/>
            <p:nvPr/>
          </p:nvSpPr>
          <p:spPr>
            <a:xfrm flipH="false" flipV="false" rot="0">
              <a:off x="0" y="620428"/>
              <a:ext cx="3512510" cy="3512510"/>
            </a:xfrm>
            <a:custGeom>
              <a:avLst/>
              <a:gdLst/>
              <a:ahLst/>
              <a:cxnLst/>
              <a:rect r="r" b="b" t="t" l="l"/>
              <a:pathLst>
                <a:path h="3512510" w="3512510">
                  <a:moveTo>
                    <a:pt x="0" y="0"/>
                  </a:moveTo>
                  <a:lnTo>
                    <a:pt x="3512510" y="0"/>
                  </a:lnTo>
                  <a:lnTo>
                    <a:pt x="3512510" y="3512509"/>
                  </a:lnTo>
                  <a:lnTo>
                    <a:pt x="0" y="3512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53" id="53"/>
            <p:cNvSpPr txBox="true"/>
            <p:nvPr/>
          </p:nvSpPr>
          <p:spPr>
            <a:xfrm rot="0">
              <a:off x="636058" y="1303907"/>
              <a:ext cx="259454"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A</a:t>
              </a:r>
            </a:p>
          </p:txBody>
        </p:sp>
        <p:sp>
          <p:nvSpPr>
            <p:cNvPr name="TextBox 54" id="54"/>
            <p:cNvSpPr txBox="true"/>
            <p:nvPr/>
          </p:nvSpPr>
          <p:spPr>
            <a:xfrm rot="0">
              <a:off x="787177" y="3151691"/>
              <a:ext cx="216672"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B</a:t>
              </a:r>
            </a:p>
          </p:txBody>
        </p:sp>
        <p:sp>
          <p:nvSpPr>
            <p:cNvPr name="TextBox 55" id="55"/>
            <p:cNvSpPr txBox="true"/>
            <p:nvPr/>
          </p:nvSpPr>
          <p:spPr>
            <a:xfrm rot="0">
              <a:off x="2559854" y="1121500"/>
              <a:ext cx="276015"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C</a:t>
              </a:r>
            </a:p>
          </p:txBody>
        </p:sp>
        <p:sp>
          <p:nvSpPr>
            <p:cNvPr name="TextBox 56" id="56"/>
            <p:cNvSpPr txBox="true"/>
            <p:nvPr/>
          </p:nvSpPr>
          <p:spPr>
            <a:xfrm rot="0">
              <a:off x="2576553" y="2968918"/>
              <a:ext cx="242617"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D</a:t>
              </a:r>
            </a:p>
          </p:txBody>
        </p:sp>
        <p:sp>
          <p:nvSpPr>
            <p:cNvPr name="TextBox 57" id="57"/>
            <p:cNvSpPr txBox="true"/>
            <p:nvPr/>
          </p:nvSpPr>
          <p:spPr>
            <a:xfrm rot="0">
              <a:off x="5203334" y="1019155"/>
              <a:ext cx="205355"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E</a:t>
              </a:r>
            </a:p>
          </p:txBody>
        </p:sp>
        <p:sp>
          <p:nvSpPr>
            <p:cNvPr name="TextBox 58" id="58"/>
            <p:cNvSpPr txBox="true"/>
            <p:nvPr/>
          </p:nvSpPr>
          <p:spPr>
            <a:xfrm rot="0">
              <a:off x="6986564" y="1217283"/>
              <a:ext cx="202043"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F</a:t>
              </a:r>
            </a:p>
          </p:txBody>
        </p:sp>
        <p:sp>
          <p:nvSpPr>
            <p:cNvPr name="TextBox 59" id="59"/>
            <p:cNvSpPr txBox="true"/>
            <p:nvPr/>
          </p:nvSpPr>
          <p:spPr>
            <a:xfrm rot="0">
              <a:off x="6842209" y="2313037"/>
              <a:ext cx="288712"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G</a:t>
              </a:r>
            </a:p>
          </p:txBody>
        </p:sp>
        <p:sp>
          <p:nvSpPr>
            <p:cNvPr name="TextBox 60" id="60"/>
            <p:cNvSpPr txBox="true"/>
            <p:nvPr/>
          </p:nvSpPr>
          <p:spPr>
            <a:xfrm rot="0">
              <a:off x="3217806" y="4260579"/>
              <a:ext cx="288712"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H</a:t>
              </a:r>
            </a:p>
          </p:txBody>
        </p:sp>
        <p:sp>
          <p:nvSpPr>
            <p:cNvPr name="TextBox 61" id="61"/>
            <p:cNvSpPr txBox="true"/>
            <p:nvPr/>
          </p:nvSpPr>
          <p:spPr>
            <a:xfrm rot="0">
              <a:off x="4005931" y="5137819"/>
              <a:ext cx="288712"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J</a:t>
              </a:r>
            </a:p>
          </p:txBody>
        </p:sp>
        <p:sp>
          <p:nvSpPr>
            <p:cNvPr name="TextBox 62" id="62"/>
            <p:cNvSpPr txBox="true"/>
            <p:nvPr/>
          </p:nvSpPr>
          <p:spPr>
            <a:xfrm rot="0">
              <a:off x="4679148" y="4226071"/>
              <a:ext cx="288712"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I</a:t>
              </a:r>
            </a:p>
          </p:txBody>
        </p:sp>
        <p:sp>
          <p:nvSpPr>
            <p:cNvPr name="Freeform 63" id="63"/>
            <p:cNvSpPr/>
            <p:nvPr/>
          </p:nvSpPr>
          <p:spPr>
            <a:xfrm flipH="false" flipV="false" rot="0">
              <a:off x="2883654" y="3558547"/>
              <a:ext cx="2650951" cy="2650951"/>
            </a:xfrm>
            <a:custGeom>
              <a:avLst/>
              <a:gdLst/>
              <a:ahLst/>
              <a:cxnLst/>
              <a:rect r="r" b="b" t="t" l="l"/>
              <a:pathLst>
                <a:path h="2650951" w="2650951">
                  <a:moveTo>
                    <a:pt x="0" y="0"/>
                  </a:moveTo>
                  <a:lnTo>
                    <a:pt x="2650952" y="0"/>
                  </a:lnTo>
                  <a:lnTo>
                    <a:pt x="2650952" y="2650951"/>
                  </a:lnTo>
                  <a:lnTo>
                    <a:pt x="0" y="265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4" id="64"/>
            <p:cNvSpPr/>
            <p:nvPr/>
          </p:nvSpPr>
          <p:spPr>
            <a:xfrm flipH="false" flipV="false" rot="0">
              <a:off x="4823504" y="410818"/>
              <a:ext cx="2898112" cy="2898112"/>
            </a:xfrm>
            <a:custGeom>
              <a:avLst/>
              <a:gdLst/>
              <a:ahLst/>
              <a:cxnLst/>
              <a:rect r="r" b="b" t="t" l="l"/>
              <a:pathLst>
                <a:path h="2898112" w="2898112">
                  <a:moveTo>
                    <a:pt x="0" y="0"/>
                  </a:moveTo>
                  <a:lnTo>
                    <a:pt x="2898112" y="0"/>
                  </a:lnTo>
                  <a:lnTo>
                    <a:pt x="2898112" y="2898112"/>
                  </a:lnTo>
                  <a:lnTo>
                    <a:pt x="0" y="2898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5" id="65"/>
            <p:cNvSpPr txBox="true"/>
            <p:nvPr/>
          </p:nvSpPr>
          <p:spPr>
            <a:xfrm rot="0">
              <a:off x="111100" y="582328"/>
              <a:ext cx="524958"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P1</a:t>
              </a:r>
            </a:p>
          </p:txBody>
        </p:sp>
        <p:sp>
          <p:nvSpPr>
            <p:cNvPr name="TextBox 66" id="66"/>
            <p:cNvSpPr txBox="true"/>
            <p:nvPr/>
          </p:nvSpPr>
          <p:spPr>
            <a:xfrm rot="0">
              <a:off x="7987396" y="850004"/>
              <a:ext cx="497532"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P2</a:t>
              </a:r>
            </a:p>
          </p:txBody>
        </p:sp>
        <p:sp>
          <p:nvSpPr>
            <p:cNvPr name="TextBox 67" id="67"/>
            <p:cNvSpPr txBox="true"/>
            <p:nvPr/>
          </p:nvSpPr>
          <p:spPr>
            <a:xfrm rot="0">
              <a:off x="5443996" y="5506575"/>
              <a:ext cx="501740" cy="406856"/>
            </a:xfrm>
            <a:prstGeom prst="rect">
              <a:avLst/>
            </a:prstGeom>
          </p:spPr>
          <p:txBody>
            <a:bodyPr anchor="t" rtlCol="false" tIns="0" lIns="0" bIns="0" rIns="0">
              <a:spAutoFit/>
            </a:bodyPr>
            <a:lstStyle/>
            <a:p>
              <a:pPr algn="ctr">
                <a:lnSpc>
                  <a:spcPts val="2555"/>
                </a:lnSpc>
                <a:spcBef>
                  <a:spcPct val="0"/>
                </a:spcBef>
              </a:pPr>
              <a:r>
                <a:rPr lang="en-US" b="true" sz="1825" spc="273">
                  <a:solidFill>
                    <a:srgbClr val="202020"/>
                  </a:solidFill>
                  <a:latin typeface="Glacial Indifference Bold"/>
                  <a:ea typeface="Glacial Indifference Bold"/>
                  <a:cs typeface="Glacial Indifference Bold"/>
                  <a:sym typeface="Glacial Indifference Bold"/>
                </a:rPr>
                <a:t>P3</a:t>
              </a:r>
            </a:p>
          </p:txBody>
        </p:sp>
        <p:sp>
          <p:nvSpPr>
            <p:cNvPr name="TextBox 68" id="68"/>
            <p:cNvSpPr txBox="true"/>
            <p:nvPr/>
          </p:nvSpPr>
          <p:spPr>
            <a:xfrm rot="0">
              <a:off x="59772" y="4716453"/>
              <a:ext cx="2500082" cy="518718"/>
            </a:xfrm>
            <a:prstGeom prst="rect">
              <a:avLst/>
            </a:prstGeom>
          </p:spPr>
          <p:txBody>
            <a:bodyPr anchor="t" rtlCol="false" tIns="0" lIns="0" bIns="0" rIns="0">
              <a:spAutoFit/>
            </a:bodyPr>
            <a:lstStyle/>
            <a:p>
              <a:pPr algn="ctr">
                <a:lnSpc>
                  <a:spcPts val="3117"/>
                </a:lnSpc>
              </a:pPr>
              <a:r>
                <a:rPr lang="en-US" b="true" sz="2398">
                  <a:solidFill>
                    <a:srgbClr val="EF391F"/>
                  </a:solidFill>
                  <a:latin typeface="Glacial Indifference Bold"/>
                  <a:ea typeface="Glacial Indifference Bold"/>
                  <a:cs typeface="Glacial Indifference Bold"/>
                  <a:sym typeface="Glacial Indifference Bold"/>
                </a:rPr>
                <a:t>CUT SIZE=3</a:t>
              </a:r>
            </a:p>
          </p:txBody>
        </p:sp>
        <p:sp>
          <p:nvSpPr>
            <p:cNvPr name="AutoShape 69" id="69"/>
            <p:cNvSpPr/>
            <p:nvPr/>
          </p:nvSpPr>
          <p:spPr>
            <a:xfrm flipH="true" flipV="true">
              <a:off x="4788232" y="47533"/>
              <a:ext cx="1282646" cy="3791420"/>
            </a:xfrm>
            <a:prstGeom prst="line">
              <a:avLst/>
            </a:prstGeom>
            <a:ln cap="flat" w="109094">
              <a:solidFill>
                <a:srgbClr val="EF391F"/>
              </a:solidFill>
              <a:prstDash val="sysDot"/>
              <a:headEnd type="none" len="sm" w="sm"/>
              <a:tailEnd type="none" len="sm" w="sm"/>
            </a:ln>
          </p:spPr>
        </p:sp>
        <p:sp>
          <p:nvSpPr>
            <p:cNvPr name="Freeform 70" id="70"/>
            <p:cNvSpPr/>
            <p:nvPr/>
          </p:nvSpPr>
          <p:spPr>
            <a:xfrm flipH="false" flipV="false" rot="9678552">
              <a:off x="4549331" y="2418909"/>
              <a:ext cx="400527" cy="534684"/>
            </a:xfrm>
            <a:custGeom>
              <a:avLst/>
              <a:gdLst/>
              <a:ahLst/>
              <a:cxnLst/>
              <a:rect r="r" b="b" t="t" l="l"/>
              <a:pathLst>
                <a:path h="534684" w="400527">
                  <a:moveTo>
                    <a:pt x="0" y="0"/>
                  </a:moveTo>
                  <a:lnTo>
                    <a:pt x="400527" y="0"/>
                  </a:lnTo>
                  <a:lnTo>
                    <a:pt x="400527" y="534684"/>
                  </a:lnTo>
                  <a:lnTo>
                    <a:pt x="0" y="534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71" id="71"/>
            <p:cNvSpPr/>
            <p:nvPr/>
          </p:nvSpPr>
          <p:spPr>
            <a:xfrm flipH="true">
              <a:off x="3197506" y="2018922"/>
              <a:ext cx="784082" cy="1482055"/>
            </a:xfrm>
            <a:prstGeom prst="line">
              <a:avLst/>
            </a:prstGeom>
            <a:ln cap="flat" w="96973">
              <a:solidFill>
                <a:srgbClr val="EF391F"/>
              </a:solidFill>
              <a:prstDash val="sysDot"/>
              <a:headEnd type="none" len="sm" w="sm"/>
              <a:tailEnd type="none" len="sm" w="sm"/>
            </a:ln>
          </p:spPr>
        </p:sp>
        <p:sp>
          <p:nvSpPr>
            <p:cNvPr name="Freeform 72" id="72"/>
            <p:cNvSpPr/>
            <p:nvPr/>
          </p:nvSpPr>
          <p:spPr>
            <a:xfrm flipH="false" flipV="false" rot="360477">
              <a:off x="3812795" y="2396679"/>
              <a:ext cx="386272" cy="515655"/>
            </a:xfrm>
            <a:custGeom>
              <a:avLst/>
              <a:gdLst/>
              <a:ahLst/>
              <a:cxnLst/>
              <a:rect r="r" b="b" t="t" l="l"/>
              <a:pathLst>
                <a:path h="515655" w="386272">
                  <a:moveTo>
                    <a:pt x="0" y="0"/>
                  </a:moveTo>
                  <a:lnTo>
                    <a:pt x="386272" y="0"/>
                  </a:lnTo>
                  <a:lnTo>
                    <a:pt x="386272" y="515654"/>
                  </a:lnTo>
                  <a:lnTo>
                    <a:pt x="0" y="515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sp>
        <p:nvSpPr>
          <p:cNvPr name="Freeform 73" id="73"/>
          <p:cNvSpPr/>
          <p:nvPr/>
        </p:nvSpPr>
        <p:spPr>
          <a:xfrm flipH="false" flipV="false" rot="0">
            <a:off x="5515673" y="590649"/>
            <a:ext cx="7253789" cy="3962246"/>
          </a:xfrm>
          <a:custGeom>
            <a:avLst/>
            <a:gdLst/>
            <a:ahLst/>
            <a:cxnLst/>
            <a:rect r="r" b="b" t="t" l="l"/>
            <a:pathLst>
              <a:path h="3962246" w="7253789">
                <a:moveTo>
                  <a:pt x="0" y="0"/>
                </a:moveTo>
                <a:lnTo>
                  <a:pt x="7253789" y="0"/>
                </a:lnTo>
                <a:lnTo>
                  <a:pt x="7253789" y="3962247"/>
                </a:lnTo>
                <a:lnTo>
                  <a:pt x="0" y="3962247"/>
                </a:lnTo>
                <a:lnTo>
                  <a:pt x="0" y="0"/>
                </a:lnTo>
                <a:close/>
              </a:path>
            </a:pathLst>
          </a:custGeom>
          <a:blipFill>
            <a:blip r:embed="rId6"/>
            <a:stretch>
              <a:fillRect l="0" t="-9526" r="0" b="-9699"/>
            </a:stretch>
          </a:blipFill>
        </p:spPr>
      </p:sp>
      <p:sp>
        <p:nvSpPr>
          <p:cNvPr name="TextBox 74" id="74"/>
          <p:cNvSpPr txBox="true"/>
          <p:nvPr/>
        </p:nvSpPr>
        <p:spPr>
          <a:xfrm rot="0">
            <a:off x="8347968" y="9409474"/>
            <a:ext cx="8211554" cy="417503"/>
          </a:xfrm>
          <a:prstGeom prst="rect">
            <a:avLst/>
          </a:prstGeom>
        </p:spPr>
        <p:txBody>
          <a:bodyPr anchor="t" rtlCol="false" tIns="0" lIns="0" bIns="0" rIns="0">
            <a:spAutoFit/>
          </a:bodyPr>
          <a:lstStyle/>
          <a:p>
            <a:pPr algn="l">
              <a:lnSpc>
                <a:spcPts val="3322"/>
              </a:lnSpc>
            </a:pPr>
          </a:p>
        </p:txBody>
      </p:sp>
      <p:sp>
        <p:nvSpPr>
          <p:cNvPr name="Freeform 75" id="75"/>
          <p:cNvSpPr/>
          <p:nvPr/>
        </p:nvSpPr>
        <p:spPr>
          <a:xfrm flipH="false" flipV="false" rot="0">
            <a:off x="11445031" y="8465407"/>
            <a:ext cx="2620997" cy="1821593"/>
          </a:xfrm>
          <a:custGeom>
            <a:avLst/>
            <a:gdLst/>
            <a:ahLst/>
            <a:cxnLst/>
            <a:rect r="r" b="b" t="t" l="l"/>
            <a:pathLst>
              <a:path h="1821593" w="2620997">
                <a:moveTo>
                  <a:pt x="0" y="0"/>
                </a:moveTo>
                <a:lnTo>
                  <a:pt x="2620997" y="0"/>
                </a:lnTo>
                <a:lnTo>
                  <a:pt x="2620997" y="1821593"/>
                </a:lnTo>
                <a:lnTo>
                  <a:pt x="0" y="1821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6" id="76"/>
          <p:cNvSpPr/>
          <p:nvPr/>
        </p:nvSpPr>
        <p:spPr>
          <a:xfrm flipH="false" flipV="false" rot="503477">
            <a:off x="8567670" y="7723382"/>
            <a:ext cx="2752510" cy="1912994"/>
          </a:xfrm>
          <a:custGeom>
            <a:avLst/>
            <a:gdLst/>
            <a:ahLst/>
            <a:cxnLst/>
            <a:rect r="r" b="b" t="t" l="l"/>
            <a:pathLst>
              <a:path h="1912994" w="2752510">
                <a:moveTo>
                  <a:pt x="0" y="0"/>
                </a:moveTo>
                <a:lnTo>
                  <a:pt x="2752510" y="0"/>
                </a:lnTo>
                <a:lnTo>
                  <a:pt x="2752510" y="1912995"/>
                </a:lnTo>
                <a:lnTo>
                  <a:pt x="0" y="19129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7" id="77"/>
          <p:cNvSpPr/>
          <p:nvPr/>
        </p:nvSpPr>
        <p:spPr>
          <a:xfrm flipH="false" flipV="false" rot="0">
            <a:off x="14251667" y="8194074"/>
            <a:ext cx="2620997" cy="1821593"/>
          </a:xfrm>
          <a:custGeom>
            <a:avLst/>
            <a:gdLst/>
            <a:ahLst/>
            <a:cxnLst/>
            <a:rect r="r" b="b" t="t" l="l"/>
            <a:pathLst>
              <a:path h="1821593" w="2620997">
                <a:moveTo>
                  <a:pt x="0" y="0"/>
                </a:moveTo>
                <a:lnTo>
                  <a:pt x="2620997" y="0"/>
                </a:lnTo>
                <a:lnTo>
                  <a:pt x="2620997" y="1821593"/>
                </a:lnTo>
                <a:lnTo>
                  <a:pt x="0" y="1821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8" id="78"/>
          <p:cNvSpPr/>
          <p:nvPr/>
        </p:nvSpPr>
        <p:spPr>
          <a:xfrm flipH="false" flipV="false" rot="0">
            <a:off x="9981451" y="5867180"/>
            <a:ext cx="5170601" cy="2598227"/>
          </a:xfrm>
          <a:custGeom>
            <a:avLst/>
            <a:gdLst/>
            <a:ahLst/>
            <a:cxnLst/>
            <a:rect r="r" b="b" t="t" l="l"/>
            <a:pathLst>
              <a:path h="2598227" w="5170601">
                <a:moveTo>
                  <a:pt x="0" y="0"/>
                </a:moveTo>
                <a:lnTo>
                  <a:pt x="5170601" y="0"/>
                </a:lnTo>
                <a:lnTo>
                  <a:pt x="5170601" y="2598227"/>
                </a:lnTo>
                <a:lnTo>
                  <a:pt x="0" y="25982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9" id="79"/>
          <p:cNvSpPr/>
          <p:nvPr/>
        </p:nvSpPr>
        <p:spPr>
          <a:xfrm flipH="false" flipV="false" rot="0">
            <a:off x="15152052" y="7301256"/>
            <a:ext cx="3680152" cy="165607"/>
          </a:xfrm>
          <a:custGeom>
            <a:avLst/>
            <a:gdLst/>
            <a:ahLst/>
            <a:cxnLst/>
            <a:rect r="r" b="b" t="t" l="l"/>
            <a:pathLst>
              <a:path h="165607" w="3680152">
                <a:moveTo>
                  <a:pt x="0" y="0"/>
                </a:moveTo>
                <a:lnTo>
                  <a:pt x="3680152" y="0"/>
                </a:lnTo>
                <a:lnTo>
                  <a:pt x="3680152" y="165607"/>
                </a:lnTo>
                <a:lnTo>
                  <a:pt x="0" y="1656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0" id="80"/>
          <p:cNvSpPr txBox="true"/>
          <p:nvPr/>
        </p:nvSpPr>
        <p:spPr>
          <a:xfrm rot="0">
            <a:off x="9042904" y="8098315"/>
            <a:ext cx="1968959" cy="1090768"/>
          </a:xfrm>
          <a:prstGeom prst="rect">
            <a:avLst/>
          </a:prstGeom>
        </p:spPr>
        <p:txBody>
          <a:bodyPr anchor="t" rtlCol="false" tIns="0" lIns="0" bIns="0" rIns="0">
            <a:spAutoFit/>
          </a:bodyPr>
          <a:lstStyle/>
          <a:p>
            <a:pPr algn="ctr">
              <a:lnSpc>
                <a:spcPts val="2887"/>
              </a:lnSpc>
            </a:pPr>
            <a:r>
              <a:rPr lang="en-US" sz="2221">
                <a:solidFill>
                  <a:srgbClr val="000000"/>
                </a:solidFill>
                <a:latin typeface="Glacial Indifference"/>
                <a:ea typeface="Glacial Indifference"/>
                <a:cs typeface="Glacial Indifference"/>
                <a:sym typeface="Glacial Indifference"/>
              </a:rPr>
              <a:t>Unbalanced</a:t>
            </a:r>
          </a:p>
          <a:p>
            <a:pPr algn="ctr">
              <a:lnSpc>
                <a:spcPts val="2887"/>
              </a:lnSpc>
            </a:pPr>
            <a:r>
              <a:rPr lang="en-US" sz="2221">
                <a:solidFill>
                  <a:srgbClr val="000000"/>
                </a:solidFill>
                <a:latin typeface="Glacial Indifference"/>
                <a:ea typeface="Glacial Indifference"/>
                <a:cs typeface="Glacial Indifference"/>
                <a:sym typeface="Glacial Indifference"/>
              </a:rPr>
              <a:t>Partition</a:t>
            </a:r>
          </a:p>
          <a:p>
            <a:pPr algn="ctr">
              <a:lnSpc>
                <a:spcPts val="2887"/>
              </a:lnSpc>
            </a:pPr>
            <a:r>
              <a:rPr lang="en-US" sz="2221">
                <a:solidFill>
                  <a:srgbClr val="000000"/>
                </a:solidFill>
                <a:latin typeface="Glacial Indifference"/>
                <a:ea typeface="Glacial Indifference"/>
                <a:cs typeface="Glacial Indifference"/>
                <a:sym typeface="Glacial Indifference"/>
              </a:rPr>
              <a:t>(Unconstrained)</a:t>
            </a:r>
          </a:p>
        </p:txBody>
      </p:sp>
      <p:sp>
        <p:nvSpPr>
          <p:cNvPr name="TextBox 81" id="81"/>
          <p:cNvSpPr txBox="true"/>
          <p:nvPr/>
        </p:nvSpPr>
        <p:spPr>
          <a:xfrm rot="0">
            <a:off x="11727571" y="8966893"/>
            <a:ext cx="1928649" cy="1078352"/>
          </a:xfrm>
          <a:prstGeom prst="rect">
            <a:avLst/>
          </a:prstGeom>
        </p:spPr>
        <p:txBody>
          <a:bodyPr anchor="t" rtlCol="false" tIns="0" lIns="0" bIns="0" rIns="0">
            <a:spAutoFit/>
          </a:bodyPr>
          <a:lstStyle/>
          <a:p>
            <a:pPr algn="ctr">
              <a:lnSpc>
                <a:spcPts val="2828"/>
              </a:lnSpc>
            </a:pPr>
            <a:r>
              <a:rPr lang="en-US" sz="2175">
                <a:solidFill>
                  <a:srgbClr val="000000"/>
                </a:solidFill>
                <a:latin typeface="Glacial Indifference"/>
                <a:ea typeface="Glacial Indifference"/>
                <a:cs typeface="Glacial Indifference"/>
                <a:sym typeface="Glacial Indifference"/>
              </a:rPr>
              <a:t>Balanced</a:t>
            </a:r>
          </a:p>
          <a:p>
            <a:pPr algn="ctr">
              <a:lnSpc>
                <a:spcPts val="2828"/>
              </a:lnSpc>
            </a:pPr>
            <a:r>
              <a:rPr lang="en-US" sz="2175">
                <a:solidFill>
                  <a:srgbClr val="000000"/>
                </a:solidFill>
                <a:latin typeface="Glacial Indifference"/>
                <a:ea typeface="Glacial Indifference"/>
                <a:cs typeface="Glacial Indifference"/>
                <a:sym typeface="Glacial Indifference"/>
              </a:rPr>
              <a:t>Partition</a:t>
            </a:r>
          </a:p>
          <a:p>
            <a:pPr algn="ctr">
              <a:lnSpc>
                <a:spcPts val="2828"/>
              </a:lnSpc>
            </a:pPr>
            <a:r>
              <a:rPr lang="en-US" sz="2175">
                <a:solidFill>
                  <a:srgbClr val="000000"/>
                </a:solidFill>
                <a:latin typeface="Glacial Indifference"/>
                <a:ea typeface="Glacial Indifference"/>
                <a:cs typeface="Glacial Indifference"/>
                <a:sym typeface="Glacial Indifference"/>
              </a:rPr>
              <a:t>(Constrained)</a:t>
            </a:r>
          </a:p>
        </p:txBody>
      </p:sp>
      <p:sp>
        <p:nvSpPr>
          <p:cNvPr name="TextBox 82" id="82"/>
          <p:cNvSpPr txBox="true"/>
          <p:nvPr/>
        </p:nvSpPr>
        <p:spPr>
          <a:xfrm rot="-303440">
            <a:off x="14625067" y="8513770"/>
            <a:ext cx="1959385" cy="1095081"/>
          </a:xfrm>
          <a:prstGeom prst="rect">
            <a:avLst/>
          </a:prstGeom>
        </p:spPr>
        <p:txBody>
          <a:bodyPr anchor="t" rtlCol="false" tIns="0" lIns="0" bIns="0" rIns="0">
            <a:spAutoFit/>
          </a:bodyPr>
          <a:lstStyle/>
          <a:p>
            <a:pPr algn="ctr">
              <a:lnSpc>
                <a:spcPts val="2873"/>
              </a:lnSpc>
            </a:pPr>
            <a:r>
              <a:rPr lang="en-US" sz="2210">
                <a:solidFill>
                  <a:srgbClr val="000000"/>
                </a:solidFill>
                <a:latin typeface="Glacial Indifference"/>
                <a:ea typeface="Glacial Indifference"/>
                <a:cs typeface="Glacial Indifference"/>
                <a:sym typeface="Glacial Indifference"/>
              </a:rPr>
              <a:t>r - Bound Partition</a:t>
            </a:r>
          </a:p>
          <a:p>
            <a:pPr algn="ctr">
              <a:lnSpc>
                <a:spcPts val="2873"/>
              </a:lnSpc>
            </a:pPr>
            <a:r>
              <a:rPr lang="en-US" sz="2210">
                <a:solidFill>
                  <a:srgbClr val="000000"/>
                </a:solidFill>
                <a:latin typeface="Glacial Indifference"/>
                <a:ea typeface="Glacial Indifference"/>
                <a:cs typeface="Glacial Indifference"/>
                <a:sym typeface="Glacial Indifference"/>
              </a:rPr>
              <a:t>(Constrained)</a:t>
            </a:r>
          </a:p>
        </p:txBody>
      </p:sp>
      <p:sp>
        <p:nvSpPr>
          <p:cNvPr name="TextBox 83" id="83"/>
          <p:cNvSpPr txBox="true"/>
          <p:nvPr/>
        </p:nvSpPr>
        <p:spPr>
          <a:xfrm rot="0">
            <a:off x="11375248" y="5973177"/>
            <a:ext cx="2156994" cy="1193117"/>
          </a:xfrm>
          <a:prstGeom prst="rect">
            <a:avLst/>
          </a:prstGeom>
        </p:spPr>
        <p:txBody>
          <a:bodyPr anchor="t" rtlCol="false" tIns="0" lIns="0" bIns="0" rIns="0">
            <a:spAutoFit/>
          </a:bodyPr>
          <a:lstStyle/>
          <a:p>
            <a:pPr algn="ctr">
              <a:lnSpc>
                <a:spcPts val="3163"/>
              </a:lnSpc>
            </a:pPr>
            <a:r>
              <a:rPr lang="en-US" sz="2433">
                <a:solidFill>
                  <a:srgbClr val="000000"/>
                </a:solidFill>
                <a:latin typeface="Glacial Indifference"/>
                <a:ea typeface="Glacial Indifference"/>
                <a:cs typeface="Glacial Indifference"/>
                <a:sym typeface="Glacial Indifference"/>
              </a:rPr>
              <a:t>Graph</a:t>
            </a:r>
          </a:p>
          <a:p>
            <a:pPr algn="ctr">
              <a:lnSpc>
                <a:spcPts val="3163"/>
              </a:lnSpc>
            </a:pPr>
            <a:r>
              <a:rPr lang="en-US" sz="2433">
                <a:solidFill>
                  <a:srgbClr val="000000"/>
                </a:solidFill>
                <a:latin typeface="Glacial Indifference"/>
                <a:ea typeface="Glacial Indifference"/>
                <a:cs typeface="Glacial Indifference"/>
                <a:sym typeface="Glacial Indifference"/>
              </a:rPr>
              <a:t>Partitioning</a:t>
            </a:r>
          </a:p>
          <a:p>
            <a:pPr algn="ctr">
              <a:lnSpc>
                <a:spcPts val="3163"/>
              </a:lnSpc>
            </a:pPr>
            <a:r>
              <a:rPr lang="en-US" sz="2433">
                <a:solidFill>
                  <a:srgbClr val="000000"/>
                </a:solidFill>
                <a:latin typeface="Glacial Indifference"/>
                <a:ea typeface="Glacial Indifference"/>
                <a:cs typeface="Glacial Indifference"/>
                <a:sym typeface="Glacial Indifference"/>
              </a:rPr>
              <a:t>Problem</a:t>
            </a:r>
          </a:p>
        </p:txBody>
      </p:sp>
      <p:sp>
        <p:nvSpPr>
          <p:cNvPr name="TextBox 84" id="84"/>
          <p:cNvSpPr txBox="true"/>
          <p:nvPr/>
        </p:nvSpPr>
        <p:spPr>
          <a:xfrm rot="0">
            <a:off x="5658085" y="2115630"/>
            <a:ext cx="6726669" cy="1953839"/>
          </a:xfrm>
          <a:prstGeom prst="rect">
            <a:avLst/>
          </a:prstGeom>
        </p:spPr>
        <p:txBody>
          <a:bodyPr anchor="t" rtlCol="false" tIns="0" lIns="0" bIns="0" rIns="0">
            <a:spAutoFit/>
          </a:bodyPr>
          <a:lstStyle/>
          <a:p>
            <a:pPr algn="ctr">
              <a:lnSpc>
                <a:spcPts val="3834"/>
              </a:lnSpc>
            </a:pPr>
            <a:r>
              <a:rPr lang="en-US" b="true" sz="3485">
                <a:solidFill>
                  <a:srgbClr val="202020"/>
                </a:solidFill>
                <a:latin typeface="Glacial Indifference Bold"/>
                <a:ea typeface="Glacial Indifference Bold"/>
                <a:cs typeface="Glacial Indifference Bold"/>
                <a:sym typeface="Glacial Indifference Bold"/>
              </a:rPr>
              <a:t>Reduction of a </a:t>
            </a:r>
            <a:r>
              <a:rPr lang="en-US" b="true" sz="3485">
                <a:solidFill>
                  <a:srgbClr val="202020"/>
                </a:solidFill>
                <a:latin typeface="Glacial Indifference Bold"/>
                <a:ea typeface="Glacial Indifference Bold"/>
                <a:cs typeface="Glacial Indifference Bold"/>
                <a:sym typeface="Glacial Indifference Bold"/>
              </a:rPr>
              <a:t>graph to a smaller graph by partitioning its set of nodes into mutually exclusive groups.</a:t>
            </a:r>
          </a:p>
        </p:txBody>
      </p:sp>
      <p:sp>
        <p:nvSpPr>
          <p:cNvPr name="TextBox 85" id="85"/>
          <p:cNvSpPr txBox="true"/>
          <p:nvPr/>
        </p:nvSpPr>
        <p:spPr>
          <a:xfrm rot="0">
            <a:off x="5515673" y="11457"/>
            <a:ext cx="7142793" cy="1044086"/>
          </a:xfrm>
          <a:prstGeom prst="rect">
            <a:avLst/>
          </a:prstGeom>
        </p:spPr>
        <p:txBody>
          <a:bodyPr anchor="t" rtlCol="false" tIns="0" lIns="0" bIns="0" rIns="0">
            <a:spAutoFit/>
          </a:bodyPr>
          <a:lstStyle/>
          <a:p>
            <a:pPr algn="ctr">
              <a:lnSpc>
                <a:spcPts val="8561"/>
              </a:lnSpc>
            </a:pPr>
            <a:r>
              <a:rPr lang="en-US" sz="6115" b="true">
                <a:solidFill>
                  <a:srgbClr val="5186CD"/>
                </a:solidFill>
                <a:latin typeface="Glacial Indifference Bold"/>
                <a:ea typeface="Glacial Indifference Bold"/>
                <a:cs typeface="Glacial Indifference Bold"/>
                <a:sym typeface="Glacial Indifference Bold"/>
              </a:rPr>
              <a:t>GRAPH PARTITION</a:t>
            </a:r>
          </a:p>
        </p:txBody>
      </p:sp>
      <p:sp>
        <p:nvSpPr>
          <p:cNvPr name="TextBox 86" id="86"/>
          <p:cNvSpPr txBox="true"/>
          <p:nvPr/>
        </p:nvSpPr>
        <p:spPr>
          <a:xfrm rot="0">
            <a:off x="531441" y="673482"/>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DEFINITION</a:t>
            </a:r>
          </a:p>
        </p:txBody>
      </p:sp>
      <p:sp>
        <p:nvSpPr>
          <p:cNvPr name="TextBox 87" id="87"/>
          <p:cNvSpPr txBox="true"/>
          <p:nvPr/>
        </p:nvSpPr>
        <p:spPr>
          <a:xfrm rot="0">
            <a:off x="13590086" y="445392"/>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88" id="88"/>
          <p:cNvSpPr txBox="true"/>
          <p:nvPr/>
        </p:nvSpPr>
        <p:spPr>
          <a:xfrm rot="0">
            <a:off x="9144000" y="4958038"/>
            <a:ext cx="9423469" cy="909142"/>
          </a:xfrm>
          <a:prstGeom prst="rect">
            <a:avLst/>
          </a:prstGeom>
        </p:spPr>
        <p:txBody>
          <a:bodyPr anchor="t" rtlCol="false" tIns="0" lIns="0" bIns="0" rIns="0">
            <a:spAutoFit/>
          </a:bodyPr>
          <a:lstStyle/>
          <a:p>
            <a:pPr algn="l" marL="687856" indent="-343928" lvl="1">
              <a:lnSpc>
                <a:spcPts val="3504"/>
              </a:lnSpc>
              <a:buFont typeface="Arial"/>
              <a:buChar char="•"/>
            </a:pPr>
            <a:r>
              <a:rPr lang="en-US" b="true" sz="3185">
                <a:solidFill>
                  <a:srgbClr val="202020"/>
                </a:solidFill>
                <a:latin typeface="Glacial Indifference Bold"/>
                <a:ea typeface="Glacial Indifference Bold"/>
                <a:cs typeface="Glacial Indifference Bold"/>
                <a:sym typeface="Glacial Indifference Bold"/>
              </a:rPr>
              <a:t>GRAPH PARTITIONING PROBLEM:</a:t>
            </a:r>
          </a:p>
          <a:p>
            <a:pPr algn="ctr">
              <a:lnSpc>
                <a:spcPts val="3504"/>
              </a:lnSpc>
            </a:pPr>
            <a:r>
              <a:rPr lang="en-US" sz="3185">
                <a:solidFill>
                  <a:srgbClr val="202020"/>
                </a:solidFill>
                <a:latin typeface="Glacial Indifference"/>
                <a:ea typeface="Glacial Indifference"/>
                <a:cs typeface="Glacial Indifference"/>
                <a:sym typeface="Glacial Indifference"/>
              </a:rPr>
              <a:t>   Tries to minimize the cut-size between partitions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Freeform 2" id="2"/>
          <p:cNvSpPr/>
          <p:nvPr/>
        </p:nvSpPr>
        <p:spPr>
          <a:xfrm flipH="false" flipV="false" rot="0">
            <a:off x="-457200" y="-723900"/>
            <a:ext cx="9601200" cy="11544300"/>
          </a:xfrm>
          <a:custGeom>
            <a:avLst/>
            <a:gdLst/>
            <a:ahLst/>
            <a:cxnLst/>
            <a:rect r="r" b="b" t="t" l="l"/>
            <a:pathLst>
              <a:path h="11544300" w="9601200">
                <a:moveTo>
                  <a:pt x="0" y="0"/>
                </a:moveTo>
                <a:lnTo>
                  <a:pt x="9601200" y="0"/>
                </a:lnTo>
                <a:lnTo>
                  <a:pt x="9601200" y="11544300"/>
                </a:lnTo>
                <a:lnTo>
                  <a:pt x="0" y="11544300"/>
                </a:lnTo>
                <a:lnTo>
                  <a:pt x="0" y="0"/>
                </a:lnTo>
                <a:close/>
              </a:path>
            </a:pathLst>
          </a:custGeom>
          <a:blipFill>
            <a:blip r:embed="rId2">
              <a:extLst>
                <a:ext uri="{96DAC541-7B7A-43D3-8B79-37D633B846F1}">
                  <asvg:svgBlip xmlns:asvg="http://schemas.microsoft.com/office/drawing/2016/SVG/main" r:embed="rId3"/>
                </a:ext>
              </a:extLst>
            </a:blip>
            <a:stretch>
              <a:fillRect l="-35381" t="-2505" r="0" b="-10089"/>
            </a:stretch>
          </a:blipFill>
        </p:spPr>
      </p:sp>
      <p:sp>
        <p:nvSpPr>
          <p:cNvPr name="Freeform 3" id="3"/>
          <p:cNvSpPr/>
          <p:nvPr/>
        </p:nvSpPr>
        <p:spPr>
          <a:xfrm flipH="false" flipV="false" rot="0">
            <a:off x="11091270" y="2492770"/>
            <a:ext cx="5934570" cy="5934570"/>
          </a:xfrm>
          <a:custGeom>
            <a:avLst/>
            <a:gdLst/>
            <a:ahLst/>
            <a:cxnLst/>
            <a:rect r="r" b="b" t="t" l="l"/>
            <a:pathLst>
              <a:path h="5934570" w="5934570">
                <a:moveTo>
                  <a:pt x="0" y="0"/>
                </a:moveTo>
                <a:lnTo>
                  <a:pt x="5934570" y="0"/>
                </a:lnTo>
                <a:lnTo>
                  <a:pt x="5934570" y="5934570"/>
                </a:lnTo>
                <a:lnTo>
                  <a:pt x="0" y="593457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775495" y="2395438"/>
            <a:ext cx="3165421" cy="6031902"/>
            <a:chOff x="0" y="0"/>
            <a:chExt cx="1623702" cy="3094062"/>
          </a:xfrm>
        </p:grpSpPr>
        <p:sp>
          <p:nvSpPr>
            <p:cNvPr name="Freeform 5" id="5"/>
            <p:cNvSpPr/>
            <p:nvPr/>
          </p:nvSpPr>
          <p:spPr>
            <a:xfrm flipH="false" flipV="false" rot="0">
              <a:off x="0" y="0"/>
              <a:ext cx="1623702" cy="3094062"/>
            </a:xfrm>
            <a:custGeom>
              <a:avLst/>
              <a:gdLst/>
              <a:ahLst/>
              <a:cxnLst/>
              <a:rect r="r" b="b" t="t" l="l"/>
              <a:pathLst>
                <a:path h="3094062" w="1623702">
                  <a:moveTo>
                    <a:pt x="0" y="0"/>
                  </a:moveTo>
                  <a:lnTo>
                    <a:pt x="1623702" y="0"/>
                  </a:lnTo>
                  <a:lnTo>
                    <a:pt x="1623702" y="3094062"/>
                  </a:lnTo>
                  <a:lnTo>
                    <a:pt x="0" y="3094062"/>
                  </a:lnTo>
                  <a:close/>
                </a:path>
              </a:pathLst>
            </a:custGeom>
            <a:solidFill>
              <a:srgbClr val="000000">
                <a:alpha val="0"/>
              </a:srgbClr>
            </a:solidFill>
          </p:spPr>
        </p:sp>
      </p:grpSp>
      <p:sp>
        <p:nvSpPr>
          <p:cNvPr name="Freeform 6" id="6"/>
          <p:cNvSpPr/>
          <p:nvPr/>
        </p:nvSpPr>
        <p:spPr>
          <a:xfrm flipH="false" flipV="false" rot="0">
            <a:off x="15336566" y="67056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28700" y="3573501"/>
            <a:ext cx="6923166" cy="3549307"/>
            <a:chOff x="0" y="0"/>
            <a:chExt cx="9230887" cy="4732410"/>
          </a:xfrm>
        </p:grpSpPr>
        <p:sp>
          <p:nvSpPr>
            <p:cNvPr name="TextBox 8" id="8"/>
            <p:cNvSpPr txBox="true"/>
            <p:nvPr/>
          </p:nvSpPr>
          <p:spPr>
            <a:xfrm rot="0">
              <a:off x="0" y="4260605"/>
              <a:ext cx="9230887" cy="471805"/>
            </a:xfrm>
            <a:prstGeom prst="rect">
              <a:avLst/>
            </a:prstGeom>
          </p:spPr>
          <p:txBody>
            <a:bodyPr anchor="t" rtlCol="false" tIns="0" lIns="0" bIns="0" rIns="0">
              <a:spAutoFit/>
            </a:bodyPr>
            <a:lstStyle/>
            <a:p>
              <a:pPr algn="l">
                <a:lnSpc>
                  <a:spcPts val="2940"/>
                </a:lnSpc>
              </a:pPr>
            </a:p>
          </p:txBody>
        </p:sp>
        <p:sp>
          <p:nvSpPr>
            <p:cNvPr name="TextBox 9" id="9"/>
            <p:cNvSpPr txBox="true"/>
            <p:nvPr/>
          </p:nvSpPr>
          <p:spPr>
            <a:xfrm rot="0">
              <a:off x="0" y="57150"/>
              <a:ext cx="9230887" cy="2413423"/>
            </a:xfrm>
            <a:prstGeom prst="rect">
              <a:avLst/>
            </a:prstGeom>
          </p:spPr>
          <p:txBody>
            <a:bodyPr anchor="t" rtlCol="false" tIns="0" lIns="0" bIns="0" rIns="0">
              <a:spAutoFit/>
            </a:bodyPr>
            <a:lstStyle/>
            <a:p>
              <a:pPr algn="l">
                <a:lnSpc>
                  <a:spcPts val="7039"/>
                </a:lnSpc>
              </a:pPr>
              <a:r>
                <a:rPr lang="en-US" sz="6399" b="true">
                  <a:solidFill>
                    <a:srgbClr val="F5F5EF"/>
                  </a:solidFill>
                  <a:latin typeface="League Spartan"/>
                  <a:ea typeface="League Spartan"/>
                  <a:cs typeface="League Spartan"/>
                  <a:sym typeface="League Spartan"/>
                </a:rPr>
                <a:t>HEURISTIC </a:t>
              </a:r>
            </a:p>
            <a:p>
              <a:pPr algn="l">
                <a:lnSpc>
                  <a:spcPts val="7039"/>
                </a:lnSpc>
              </a:pPr>
              <a:r>
                <a:rPr lang="en-US" sz="6399" b="true">
                  <a:solidFill>
                    <a:srgbClr val="F5F5EF"/>
                  </a:solidFill>
                  <a:latin typeface="League Spartan"/>
                  <a:ea typeface="League Spartan"/>
                  <a:cs typeface="League Spartan"/>
                  <a:sym typeface="League Spartan"/>
                </a:rPr>
                <a:t>ALGORITHMS</a:t>
              </a:r>
            </a:p>
          </p:txBody>
        </p:sp>
        <p:sp>
          <p:nvSpPr>
            <p:cNvPr name="TextBox 10" id="10"/>
            <p:cNvSpPr txBox="true"/>
            <p:nvPr/>
          </p:nvSpPr>
          <p:spPr>
            <a:xfrm rot="0">
              <a:off x="0" y="2775259"/>
              <a:ext cx="9230887" cy="947844"/>
            </a:xfrm>
            <a:prstGeom prst="rect">
              <a:avLst/>
            </a:prstGeom>
          </p:spPr>
          <p:txBody>
            <a:bodyPr anchor="t" rtlCol="false" tIns="0" lIns="0" bIns="0" rIns="0">
              <a:spAutoFit/>
            </a:bodyPr>
            <a:lstStyle/>
            <a:p>
              <a:pPr algn="l">
                <a:lnSpc>
                  <a:spcPts val="5719"/>
                </a:lnSpc>
              </a:pPr>
              <a:r>
                <a:rPr lang="en-US" sz="4399" b="true">
                  <a:solidFill>
                    <a:srgbClr val="FFDE59"/>
                  </a:solidFill>
                  <a:latin typeface="Glacial Indifference Bold"/>
                  <a:ea typeface="Glacial Indifference Bold"/>
                  <a:cs typeface="Glacial Indifference Bold"/>
                  <a:sym typeface="Glacial Indifference Bold"/>
                </a:rPr>
                <a:t>1905064-Sayem Shahad</a:t>
              </a:r>
            </a:p>
          </p:txBody>
        </p:sp>
      </p:grpSp>
      <p:sp>
        <p:nvSpPr>
          <p:cNvPr name="TextBox 11" id="11"/>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5F5EF"/>
                </a:solidFill>
                <a:latin typeface="Glacial Indifference Bold"/>
                <a:ea typeface="Glacial Indifference Bold"/>
                <a:cs typeface="Glacial Indifference Bold"/>
                <a:sym typeface="Glacial Indifference Bold"/>
              </a:rPr>
              <a:t>CSE 462</a:t>
            </a:r>
          </a:p>
        </p:txBody>
      </p:sp>
      <p:sp>
        <p:nvSpPr>
          <p:cNvPr name="TextBox 12" id="12"/>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3" id="13"/>
          <p:cNvSpPr txBox="true"/>
          <p:nvPr/>
        </p:nvSpPr>
        <p:spPr>
          <a:xfrm rot="0">
            <a:off x="268696" y="1863575"/>
            <a:ext cx="2868210" cy="1458415"/>
          </a:xfrm>
          <a:prstGeom prst="rect">
            <a:avLst/>
          </a:prstGeom>
        </p:spPr>
        <p:txBody>
          <a:bodyPr anchor="t" rtlCol="false" tIns="0" lIns="0" bIns="0" rIns="0">
            <a:spAutoFit/>
          </a:bodyPr>
          <a:lstStyle/>
          <a:p>
            <a:pPr algn="ctr">
              <a:lnSpc>
                <a:spcPts val="10917"/>
              </a:lnSpc>
            </a:pPr>
            <a:r>
              <a:rPr lang="en-US" sz="10917">
                <a:solidFill>
                  <a:srgbClr val="F5F5EF"/>
                </a:solidFill>
                <a:latin typeface="Nickainley"/>
                <a:ea typeface="Nickainley"/>
                <a:cs typeface="Nickainley"/>
                <a:sym typeface="Nickainley"/>
              </a:rPr>
              <a:t>05</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1184478" y="72009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35394" y="8851616"/>
            <a:ext cx="5135933" cy="1998345"/>
          </a:xfrm>
          <a:custGeom>
            <a:avLst/>
            <a:gdLst/>
            <a:ahLst/>
            <a:cxnLst/>
            <a:rect r="r" b="b" t="t" l="l"/>
            <a:pathLst>
              <a:path h="1998345" w="5135933">
                <a:moveTo>
                  <a:pt x="0" y="0"/>
                </a:moveTo>
                <a:lnTo>
                  <a:pt x="5135934" y="0"/>
                </a:lnTo>
                <a:lnTo>
                  <a:pt x="5135934"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0" id="10"/>
          <p:cNvSpPr txBox="true"/>
          <p:nvPr/>
        </p:nvSpPr>
        <p:spPr>
          <a:xfrm rot="0">
            <a:off x="4642234" y="1997107"/>
            <a:ext cx="8400653" cy="2289342"/>
          </a:xfrm>
          <a:prstGeom prst="rect">
            <a:avLst/>
          </a:prstGeom>
        </p:spPr>
        <p:txBody>
          <a:bodyPr anchor="t" rtlCol="false" tIns="0" lIns="0" bIns="0" rIns="0">
            <a:spAutoFit/>
          </a:bodyPr>
          <a:lstStyle/>
          <a:p>
            <a:pPr algn="ctr">
              <a:lnSpc>
                <a:spcPts val="9111"/>
              </a:lnSpc>
            </a:pPr>
            <a:r>
              <a:rPr lang="en-US" b="true" sz="7009">
                <a:solidFill>
                  <a:srgbClr val="0097B2"/>
                </a:solidFill>
                <a:latin typeface="Glacial Indifference Bold"/>
                <a:ea typeface="Glacial Indifference Bold"/>
                <a:cs typeface="Glacial Indifference Bold"/>
                <a:sym typeface="Glacial Indifference Bold"/>
              </a:rPr>
              <a:t>KERNIGHAN-LIN (KL)</a:t>
            </a:r>
          </a:p>
          <a:p>
            <a:pPr algn="ctr">
              <a:lnSpc>
                <a:spcPts val="9111"/>
              </a:lnSpc>
            </a:pPr>
            <a:r>
              <a:rPr lang="en-US" b="true" sz="7009">
                <a:solidFill>
                  <a:srgbClr val="0097B2"/>
                </a:solidFill>
                <a:latin typeface="Glacial Indifference Bold"/>
                <a:ea typeface="Glacial Indifference Bold"/>
                <a:cs typeface="Glacial Indifference Bold"/>
                <a:sym typeface="Glacial Indifference Bold"/>
              </a:rPr>
              <a:t>ALGORITHM</a:t>
            </a:r>
          </a:p>
        </p:txBody>
      </p:sp>
      <p:sp>
        <p:nvSpPr>
          <p:cNvPr name="TextBox 11" id="11"/>
          <p:cNvSpPr txBox="true"/>
          <p:nvPr/>
        </p:nvSpPr>
        <p:spPr>
          <a:xfrm rot="0">
            <a:off x="6719660" y="4679128"/>
            <a:ext cx="8747106" cy="1148292"/>
          </a:xfrm>
          <a:prstGeom prst="rect">
            <a:avLst/>
          </a:prstGeom>
        </p:spPr>
        <p:txBody>
          <a:bodyPr anchor="t" rtlCol="false" tIns="0" lIns="0" bIns="0" rIns="0">
            <a:spAutoFit/>
          </a:bodyPr>
          <a:lstStyle/>
          <a:p>
            <a:pPr algn="ctr">
              <a:lnSpc>
                <a:spcPts val="4507"/>
              </a:lnSpc>
            </a:pPr>
            <a:r>
              <a:rPr lang="en-US" b="true" sz="3467">
                <a:solidFill>
                  <a:srgbClr val="202020"/>
                </a:solidFill>
                <a:latin typeface="Glacial Indifference Bold"/>
                <a:ea typeface="Glacial Indifference Bold"/>
                <a:cs typeface="Glacial Indifference Bold"/>
                <a:sym typeface="Glacial Indifference Bold"/>
              </a:rPr>
              <a:t>=&gt;DIVIDES THE GRAPH INTO TWO BALANCED PARTITION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6" id="6"/>
          <p:cNvGrpSpPr/>
          <p:nvPr/>
        </p:nvGrpSpPr>
        <p:grpSpPr>
          <a:xfrm rot="-5400000">
            <a:off x="6028961" y="-1001660"/>
            <a:ext cx="5800140" cy="11584249"/>
            <a:chOff x="0" y="0"/>
            <a:chExt cx="7733519" cy="15445666"/>
          </a:xfrm>
        </p:grpSpPr>
        <p:sp>
          <p:nvSpPr>
            <p:cNvPr name="Freeform 7" id="7"/>
            <p:cNvSpPr/>
            <p:nvPr/>
          </p:nvSpPr>
          <p:spPr>
            <a:xfrm flipH="false" flipV="false" rot="0">
              <a:off x="0" y="0"/>
              <a:ext cx="7733519" cy="7733519"/>
            </a:xfrm>
            <a:custGeom>
              <a:avLst/>
              <a:gdLst/>
              <a:ahLst/>
              <a:cxnLst/>
              <a:rect r="r" b="b" t="t" l="l"/>
              <a:pathLst>
                <a:path h="7733519" w="7733519">
                  <a:moveTo>
                    <a:pt x="0" y="0"/>
                  </a:moveTo>
                  <a:lnTo>
                    <a:pt x="7733519" y="0"/>
                  </a:lnTo>
                  <a:lnTo>
                    <a:pt x="7733519" y="7733519"/>
                  </a:lnTo>
                  <a:lnTo>
                    <a:pt x="0" y="773351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7712146"/>
              <a:ext cx="7733519" cy="7733519"/>
            </a:xfrm>
            <a:custGeom>
              <a:avLst/>
              <a:gdLst/>
              <a:ahLst/>
              <a:cxnLst/>
              <a:rect r="r" b="b" t="t" l="l"/>
              <a:pathLst>
                <a:path h="7733519" w="7733519">
                  <a:moveTo>
                    <a:pt x="0" y="0"/>
                  </a:moveTo>
                  <a:lnTo>
                    <a:pt x="7733519" y="0"/>
                  </a:lnTo>
                  <a:lnTo>
                    <a:pt x="7733519" y="7733520"/>
                  </a:lnTo>
                  <a:lnTo>
                    <a:pt x="0" y="773352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1231096" y="6787271"/>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4170" y="8727301"/>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4716005" y="5608504"/>
            <a:ext cx="592035" cy="59203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4" id="14"/>
          <p:cNvGrpSpPr/>
          <p:nvPr/>
        </p:nvGrpSpPr>
        <p:grpSpPr>
          <a:xfrm rot="0">
            <a:off x="4824780" y="3511461"/>
            <a:ext cx="592035" cy="59203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7" id="17"/>
          <p:cNvGrpSpPr/>
          <p:nvPr/>
        </p:nvGrpSpPr>
        <p:grpSpPr>
          <a:xfrm rot="0">
            <a:off x="6958635" y="2497641"/>
            <a:ext cx="592035" cy="59203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0" id="20"/>
          <p:cNvGrpSpPr/>
          <p:nvPr/>
        </p:nvGrpSpPr>
        <p:grpSpPr>
          <a:xfrm rot="0">
            <a:off x="6958635" y="6491253"/>
            <a:ext cx="592035" cy="59203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23" id="23"/>
          <p:cNvSpPr/>
          <p:nvPr/>
        </p:nvSpPr>
        <p:spPr>
          <a:xfrm flipV="true">
            <a:off x="5012022" y="4103495"/>
            <a:ext cx="108775" cy="1505008"/>
          </a:xfrm>
          <a:prstGeom prst="line">
            <a:avLst/>
          </a:prstGeom>
          <a:ln cap="flat" w="38100">
            <a:solidFill>
              <a:srgbClr val="000000"/>
            </a:solidFill>
            <a:prstDash val="solid"/>
            <a:headEnd type="none" len="sm" w="sm"/>
            <a:tailEnd type="none" len="sm" w="sm"/>
          </a:ln>
        </p:spPr>
      </p:sp>
      <p:sp>
        <p:nvSpPr>
          <p:cNvPr name="AutoShape 24" id="24"/>
          <p:cNvSpPr/>
          <p:nvPr/>
        </p:nvSpPr>
        <p:spPr>
          <a:xfrm flipV="true">
            <a:off x="5120798" y="2793658"/>
            <a:ext cx="1837837" cy="717803"/>
          </a:xfrm>
          <a:prstGeom prst="line">
            <a:avLst/>
          </a:prstGeom>
          <a:ln cap="flat" w="38100">
            <a:solidFill>
              <a:srgbClr val="000000"/>
            </a:solidFill>
            <a:prstDash val="solid"/>
            <a:headEnd type="none" len="sm" w="sm"/>
            <a:tailEnd type="none" len="sm" w="sm"/>
          </a:ln>
        </p:spPr>
      </p:sp>
      <p:sp>
        <p:nvSpPr>
          <p:cNvPr name="AutoShape 25" id="25"/>
          <p:cNvSpPr/>
          <p:nvPr/>
        </p:nvSpPr>
        <p:spPr>
          <a:xfrm flipV="true">
            <a:off x="5012022" y="3089675"/>
            <a:ext cx="2242630" cy="2518829"/>
          </a:xfrm>
          <a:prstGeom prst="line">
            <a:avLst/>
          </a:prstGeom>
          <a:ln cap="flat" w="38100">
            <a:solidFill>
              <a:srgbClr val="000000"/>
            </a:solidFill>
            <a:prstDash val="solid"/>
            <a:headEnd type="none" len="sm" w="sm"/>
            <a:tailEnd type="none" len="sm" w="sm"/>
          </a:ln>
        </p:spPr>
      </p:sp>
      <p:sp>
        <p:nvSpPr>
          <p:cNvPr name="AutoShape 26" id="26"/>
          <p:cNvSpPr/>
          <p:nvPr/>
        </p:nvSpPr>
        <p:spPr>
          <a:xfrm>
            <a:off x="7254652" y="3089675"/>
            <a:ext cx="0" cy="3401578"/>
          </a:xfrm>
          <a:prstGeom prst="line">
            <a:avLst/>
          </a:prstGeom>
          <a:ln cap="flat" w="38100">
            <a:solidFill>
              <a:srgbClr val="000000"/>
            </a:solidFill>
            <a:prstDash val="solid"/>
            <a:headEnd type="none" len="sm" w="sm"/>
            <a:tailEnd type="none" len="sm" w="sm"/>
          </a:ln>
        </p:spPr>
      </p:sp>
      <p:grpSp>
        <p:nvGrpSpPr>
          <p:cNvPr name="Group 27" id="27"/>
          <p:cNvGrpSpPr/>
          <p:nvPr/>
        </p:nvGrpSpPr>
        <p:grpSpPr>
          <a:xfrm rot="-10800000">
            <a:off x="11612574" y="3253082"/>
            <a:ext cx="592035" cy="59203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29" id="2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0" id="30"/>
          <p:cNvGrpSpPr/>
          <p:nvPr/>
        </p:nvGrpSpPr>
        <p:grpSpPr>
          <a:xfrm rot="-10800000">
            <a:off x="11503799" y="5350125"/>
            <a:ext cx="592035" cy="59203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3" id="33"/>
          <p:cNvGrpSpPr/>
          <p:nvPr/>
        </p:nvGrpSpPr>
        <p:grpSpPr>
          <a:xfrm rot="-10800000">
            <a:off x="9369944" y="6363945"/>
            <a:ext cx="592035" cy="59203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6" id="36"/>
          <p:cNvGrpSpPr/>
          <p:nvPr/>
        </p:nvGrpSpPr>
        <p:grpSpPr>
          <a:xfrm rot="-10800000">
            <a:off x="9369944" y="2370332"/>
            <a:ext cx="592035" cy="592035"/>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39" id="39"/>
          <p:cNvSpPr/>
          <p:nvPr/>
        </p:nvSpPr>
        <p:spPr>
          <a:xfrm flipH="true">
            <a:off x="11799816" y="3845116"/>
            <a:ext cx="108775" cy="1505008"/>
          </a:xfrm>
          <a:prstGeom prst="line">
            <a:avLst/>
          </a:prstGeom>
          <a:ln cap="flat" w="38100">
            <a:solidFill>
              <a:srgbClr val="000000"/>
            </a:solidFill>
            <a:prstDash val="solid"/>
            <a:headEnd type="none" len="sm" w="sm"/>
            <a:tailEnd type="none" len="sm" w="sm"/>
          </a:ln>
        </p:spPr>
      </p:sp>
      <p:sp>
        <p:nvSpPr>
          <p:cNvPr name="AutoShape 40" id="40"/>
          <p:cNvSpPr/>
          <p:nvPr/>
        </p:nvSpPr>
        <p:spPr>
          <a:xfrm flipH="true">
            <a:off x="9961979" y="5942159"/>
            <a:ext cx="1837837" cy="717803"/>
          </a:xfrm>
          <a:prstGeom prst="line">
            <a:avLst/>
          </a:prstGeom>
          <a:ln cap="flat" w="38100">
            <a:solidFill>
              <a:srgbClr val="000000"/>
            </a:solidFill>
            <a:prstDash val="solid"/>
            <a:headEnd type="none" len="sm" w="sm"/>
            <a:tailEnd type="none" len="sm" w="sm"/>
          </a:ln>
        </p:spPr>
      </p:sp>
      <p:sp>
        <p:nvSpPr>
          <p:cNvPr name="AutoShape 41" id="41"/>
          <p:cNvSpPr/>
          <p:nvPr/>
        </p:nvSpPr>
        <p:spPr>
          <a:xfrm flipH="true">
            <a:off x="9665962" y="3845116"/>
            <a:ext cx="2242630" cy="2518829"/>
          </a:xfrm>
          <a:prstGeom prst="line">
            <a:avLst/>
          </a:prstGeom>
          <a:ln cap="flat" w="38100">
            <a:solidFill>
              <a:srgbClr val="000000"/>
            </a:solidFill>
            <a:prstDash val="solid"/>
            <a:headEnd type="none" len="sm" w="sm"/>
            <a:tailEnd type="none" len="sm" w="sm"/>
          </a:ln>
        </p:spPr>
      </p:sp>
      <p:sp>
        <p:nvSpPr>
          <p:cNvPr name="AutoShape 42" id="42"/>
          <p:cNvSpPr/>
          <p:nvPr/>
        </p:nvSpPr>
        <p:spPr>
          <a:xfrm flipH="true" flipV="true">
            <a:off x="9665962" y="2962367"/>
            <a:ext cx="0" cy="3401578"/>
          </a:xfrm>
          <a:prstGeom prst="line">
            <a:avLst/>
          </a:prstGeom>
          <a:ln cap="flat" w="38100">
            <a:solidFill>
              <a:srgbClr val="000000"/>
            </a:solidFill>
            <a:prstDash val="solid"/>
            <a:headEnd type="none" len="sm" w="sm"/>
            <a:tailEnd type="none" len="sm" w="sm"/>
          </a:ln>
        </p:spPr>
      </p:sp>
      <p:sp>
        <p:nvSpPr>
          <p:cNvPr name="AutoShape 43" id="43"/>
          <p:cNvSpPr/>
          <p:nvPr/>
        </p:nvSpPr>
        <p:spPr>
          <a:xfrm flipV="true">
            <a:off x="7550669" y="2666350"/>
            <a:ext cx="1819275" cy="127308"/>
          </a:xfrm>
          <a:prstGeom prst="line">
            <a:avLst/>
          </a:prstGeom>
          <a:ln cap="flat" w="38100">
            <a:solidFill>
              <a:srgbClr val="FF5757"/>
            </a:solidFill>
            <a:prstDash val="solid"/>
            <a:headEnd type="none" len="sm" w="sm"/>
            <a:tailEnd type="none" len="sm" w="sm"/>
          </a:ln>
        </p:spPr>
      </p:sp>
      <p:sp>
        <p:nvSpPr>
          <p:cNvPr name="AutoShape 44" id="44"/>
          <p:cNvSpPr/>
          <p:nvPr/>
        </p:nvSpPr>
        <p:spPr>
          <a:xfrm flipH="true">
            <a:off x="5262242" y="2666350"/>
            <a:ext cx="4107703" cy="2942154"/>
          </a:xfrm>
          <a:prstGeom prst="line">
            <a:avLst/>
          </a:prstGeom>
          <a:ln cap="flat" w="38100">
            <a:solidFill>
              <a:srgbClr val="FF5757"/>
            </a:solidFill>
            <a:prstDash val="solid"/>
            <a:headEnd type="none" len="sm" w="sm"/>
            <a:tailEnd type="none" len="sm" w="sm"/>
          </a:ln>
        </p:spPr>
      </p:sp>
      <p:sp>
        <p:nvSpPr>
          <p:cNvPr name="AutoShape 45" id="45"/>
          <p:cNvSpPr/>
          <p:nvPr/>
        </p:nvSpPr>
        <p:spPr>
          <a:xfrm flipH="true">
            <a:off x="7741549" y="6659962"/>
            <a:ext cx="1628395" cy="94986"/>
          </a:xfrm>
          <a:prstGeom prst="line">
            <a:avLst/>
          </a:prstGeom>
          <a:ln cap="flat" w="38100">
            <a:solidFill>
              <a:srgbClr val="FF5757"/>
            </a:solidFill>
            <a:prstDash val="solid"/>
            <a:headEnd type="none" len="sm" w="sm"/>
            <a:tailEnd type="none" len="sm" w="sm"/>
          </a:ln>
        </p:spPr>
      </p:sp>
      <p:sp>
        <p:nvSpPr>
          <p:cNvPr name="TextBox 46" id="46"/>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47" id="47"/>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48" id="48"/>
          <p:cNvSpPr txBox="true"/>
          <p:nvPr/>
        </p:nvSpPr>
        <p:spPr>
          <a:xfrm rot="0">
            <a:off x="4979353" y="3549297"/>
            <a:ext cx="2828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A</a:t>
            </a:r>
          </a:p>
        </p:txBody>
      </p:sp>
      <p:sp>
        <p:nvSpPr>
          <p:cNvPr name="TextBox 49" id="49"/>
          <p:cNvSpPr txBox="true"/>
          <p:nvPr/>
        </p:nvSpPr>
        <p:spPr>
          <a:xfrm rot="0">
            <a:off x="4893901" y="5588992"/>
            <a:ext cx="23624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B</a:t>
            </a:r>
          </a:p>
        </p:txBody>
      </p:sp>
      <p:sp>
        <p:nvSpPr>
          <p:cNvPr name="TextBox 50" id="50"/>
          <p:cNvSpPr txBox="true"/>
          <p:nvPr/>
        </p:nvSpPr>
        <p:spPr>
          <a:xfrm rot="0">
            <a:off x="7104180" y="2503155"/>
            <a:ext cx="300945"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C</a:t>
            </a:r>
          </a:p>
        </p:txBody>
      </p:sp>
      <p:sp>
        <p:nvSpPr>
          <p:cNvPr name="TextBox 51" id="51"/>
          <p:cNvSpPr txBox="true"/>
          <p:nvPr/>
        </p:nvSpPr>
        <p:spPr>
          <a:xfrm rot="0">
            <a:off x="7140594" y="6529089"/>
            <a:ext cx="26453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D</a:t>
            </a:r>
          </a:p>
        </p:txBody>
      </p:sp>
      <p:sp>
        <p:nvSpPr>
          <p:cNvPr name="TextBox 52" id="52"/>
          <p:cNvSpPr txBox="true"/>
          <p:nvPr/>
        </p:nvSpPr>
        <p:spPr>
          <a:xfrm rot="0">
            <a:off x="9558137" y="2408169"/>
            <a:ext cx="223903"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E</a:t>
            </a:r>
          </a:p>
        </p:txBody>
      </p:sp>
      <p:sp>
        <p:nvSpPr>
          <p:cNvPr name="TextBox 53" id="53"/>
          <p:cNvSpPr txBox="true"/>
          <p:nvPr/>
        </p:nvSpPr>
        <p:spPr>
          <a:xfrm rot="0">
            <a:off x="9561355" y="6401781"/>
            <a:ext cx="22029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F</a:t>
            </a:r>
          </a:p>
        </p:txBody>
      </p:sp>
      <p:sp>
        <p:nvSpPr>
          <p:cNvPr name="TextBox 54" id="54"/>
          <p:cNvSpPr txBox="true"/>
          <p:nvPr/>
        </p:nvSpPr>
        <p:spPr>
          <a:xfrm rot="0">
            <a:off x="11751197" y="3290918"/>
            <a:ext cx="3147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G</a:t>
            </a:r>
          </a:p>
        </p:txBody>
      </p:sp>
      <p:sp>
        <p:nvSpPr>
          <p:cNvPr name="TextBox 55" id="55"/>
          <p:cNvSpPr txBox="true"/>
          <p:nvPr/>
        </p:nvSpPr>
        <p:spPr>
          <a:xfrm rot="0">
            <a:off x="11687460" y="5350323"/>
            <a:ext cx="27085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H</a:t>
            </a:r>
          </a:p>
        </p:txBody>
      </p:sp>
      <p:sp>
        <p:nvSpPr>
          <p:cNvPr name="AutoShape 56" id="56"/>
          <p:cNvSpPr/>
          <p:nvPr/>
        </p:nvSpPr>
        <p:spPr>
          <a:xfrm>
            <a:off x="7550669" y="2123485"/>
            <a:ext cx="0" cy="5338913"/>
          </a:xfrm>
          <a:prstGeom prst="line">
            <a:avLst/>
          </a:prstGeom>
          <a:ln cap="flat" w="38100">
            <a:solidFill>
              <a:srgbClr val="000000"/>
            </a:solidFill>
            <a:prstDash val="sysDot"/>
            <a:headEnd type="none" len="sm" w="sm"/>
            <a:tailEnd type="none" len="sm" w="sm"/>
          </a:ln>
        </p:spPr>
      </p:sp>
      <p:sp>
        <p:nvSpPr>
          <p:cNvPr name="Freeform 57" id="57"/>
          <p:cNvSpPr/>
          <p:nvPr/>
        </p:nvSpPr>
        <p:spPr>
          <a:xfrm flipH="false" flipV="false" rot="0">
            <a:off x="8609740" y="4430289"/>
            <a:ext cx="534260" cy="713211"/>
          </a:xfrm>
          <a:custGeom>
            <a:avLst/>
            <a:gdLst/>
            <a:ahLst/>
            <a:cxnLst/>
            <a:rect r="r" b="b" t="t" l="l"/>
            <a:pathLst>
              <a:path h="713211" w="534260">
                <a:moveTo>
                  <a:pt x="0" y="0"/>
                </a:moveTo>
                <a:lnTo>
                  <a:pt x="534260" y="0"/>
                </a:lnTo>
                <a:lnTo>
                  <a:pt x="534260" y="713211"/>
                </a:lnTo>
                <a:lnTo>
                  <a:pt x="0" y="7132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8" id="58"/>
          <p:cNvSpPr/>
          <p:nvPr/>
        </p:nvSpPr>
        <p:spPr>
          <a:xfrm flipH="false" flipV="false" rot="-5400000">
            <a:off x="5765326" y="5621987"/>
            <a:ext cx="727873" cy="3594436"/>
          </a:xfrm>
          <a:custGeom>
            <a:avLst/>
            <a:gdLst/>
            <a:ahLst/>
            <a:cxnLst/>
            <a:rect r="r" b="b" t="t" l="l"/>
            <a:pathLst>
              <a:path h="3594436" w="727873">
                <a:moveTo>
                  <a:pt x="0" y="0"/>
                </a:moveTo>
                <a:lnTo>
                  <a:pt x="727873" y="0"/>
                </a:lnTo>
                <a:lnTo>
                  <a:pt x="727873" y="3594437"/>
                </a:lnTo>
                <a:lnTo>
                  <a:pt x="0" y="35944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9" id="59"/>
          <p:cNvSpPr/>
          <p:nvPr/>
        </p:nvSpPr>
        <p:spPr>
          <a:xfrm flipH="false" flipV="false" rot="-5400000">
            <a:off x="10961674" y="5621987"/>
            <a:ext cx="727873" cy="3594436"/>
          </a:xfrm>
          <a:custGeom>
            <a:avLst/>
            <a:gdLst/>
            <a:ahLst/>
            <a:cxnLst/>
            <a:rect r="r" b="b" t="t" l="l"/>
            <a:pathLst>
              <a:path h="3594436" w="727873">
                <a:moveTo>
                  <a:pt x="0" y="0"/>
                </a:moveTo>
                <a:lnTo>
                  <a:pt x="727874" y="0"/>
                </a:lnTo>
                <a:lnTo>
                  <a:pt x="727874" y="3594437"/>
                </a:lnTo>
                <a:lnTo>
                  <a:pt x="0" y="35944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60" id="60"/>
          <p:cNvSpPr txBox="true"/>
          <p:nvPr/>
        </p:nvSpPr>
        <p:spPr>
          <a:xfrm rot="0">
            <a:off x="5229177" y="7920973"/>
            <a:ext cx="1800171" cy="407258"/>
          </a:xfrm>
          <a:prstGeom prst="rect">
            <a:avLst/>
          </a:prstGeom>
        </p:spPr>
        <p:txBody>
          <a:bodyPr anchor="t" rtlCol="false" tIns="0" lIns="0" bIns="0" rIns="0">
            <a:spAutoFit/>
          </a:bodyPr>
          <a:lstStyle/>
          <a:p>
            <a:pPr algn="ctr">
              <a:lnSpc>
                <a:spcPts val="3269"/>
              </a:lnSpc>
            </a:pPr>
            <a:r>
              <a:rPr lang="en-US" b="true" sz="2514">
                <a:solidFill>
                  <a:srgbClr val="202020"/>
                </a:solidFill>
                <a:latin typeface="Glacial Indifference Bold"/>
                <a:ea typeface="Glacial Indifference Bold"/>
                <a:cs typeface="Glacial Indifference Bold"/>
                <a:sym typeface="Glacial Indifference Bold"/>
              </a:rPr>
              <a:t>PARTITION 1 </a:t>
            </a:r>
          </a:p>
        </p:txBody>
      </p:sp>
      <p:sp>
        <p:nvSpPr>
          <p:cNvPr name="TextBox 61" id="61"/>
          <p:cNvSpPr txBox="true"/>
          <p:nvPr/>
        </p:nvSpPr>
        <p:spPr>
          <a:xfrm rot="0">
            <a:off x="10390737" y="7920973"/>
            <a:ext cx="1869748" cy="407325"/>
          </a:xfrm>
          <a:prstGeom prst="rect">
            <a:avLst/>
          </a:prstGeom>
        </p:spPr>
        <p:txBody>
          <a:bodyPr anchor="t" rtlCol="false" tIns="0" lIns="0" bIns="0" rIns="0">
            <a:spAutoFit/>
          </a:bodyPr>
          <a:lstStyle/>
          <a:p>
            <a:pPr algn="ctr">
              <a:lnSpc>
                <a:spcPts val="3269"/>
              </a:lnSpc>
            </a:pPr>
            <a:r>
              <a:rPr lang="en-US" b="true" sz="2514">
                <a:solidFill>
                  <a:srgbClr val="202020"/>
                </a:solidFill>
                <a:latin typeface="Glacial Indifference Bold"/>
                <a:ea typeface="Glacial Indifference Bold"/>
                <a:cs typeface="Glacial Indifference Bold"/>
                <a:sym typeface="Glacial Indifference Bold"/>
              </a:rPr>
              <a:t>PARTITION 2 </a:t>
            </a:r>
          </a:p>
        </p:txBody>
      </p:sp>
      <p:sp>
        <p:nvSpPr>
          <p:cNvPr name="TextBox 62" id="62"/>
          <p:cNvSpPr txBox="true"/>
          <p:nvPr/>
        </p:nvSpPr>
        <p:spPr>
          <a:xfrm rot="0">
            <a:off x="4267293" y="8806571"/>
            <a:ext cx="8920288" cy="562311"/>
          </a:xfrm>
          <a:prstGeom prst="rect">
            <a:avLst/>
          </a:prstGeom>
        </p:spPr>
        <p:txBody>
          <a:bodyPr anchor="t" rtlCol="false" tIns="0" lIns="0" bIns="0" rIns="0">
            <a:spAutoFit/>
          </a:bodyPr>
          <a:lstStyle/>
          <a:p>
            <a:pPr algn="ctr">
              <a:lnSpc>
                <a:spcPts val="4551"/>
              </a:lnSpc>
            </a:pPr>
            <a:r>
              <a:rPr lang="en-US" b="true" sz="3501">
                <a:solidFill>
                  <a:srgbClr val="202020"/>
                </a:solidFill>
                <a:latin typeface="Glacial Indifference Bold"/>
                <a:ea typeface="Glacial Indifference Bold"/>
                <a:cs typeface="Glacial Indifference Bold"/>
                <a:sym typeface="Glacial Indifference Bold"/>
              </a:rPr>
              <a:t> A RANDOM PARTITION =&gt; (A,B,C,D),(E,F,G,H)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6" id="6"/>
          <p:cNvGrpSpPr/>
          <p:nvPr/>
        </p:nvGrpSpPr>
        <p:grpSpPr>
          <a:xfrm rot="-5400000">
            <a:off x="6028961" y="-1001660"/>
            <a:ext cx="5800140" cy="11584249"/>
            <a:chOff x="0" y="0"/>
            <a:chExt cx="7733519" cy="15445666"/>
          </a:xfrm>
        </p:grpSpPr>
        <p:sp>
          <p:nvSpPr>
            <p:cNvPr name="Freeform 7" id="7"/>
            <p:cNvSpPr/>
            <p:nvPr/>
          </p:nvSpPr>
          <p:spPr>
            <a:xfrm flipH="false" flipV="false" rot="0">
              <a:off x="0" y="0"/>
              <a:ext cx="7733519" cy="7733519"/>
            </a:xfrm>
            <a:custGeom>
              <a:avLst/>
              <a:gdLst/>
              <a:ahLst/>
              <a:cxnLst/>
              <a:rect r="r" b="b" t="t" l="l"/>
              <a:pathLst>
                <a:path h="7733519" w="7733519">
                  <a:moveTo>
                    <a:pt x="0" y="0"/>
                  </a:moveTo>
                  <a:lnTo>
                    <a:pt x="7733519" y="0"/>
                  </a:lnTo>
                  <a:lnTo>
                    <a:pt x="7733519" y="7733519"/>
                  </a:lnTo>
                  <a:lnTo>
                    <a:pt x="0" y="773351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7712146"/>
              <a:ext cx="7733519" cy="7733519"/>
            </a:xfrm>
            <a:custGeom>
              <a:avLst/>
              <a:gdLst/>
              <a:ahLst/>
              <a:cxnLst/>
              <a:rect r="r" b="b" t="t" l="l"/>
              <a:pathLst>
                <a:path h="7733519" w="7733519">
                  <a:moveTo>
                    <a:pt x="0" y="0"/>
                  </a:moveTo>
                  <a:lnTo>
                    <a:pt x="7733519" y="0"/>
                  </a:lnTo>
                  <a:lnTo>
                    <a:pt x="7733519" y="7733520"/>
                  </a:lnTo>
                  <a:lnTo>
                    <a:pt x="0" y="773352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1184478" y="7066979"/>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152067" y="8042959"/>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12" id="12"/>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grpSp>
        <p:nvGrpSpPr>
          <p:cNvPr name="Group 13" id="13"/>
          <p:cNvGrpSpPr/>
          <p:nvPr/>
        </p:nvGrpSpPr>
        <p:grpSpPr>
          <a:xfrm rot="0">
            <a:off x="4716005" y="5608504"/>
            <a:ext cx="592035" cy="59203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24706"/>
              </a:srgbClr>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6" id="16"/>
          <p:cNvGrpSpPr/>
          <p:nvPr/>
        </p:nvGrpSpPr>
        <p:grpSpPr>
          <a:xfrm rot="0">
            <a:off x="4824780" y="3511461"/>
            <a:ext cx="592035" cy="59203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24706"/>
              </a:srgbClr>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9" id="19"/>
          <p:cNvGrpSpPr/>
          <p:nvPr/>
        </p:nvGrpSpPr>
        <p:grpSpPr>
          <a:xfrm rot="0">
            <a:off x="6958635" y="2497641"/>
            <a:ext cx="592035" cy="59203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24706"/>
              </a:srgbClr>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2" id="22"/>
          <p:cNvGrpSpPr/>
          <p:nvPr/>
        </p:nvGrpSpPr>
        <p:grpSpPr>
          <a:xfrm rot="0">
            <a:off x="6958635" y="6491253"/>
            <a:ext cx="592035" cy="59203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24706"/>
              </a:srgbClr>
            </a:soli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25" id="25"/>
          <p:cNvSpPr/>
          <p:nvPr/>
        </p:nvSpPr>
        <p:spPr>
          <a:xfrm flipV="true">
            <a:off x="5012022" y="4103495"/>
            <a:ext cx="108775" cy="1505008"/>
          </a:xfrm>
          <a:prstGeom prst="line">
            <a:avLst/>
          </a:prstGeom>
          <a:ln cap="flat" w="38100">
            <a:solidFill>
              <a:srgbClr val="000000">
                <a:alpha val="24706"/>
              </a:srgbClr>
            </a:solidFill>
            <a:prstDash val="solid"/>
            <a:headEnd type="none" len="sm" w="sm"/>
            <a:tailEnd type="none" len="sm" w="sm"/>
          </a:ln>
        </p:spPr>
      </p:sp>
      <p:sp>
        <p:nvSpPr>
          <p:cNvPr name="AutoShape 26" id="26"/>
          <p:cNvSpPr/>
          <p:nvPr/>
        </p:nvSpPr>
        <p:spPr>
          <a:xfrm flipV="true">
            <a:off x="5120798" y="2793658"/>
            <a:ext cx="1837837" cy="717803"/>
          </a:xfrm>
          <a:prstGeom prst="line">
            <a:avLst/>
          </a:prstGeom>
          <a:ln cap="flat" w="38100">
            <a:solidFill>
              <a:srgbClr val="000000">
                <a:alpha val="24706"/>
              </a:srgbClr>
            </a:solidFill>
            <a:prstDash val="solid"/>
            <a:headEnd type="none" len="sm" w="sm"/>
            <a:tailEnd type="none" len="sm" w="sm"/>
          </a:ln>
        </p:spPr>
      </p:sp>
      <p:sp>
        <p:nvSpPr>
          <p:cNvPr name="AutoShape 27" id="27"/>
          <p:cNvSpPr/>
          <p:nvPr/>
        </p:nvSpPr>
        <p:spPr>
          <a:xfrm flipV="true">
            <a:off x="5012022" y="3089675"/>
            <a:ext cx="2242630" cy="2518829"/>
          </a:xfrm>
          <a:prstGeom prst="line">
            <a:avLst/>
          </a:prstGeom>
          <a:ln cap="flat" w="38100">
            <a:solidFill>
              <a:srgbClr val="000000">
                <a:alpha val="24706"/>
              </a:srgbClr>
            </a:solidFill>
            <a:prstDash val="solid"/>
            <a:headEnd type="none" len="sm" w="sm"/>
            <a:tailEnd type="none" len="sm" w="sm"/>
          </a:ln>
        </p:spPr>
      </p:sp>
      <p:sp>
        <p:nvSpPr>
          <p:cNvPr name="AutoShape 28" id="28"/>
          <p:cNvSpPr/>
          <p:nvPr/>
        </p:nvSpPr>
        <p:spPr>
          <a:xfrm>
            <a:off x="7254652" y="3089675"/>
            <a:ext cx="0" cy="3401578"/>
          </a:xfrm>
          <a:prstGeom prst="line">
            <a:avLst/>
          </a:prstGeom>
          <a:ln cap="flat" w="38100">
            <a:solidFill>
              <a:srgbClr val="000000">
                <a:alpha val="24706"/>
              </a:srgbClr>
            </a:solidFill>
            <a:prstDash val="solid"/>
            <a:headEnd type="none" len="sm" w="sm"/>
            <a:tailEnd type="none" len="sm" w="sm"/>
          </a:ln>
        </p:spPr>
      </p:sp>
      <p:grpSp>
        <p:nvGrpSpPr>
          <p:cNvPr name="Group 29" id="29"/>
          <p:cNvGrpSpPr/>
          <p:nvPr/>
        </p:nvGrpSpPr>
        <p:grpSpPr>
          <a:xfrm rot="-10800000">
            <a:off x="11612574" y="3253082"/>
            <a:ext cx="592035" cy="59203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24706"/>
              </a:srgbClr>
            </a:soli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2" id="32"/>
          <p:cNvGrpSpPr/>
          <p:nvPr/>
        </p:nvGrpSpPr>
        <p:grpSpPr>
          <a:xfrm rot="-10800000">
            <a:off x="11503799" y="5350125"/>
            <a:ext cx="592035" cy="59203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24706"/>
              </a:srgbClr>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5" id="35"/>
          <p:cNvGrpSpPr/>
          <p:nvPr/>
        </p:nvGrpSpPr>
        <p:grpSpPr>
          <a:xfrm rot="-10800000">
            <a:off x="9369944" y="6363945"/>
            <a:ext cx="592035" cy="59203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24706"/>
              </a:srgbClr>
            </a:solidFill>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8" id="38"/>
          <p:cNvGrpSpPr/>
          <p:nvPr/>
        </p:nvGrpSpPr>
        <p:grpSpPr>
          <a:xfrm rot="-10800000">
            <a:off x="9224587" y="2123485"/>
            <a:ext cx="882749" cy="882749"/>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a:ln w="38100" cap="sq">
              <a:solidFill>
                <a:srgbClr val="000000"/>
              </a:solidFill>
              <a:prstDash val="solid"/>
              <a:miter/>
            </a:ln>
          </p:spPr>
        </p:sp>
        <p:sp>
          <p:nvSpPr>
            <p:cNvPr name="TextBox 40" id="4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41" id="41"/>
          <p:cNvSpPr/>
          <p:nvPr/>
        </p:nvSpPr>
        <p:spPr>
          <a:xfrm flipH="true">
            <a:off x="11799816" y="3845116"/>
            <a:ext cx="108775" cy="1505008"/>
          </a:xfrm>
          <a:prstGeom prst="line">
            <a:avLst/>
          </a:prstGeom>
          <a:ln cap="flat" w="38100">
            <a:solidFill>
              <a:srgbClr val="000000">
                <a:alpha val="24706"/>
              </a:srgbClr>
            </a:solidFill>
            <a:prstDash val="solid"/>
            <a:headEnd type="none" len="sm" w="sm"/>
            <a:tailEnd type="none" len="sm" w="sm"/>
          </a:ln>
        </p:spPr>
      </p:sp>
      <p:sp>
        <p:nvSpPr>
          <p:cNvPr name="AutoShape 42" id="42"/>
          <p:cNvSpPr/>
          <p:nvPr/>
        </p:nvSpPr>
        <p:spPr>
          <a:xfrm flipH="true">
            <a:off x="9961979" y="5942159"/>
            <a:ext cx="1837837" cy="717803"/>
          </a:xfrm>
          <a:prstGeom prst="line">
            <a:avLst/>
          </a:prstGeom>
          <a:ln cap="flat" w="38100">
            <a:solidFill>
              <a:srgbClr val="000000">
                <a:alpha val="24706"/>
              </a:srgbClr>
            </a:solidFill>
            <a:prstDash val="solid"/>
            <a:headEnd type="none" len="sm" w="sm"/>
            <a:tailEnd type="none" len="sm" w="sm"/>
          </a:ln>
        </p:spPr>
      </p:sp>
      <p:sp>
        <p:nvSpPr>
          <p:cNvPr name="AutoShape 43" id="43"/>
          <p:cNvSpPr/>
          <p:nvPr/>
        </p:nvSpPr>
        <p:spPr>
          <a:xfrm flipH="true">
            <a:off x="9665962" y="3845116"/>
            <a:ext cx="2242630" cy="2518829"/>
          </a:xfrm>
          <a:prstGeom prst="line">
            <a:avLst/>
          </a:prstGeom>
          <a:ln cap="flat" w="38100">
            <a:solidFill>
              <a:srgbClr val="000000">
                <a:alpha val="24706"/>
              </a:srgbClr>
            </a:solidFill>
            <a:prstDash val="solid"/>
            <a:headEnd type="none" len="sm" w="sm"/>
            <a:tailEnd type="none" len="sm" w="sm"/>
          </a:ln>
        </p:spPr>
      </p:sp>
      <p:sp>
        <p:nvSpPr>
          <p:cNvPr name="AutoShape 44" id="44"/>
          <p:cNvSpPr/>
          <p:nvPr/>
        </p:nvSpPr>
        <p:spPr>
          <a:xfrm flipH="true" flipV="true">
            <a:off x="9665962" y="3006234"/>
            <a:ext cx="0" cy="3357711"/>
          </a:xfrm>
          <a:prstGeom prst="line">
            <a:avLst/>
          </a:prstGeom>
          <a:ln cap="flat" w="57150">
            <a:solidFill>
              <a:srgbClr val="000000">
                <a:alpha val="81961"/>
              </a:srgbClr>
            </a:solidFill>
            <a:prstDash val="solid"/>
            <a:headEnd type="none" len="sm" w="sm"/>
            <a:tailEnd type="none" len="sm" w="sm"/>
          </a:ln>
        </p:spPr>
      </p:sp>
      <p:sp>
        <p:nvSpPr>
          <p:cNvPr name="AutoShape 45" id="45"/>
          <p:cNvSpPr/>
          <p:nvPr/>
        </p:nvSpPr>
        <p:spPr>
          <a:xfrm flipV="true">
            <a:off x="7550669" y="2564859"/>
            <a:ext cx="1673918" cy="228799"/>
          </a:xfrm>
          <a:prstGeom prst="line">
            <a:avLst/>
          </a:prstGeom>
          <a:ln cap="flat" w="57150">
            <a:solidFill>
              <a:srgbClr val="FF5757"/>
            </a:solidFill>
            <a:prstDash val="solid"/>
            <a:headEnd type="none" len="sm" w="sm"/>
            <a:tailEnd type="none" len="sm" w="sm"/>
          </a:ln>
        </p:spPr>
      </p:sp>
      <p:sp>
        <p:nvSpPr>
          <p:cNvPr name="AutoShape 46" id="46"/>
          <p:cNvSpPr/>
          <p:nvPr/>
        </p:nvSpPr>
        <p:spPr>
          <a:xfrm flipH="true">
            <a:off x="5012022" y="2564859"/>
            <a:ext cx="4212565" cy="3043645"/>
          </a:xfrm>
          <a:prstGeom prst="line">
            <a:avLst/>
          </a:prstGeom>
          <a:ln cap="flat" w="57150">
            <a:solidFill>
              <a:srgbClr val="FF5757"/>
            </a:solidFill>
            <a:prstDash val="solid"/>
            <a:headEnd type="none" len="sm" w="sm"/>
            <a:tailEnd type="none" len="sm" w="sm"/>
          </a:ln>
        </p:spPr>
      </p:sp>
      <p:sp>
        <p:nvSpPr>
          <p:cNvPr name="AutoShape 47" id="47"/>
          <p:cNvSpPr/>
          <p:nvPr/>
        </p:nvSpPr>
        <p:spPr>
          <a:xfrm flipH="true">
            <a:off x="7741549" y="6659962"/>
            <a:ext cx="1628395" cy="94986"/>
          </a:xfrm>
          <a:prstGeom prst="line">
            <a:avLst/>
          </a:prstGeom>
          <a:ln cap="flat" w="38100">
            <a:solidFill>
              <a:srgbClr val="FF5757">
                <a:alpha val="24706"/>
              </a:srgbClr>
            </a:solidFill>
            <a:prstDash val="solid"/>
            <a:headEnd type="none" len="sm" w="sm"/>
            <a:tailEnd type="none" len="sm" w="sm"/>
          </a:ln>
        </p:spPr>
      </p:sp>
      <p:sp>
        <p:nvSpPr>
          <p:cNvPr name="TextBox 48" id="48"/>
          <p:cNvSpPr txBox="true"/>
          <p:nvPr/>
        </p:nvSpPr>
        <p:spPr>
          <a:xfrm rot="0">
            <a:off x="4979353" y="3549297"/>
            <a:ext cx="2828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A</a:t>
            </a:r>
          </a:p>
        </p:txBody>
      </p:sp>
      <p:sp>
        <p:nvSpPr>
          <p:cNvPr name="TextBox 49" id="49"/>
          <p:cNvSpPr txBox="true"/>
          <p:nvPr/>
        </p:nvSpPr>
        <p:spPr>
          <a:xfrm rot="0">
            <a:off x="4893901" y="5588992"/>
            <a:ext cx="23624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B</a:t>
            </a:r>
          </a:p>
        </p:txBody>
      </p:sp>
      <p:sp>
        <p:nvSpPr>
          <p:cNvPr name="TextBox 50" id="50"/>
          <p:cNvSpPr txBox="true"/>
          <p:nvPr/>
        </p:nvSpPr>
        <p:spPr>
          <a:xfrm rot="0">
            <a:off x="7104180" y="2503155"/>
            <a:ext cx="300945"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C</a:t>
            </a:r>
          </a:p>
        </p:txBody>
      </p:sp>
      <p:sp>
        <p:nvSpPr>
          <p:cNvPr name="TextBox 51" id="51"/>
          <p:cNvSpPr txBox="true"/>
          <p:nvPr/>
        </p:nvSpPr>
        <p:spPr>
          <a:xfrm rot="0">
            <a:off x="7140594" y="6529089"/>
            <a:ext cx="26453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D</a:t>
            </a:r>
          </a:p>
        </p:txBody>
      </p:sp>
      <p:sp>
        <p:nvSpPr>
          <p:cNvPr name="TextBox 52" id="52"/>
          <p:cNvSpPr txBox="true"/>
          <p:nvPr/>
        </p:nvSpPr>
        <p:spPr>
          <a:xfrm rot="0">
            <a:off x="9494893" y="2176917"/>
            <a:ext cx="342137" cy="690575"/>
          </a:xfrm>
          <a:prstGeom prst="rect">
            <a:avLst/>
          </a:prstGeom>
        </p:spPr>
        <p:txBody>
          <a:bodyPr anchor="t" rtlCol="false" tIns="0" lIns="0" bIns="0" rIns="0">
            <a:spAutoFit/>
          </a:bodyPr>
          <a:lstStyle/>
          <a:p>
            <a:pPr algn="ctr">
              <a:lnSpc>
                <a:spcPts val="5677"/>
              </a:lnSpc>
              <a:spcBef>
                <a:spcPct val="0"/>
              </a:spcBef>
            </a:pPr>
            <a:r>
              <a:rPr lang="en-US" b="true" sz="4055" spc="608">
                <a:solidFill>
                  <a:srgbClr val="202020"/>
                </a:solidFill>
                <a:latin typeface="Glacial Indifference Bold"/>
                <a:ea typeface="Glacial Indifference Bold"/>
                <a:cs typeface="Glacial Indifference Bold"/>
                <a:sym typeface="Glacial Indifference Bold"/>
              </a:rPr>
              <a:t>E</a:t>
            </a:r>
          </a:p>
        </p:txBody>
      </p:sp>
      <p:sp>
        <p:nvSpPr>
          <p:cNvPr name="TextBox 53" id="53"/>
          <p:cNvSpPr txBox="true"/>
          <p:nvPr/>
        </p:nvSpPr>
        <p:spPr>
          <a:xfrm rot="0">
            <a:off x="9561355" y="6401781"/>
            <a:ext cx="22029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F</a:t>
            </a:r>
          </a:p>
        </p:txBody>
      </p:sp>
      <p:sp>
        <p:nvSpPr>
          <p:cNvPr name="TextBox 54" id="54"/>
          <p:cNvSpPr txBox="true"/>
          <p:nvPr/>
        </p:nvSpPr>
        <p:spPr>
          <a:xfrm rot="0">
            <a:off x="11751197" y="3290918"/>
            <a:ext cx="3147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G</a:t>
            </a:r>
          </a:p>
        </p:txBody>
      </p:sp>
      <p:sp>
        <p:nvSpPr>
          <p:cNvPr name="TextBox 55" id="55"/>
          <p:cNvSpPr txBox="true"/>
          <p:nvPr/>
        </p:nvSpPr>
        <p:spPr>
          <a:xfrm rot="0">
            <a:off x="11687460" y="5350323"/>
            <a:ext cx="27085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H</a:t>
            </a:r>
          </a:p>
        </p:txBody>
      </p:sp>
      <p:sp>
        <p:nvSpPr>
          <p:cNvPr name="AutoShape 56" id="56"/>
          <p:cNvSpPr/>
          <p:nvPr/>
        </p:nvSpPr>
        <p:spPr>
          <a:xfrm>
            <a:off x="7550669" y="1537359"/>
            <a:ext cx="136138" cy="6505600"/>
          </a:xfrm>
          <a:prstGeom prst="line">
            <a:avLst/>
          </a:prstGeom>
          <a:ln cap="flat" w="38100">
            <a:solidFill>
              <a:srgbClr val="000000">
                <a:alpha val="24706"/>
              </a:srgbClr>
            </a:solidFill>
            <a:prstDash val="sysDot"/>
            <a:headEnd type="none" len="sm" w="sm"/>
            <a:tailEnd type="none" len="sm" w="sm"/>
          </a:ln>
        </p:spPr>
      </p:sp>
      <p:sp>
        <p:nvSpPr>
          <p:cNvPr name="TextBox 57" id="57"/>
          <p:cNvSpPr txBox="true"/>
          <p:nvPr/>
        </p:nvSpPr>
        <p:spPr>
          <a:xfrm rot="0">
            <a:off x="3136906" y="7919134"/>
            <a:ext cx="4549901" cy="1494275"/>
          </a:xfrm>
          <a:prstGeom prst="rect">
            <a:avLst/>
          </a:prstGeom>
        </p:spPr>
        <p:txBody>
          <a:bodyPr anchor="t" rtlCol="false" tIns="0" lIns="0" bIns="0" rIns="0">
            <a:spAutoFit/>
          </a:bodyPr>
          <a:lstStyle/>
          <a:p>
            <a:pPr algn="l">
              <a:lnSpc>
                <a:spcPts val="4011"/>
              </a:lnSpc>
            </a:pPr>
            <a:r>
              <a:rPr lang="en-US" sz="3085" b="true">
                <a:solidFill>
                  <a:srgbClr val="202020"/>
                </a:solidFill>
                <a:latin typeface="Glacial Indifference Bold"/>
                <a:ea typeface="Glacial Indifference Bold"/>
                <a:cs typeface="Glacial Indifference Bold"/>
                <a:sym typeface="Glacial Indifference Bold"/>
              </a:rPr>
              <a:t>FOR VERTEX E,</a:t>
            </a:r>
          </a:p>
          <a:p>
            <a:pPr algn="l">
              <a:lnSpc>
                <a:spcPts val="4011"/>
              </a:lnSpc>
            </a:pPr>
            <a:r>
              <a:rPr lang="en-US" sz="3085" b="true">
                <a:solidFill>
                  <a:srgbClr val="202020"/>
                </a:solidFill>
                <a:latin typeface="Glacial Indifference Bold"/>
                <a:ea typeface="Glacial Indifference Bold"/>
                <a:cs typeface="Glacial Indifference Bold"/>
                <a:sym typeface="Glacial Indifference Bold"/>
              </a:rPr>
              <a:t>EXTERNAL EDGES = EC, EB</a:t>
            </a:r>
          </a:p>
          <a:p>
            <a:pPr algn="l">
              <a:lnSpc>
                <a:spcPts val="4011"/>
              </a:lnSpc>
            </a:pPr>
            <a:r>
              <a:rPr lang="en-US" sz="3085" b="true">
                <a:solidFill>
                  <a:srgbClr val="202020"/>
                </a:solidFill>
                <a:latin typeface="Glacial Indifference Bold"/>
                <a:ea typeface="Glacial Indifference Bold"/>
                <a:cs typeface="Glacial Indifference Bold"/>
                <a:sym typeface="Glacial Indifference Bold"/>
              </a:rPr>
              <a:t>INTERNAL EDGES = EF</a:t>
            </a:r>
          </a:p>
        </p:txBody>
      </p:sp>
      <p:sp>
        <p:nvSpPr>
          <p:cNvPr name="Freeform 58" id="58"/>
          <p:cNvSpPr/>
          <p:nvPr/>
        </p:nvSpPr>
        <p:spPr>
          <a:xfrm flipH="false" flipV="false" rot="0">
            <a:off x="8609740" y="4534057"/>
            <a:ext cx="534260" cy="713211"/>
          </a:xfrm>
          <a:custGeom>
            <a:avLst/>
            <a:gdLst/>
            <a:ahLst/>
            <a:cxnLst/>
            <a:rect r="r" b="b" t="t" l="l"/>
            <a:pathLst>
              <a:path h="713211" w="534260">
                <a:moveTo>
                  <a:pt x="0" y="0"/>
                </a:moveTo>
                <a:lnTo>
                  <a:pt x="534260" y="0"/>
                </a:lnTo>
                <a:lnTo>
                  <a:pt x="534260" y="713211"/>
                </a:lnTo>
                <a:lnTo>
                  <a:pt x="0" y="713211"/>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6" id="6"/>
          <p:cNvGrpSpPr/>
          <p:nvPr/>
        </p:nvGrpSpPr>
        <p:grpSpPr>
          <a:xfrm rot="-5400000">
            <a:off x="6028961" y="-1001660"/>
            <a:ext cx="5800140" cy="11584249"/>
            <a:chOff x="0" y="0"/>
            <a:chExt cx="7733519" cy="15445666"/>
          </a:xfrm>
        </p:grpSpPr>
        <p:sp>
          <p:nvSpPr>
            <p:cNvPr name="Freeform 7" id="7"/>
            <p:cNvSpPr/>
            <p:nvPr/>
          </p:nvSpPr>
          <p:spPr>
            <a:xfrm flipH="false" flipV="false" rot="0">
              <a:off x="0" y="0"/>
              <a:ext cx="7733519" cy="7733519"/>
            </a:xfrm>
            <a:custGeom>
              <a:avLst/>
              <a:gdLst/>
              <a:ahLst/>
              <a:cxnLst/>
              <a:rect r="r" b="b" t="t" l="l"/>
              <a:pathLst>
                <a:path h="7733519" w="7733519">
                  <a:moveTo>
                    <a:pt x="0" y="0"/>
                  </a:moveTo>
                  <a:lnTo>
                    <a:pt x="7733519" y="0"/>
                  </a:lnTo>
                  <a:lnTo>
                    <a:pt x="7733519" y="7733519"/>
                  </a:lnTo>
                  <a:lnTo>
                    <a:pt x="0" y="773351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7712146"/>
              <a:ext cx="7733519" cy="7733519"/>
            </a:xfrm>
            <a:custGeom>
              <a:avLst/>
              <a:gdLst/>
              <a:ahLst/>
              <a:cxnLst/>
              <a:rect r="r" b="b" t="t" l="l"/>
              <a:pathLst>
                <a:path h="7733519" w="7733519">
                  <a:moveTo>
                    <a:pt x="0" y="0"/>
                  </a:moveTo>
                  <a:lnTo>
                    <a:pt x="7733519" y="0"/>
                  </a:lnTo>
                  <a:lnTo>
                    <a:pt x="7733519" y="7733520"/>
                  </a:lnTo>
                  <a:lnTo>
                    <a:pt x="0" y="773352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1137860" y="72009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073595" y="8836077"/>
            <a:ext cx="5135933" cy="1998345"/>
          </a:xfrm>
          <a:custGeom>
            <a:avLst/>
            <a:gdLst/>
            <a:ahLst/>
            <a:cxnLst/>
            <a:rect r="r" b="b" t="t" l="l"/>
            <a:pathLst>
              <a:path h="1998345" w="5135933">
                <a:moveTo>
                  <a:pt x="0" y="0"/>
                </a:moveTo>
                <a:lnTo>
                  <a:pt x="5135934" y="0"/>
                </a:lnTo>
                <a:lnTo>
                  <a:pt x="5135934" y="1998345"/>
                </a:lnTo>
                <a:lnTo>
                  <a:pt x="0" y="1998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12" id="12"/>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3" id="13"/>
          <p:cNvSpPr txBox="true"/>
          <p:nvPr/>
        </p:nvSpPr>
        <p:spPr>
          <a:xfrm rot="0">
            <a:off x="3401075" y="7966759"/>
            <a:ext cx="9977195" cy="995822"/>
          </a:xfrm>
          <a:prstGeom prst="rect">
            <a:avLst/>
          </a:prstGeom>
        </p:spPr>
        <p:txBody>
          <a:bodyPr anchor="t" rtlCol="false" tIns="0" lIns="0" bIns="0" rIns="0">
            <a:spAutoFit/>
          </a:bodyPr>
          <a:lstStyle/>
          <a:p>
            <a:pPr algn="l">
              <a:lnSpc>
                <a:spcPts val="4011"/>
              </a:lnSpc>
            </a:pPr>
            <a:r>
              <a:rPr lang="en-US" sz="3085" b="true">
                <a:solidFill>
                  <a:srgbClr val="202020"/>
                </a:solidFill>
                <a:latin typeface="Glacial Indifference Bold"/>
                <a:ea typeface="Glacial Indifference Bold"/>
                <a:cs typeface="Glacial Indifference Bold"/>
                <a:sym typeface="Glacial Indifference Bold"/>
              </a:rPr>
              <a:t>GAIN(E) = # OF EXTERNAL EDGES - # OF INTERNAL EDGES</a:t>
            </a:r>
          </a:p>
          <a:p>
            <a:pPr algn="l">
              <a:lnSpc>
                <a:spcPts val="4011"/>
              </a:lnSpc>
            </a:pPr>
            <a:r>
              <a:rPr lang="en-US" sz="3085" b="true">
                <a:solidFill>
                  <a:srgbClr val="202020"/>
                </a:solidFill>
                <a:latin typeface="Glacial Indifference Bold"/>
                <a:ea typeface="Glacial Indifference Bold"/>
                <a:cs typeface="Glacial Indifference Bold"/>
                <a:sym typeface="Glacial Indifference Bold"/>
              </a:rPr>
              <a:t>               = 1</a:t>
            </a:r>
          </a:p>
        </p:txBody>
      </p:sp>
      <p:grpSp>
        <p:nvGrpSpPr>
          <p:cNvPr name="Group 14" id="14"/>
          <p:cNvGrpSpPr/>
          <p:nvPr/>
        </p:nvGrpSpPr>
        <p:grpSpPr>
          <a:xfrm rot="0">
            <a:off x="4716005" y="2109721"/>
            <a:ext cx="7488604" cy="5365407"/>
            <a:chOff x="0" y="0"/>
            <a:chExt cx="9984805" cy="7153876"/>
          </a:xfrm>
        </p:grpSpPr>
        <p:grpSp>
          <p:nvGrpSpPr>
            <p:cNvPr name="Group 15" id="15"/>
            <p:cNvGrpSpPr/>
            <p:nvPr/>
          </p:nvGrpSpPr>
          <p:grpSpPr>
            <a:xfrm rot="0">
              <a:off x="0" y="4665044"/>
              <a:ext cx="789379" cy="78937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24706"/>
                </a:srgbClr>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45034" y="1868986"/>
              <a:ext cx="789379" cy="78937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24706"/>
                </a:srgbClr>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2990173" y="517226"/>
              <a:ext cx="789379" cy="78937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24706"/>
                </a:srgbClr>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4" id="24"/>
            <p:cNvGrpSpPr/>
            <p:nvPr/>
          </p:nvGrpSpPr>
          <p:grpSpPr>
            <a:xfrm rot="0">
              <a:off x="2990173" y="5842043"/>
              <a:ext cx="789379" cy="78937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24706"/>
                </a:srgbClr>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27" id="27"/>
            <p:cNvSpPr/>
            <p:nvPr/>
          </p:nvSpPr>
          <p:spPr>
            <a:xfrm flipV="true">
              <a:off x="394690" y="2658366"/>
              <a:ext cx="145034" cy="2006678"/>
            </a:xfrm>
            <a:prstGeom prst="line">
              <a:avLst/>
            </a:prstGeom>
            <a:ln cap="flat" w="50800">
              <a:solidFill>
                <a:srgbClr val="000000">
                  <a:alpha val="24706"/>
                </a:srgbClr>
              </a:solidFill>
              <a:prstDash val="solid"/>
              <a:headEnd type="none" len="sm" w="sm"/>
              <a:tailEnd type="none" len="sm" w="sm"/>
            </a:ln>
          </p:spPr>
        </p:sp>
        <p:sp>
          <p:nvSpPr>
            <p:cNvPr name="AutoShape 28" id="28"/>
            <p:cNvSpPr/>
            <p:nvPr/>
          </p:nvSpPr>
          <p:spPr>
            <a:xfrm flipV="true">
              <a:off x="539724" y="911916"/>
              <a:ext cx="2450450" cy="957071"/>
            </a:xfrm>
            <a:prstGeom prst="line">
              <a:avLst/>
            </a:prstGeom>
            <a:ln cap="flat" w="50800">
              <a:solidFill>
                <a:srgbClr val="000000">
                  <a:alpha val="24706"/>
                </a:srgbClr>
              </a:solidFill>
              <a:prstDash val="solid"/>
              <a:headEnd type="none" len="sm" w="sm"/>
              <a:tailEnd type="none" len="sm" w="sm"/>
            </a:ln>
          </p:spPr>
        </p:sp>
        <p:sp>
          <p:nvSpPr>
            <p:cNvPr name="AutoShape 29" id="29"/>
            <p:cNvSpPr/>
            <p:nvPr/>
          </p:nvSpPr>
          <p:spPr>
            <a:xfrm flipV="true">
              <a:off x="394690" y="1306605"/>
              <a:ext cx="2990173" cy="3358438"/>
            </a:xfrm>
            <a:prstGeom prst="line">
              <a:avLst/>
            </a:prstGeom>
            <a:ln cap="flat" w="50800">
              <a:solidFill>
                <a:srgbClr val="000000">
                  <a:alpha val="24706"/>
                </a:srgbClr>
              </a:solidFill>
              <a:prstDash val="solid"/>
              <a:headEnd type="none" len="sm" w="sm"/>
              <a:tailEnd type="none" len="sm" w="sm"/>
            </a:ln>
          </p:spPr>
        </p:sp>
        <p:sp>
          <p:nvSpPr>
            <p:cNvPr name="AutoShape 30" id="30"/>
            <p:cNvSpPr/>
            <p:nvPr/>
          </p:nvSpPr>
          <p:spPr>
            <a:xfrm>
              <a:off x="3384863" y="1306605"/>
              <a:ext cx="0" cy="4535437"/>
            </a:xfrm>
            <a:prstGeom prst="line">
              <a:avLst/>
            </a:prstGeom>
            <a:ln cap="flat" w="50800">
              <a:solidFill>
                <a:srgbClr val="000000">
                  <a:alpha val="24706"/>
                </a:srgbClr>
              </a:solidFill>
              <a:prstDash val="solid"/>
              <a:headEnd type="none" len="sm" w="sm"/>
              <a:tailEnd type="none" len="sm" w="sm"/>
            </a:ln>
          </p:spPr>
        </p:sp>
        <p:grpSp>
          <p:nvGrpSpPr>
            <p:cNvPr name="Group 31" id="31"/>
            <p:cNvGrpSpPr/>
            <p:nvPr/>
          </p:nvGrpSpPr>
          <p:grpSpPr>
            <a:xfrm rot="-10800000">
              <a:off x="9195426" y="1524481"/>
              <a:ext cx="789379" cy="78937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24706"/>
                </a:srgbClr>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4" id="34"/>
            <p:cNvGrpSpPr/>
            <p:nvPr/>
          </p:nvGrpSpPr>
          <p:grpSpPr>
            <a:xfrm rot="-10800000">
              <a:off x="9050392" y="4320538"/>
              <a:ext cx="789379" cy="78937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24706"/>
                </a:srgbClr>
              </a:solidFill>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7" id="37"/>
            <p:cNvGrpSpPr/>
            <p:nvPr/>
          </p:nvGrpSpPr>
          <p:grpSpPr>
            <a:xfrm rot="-10800000">
              <a:off x="6205253" y="5672298"/>
              <a:ext cx="789379" cy="789379"/>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24706"/>
                </a:srgbClr>
              </a:solidFill>
            </p:spPr>
          </p:sp>
          <p:sp>
            <p:nvSpPr>
              <p:cNvPr name="TextBox 39" id="3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40" id="40"/>
            <p:cNvGrpSpPr/>
            <p:nvPr/>
          </p:nvGrpSpPr>
          <p:grpSpPr>
            <a:xfrm rot="-10800000">
              <a:off x="6011443" y="18351"/>
              <a:ext cx="1176999" cy="1176999"/>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a:ln w="38100" cap="sq">
                <a:solidFill>
                  <a:srgbClr val="000000"/>
                </a:solidFill>
                <a:prstDash val="solid"/>
                <a:miter/>
              </a:ln>
            </p:spPr>
          </p:sp>
          <p:sp>
            <p:nvSpPr>
              <p:cNvPr name="TextBox 42" id="4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43" id="43"/>
            <p:cNvSpPr/>
            <p:nvPr/>
          </p:nvSpPr>
          <p:spPr>
            <a:xfrm flipH="true">
              <a:off x="9445081" y="2313860"/>
              <a:ext cx="145034" cy="2006678"/>
            </a:xfrm>
            <a:prstGeom prst="line">
              <a:avLst/>
            </a:prstGeom>
            <a:ln cap="flat" w="50800">
              <a:solidFill>
                <a:srgbClr val="000000">
                  <a:alpha val="24706"/>
                </a:srgbClr>
              </a:solidFill>
              <a:prstDash val="solid"/>
              <a:headEnd type="none" len="sm" w="sm"/>
              <a:tailEnd type="none" len="sm" w="sm"/>
            </a:ln>
          </p:spPr>
        </p:sp>
        <p:sp>
          <p:nvSpPr>
            <p:cNvPr name="AutoShape 44" id="44"/>
            <p:cNvSpPr/>
            <p:nvPr/>
          </p:nvSpPr>
          <p:spPr>
            <a:xfrm flipH="true">
              <a:off x="6994632" y="5109918"/>
              <a:ext cx="2450450" cy="957071"/>
            </a:xfrm>
            <a:prstGeom prst="line">
              <a:avLst/>
            </a:prstGeom>
            <a:ln cap="flat" w="50800">
              <a:solidFill>
                <a:srgbClr val="000000">
                  <a:alpha val="24706"/>
                </a:srgbClr>
              </a:solidFill>
              <a:prstDash val="solid"/>
              <a:headEnd type="none" len="sm" w="sm"/>
              <a:tailEnd type="none" len="sm" w="sm"/>
            </a:ln>
          </p:spPr>
        </p:sp>
        <p:sp>
          <p:nvSpPr>
            <p:cNvPr name="AutoShape 45" id="45"/>
            <p:cNvSpPr/>
            <p:nvPr/>
          </p:nvSpPr>
          <p:spPr>
            <a:xfrm flipH="true">
              <a:off x="6599942" y="2313860"/>
              <a:ext cx="2990173" cy="3358438"/>
            </a:xfrm>
            <a:prstGeom prst="line">
              <a:avLst/>
            </a:prstGeom>
            <a:ln cap="flat" w="50800">
              <a:solidFill>
                <a:srgbClr val="000000">
                  <a:alpha val="24706"/>
                </a:srgbClr>
              </a:solidFill>
              <a:prstDash val="solid"/>
              <a:headEnd type="none" len="sm" w="sm"/>
              <a:tailEnd type="none" len="sm" w="sm"/>
            </a:ln>
          </p:spPr>
        </p:sp>
        <p:sp>
          <p:nvSpPr>
            <p:cNvPr name="AutoShape 46" id="46"/>
            <p:cNvSpPr/>
            <p:nvPr/>
          </p:nvSpPr>
          <p:spPr>
            <a:xfrm flipH="true" flipV="true">
              <a:off x="6599942" y="1195350"/>
              <a:ext cx="0" cy="4476948"/>
            </a:xfrm>
            <a:prstGeom prst="line">
              <a:avLst/>
            </a:prstGeom>
            <a:ln cap="flat" w="76200">
              <a:solidFill>
                <a:srgbClr val="000000"/>
              </a:solidFill>
              <a:prstDash val="solid"/>
              <a:headEnd type="none" len="sm" w="sm"/>
              <a:tailEnd type="none" len="sm" w="sm"/>
            </a:ln>
          </p:spPr>
        </p:sp>
        <p:sp>
          <p:nvSpPr>
            <p:cNvPr name="AutoShape 47" id="47"/>
            <p:cNvSpPr/>
            <p:nvPr/>
          </p:nvSpPr>
          <p:spPr>
            <a:xfrm flipV="true">
              <a:off x="3779553" y="606851"/>
              <a:ext cx="2231890" cy="305065"/>
            </a:xfrm>
            <a:prstGeom prst="line">
              <a:avLst/>
            </a:prstGeom>
            <a:ln cap="flat" w="76200">
              <a:solidFill>
                <a:srgbClr val="FF5757"/>
              </a:solidFill>
              <a:prstDash val="solid"/>
              <a:headEnd type="none" len="sm" w="sm"/>
              <a:tailEnd type="none" len="sm" w="sm"/>
            </a:ln>
          </p:spPr>
        </p:sp>
        <p:sp>
          <p:nvSpPr>
            <p:cNvPr name="AutoShape 48" id="48"/>
            <p:cNvSpPr/>
            <p:nvPr/>
          </p:nvSpPr>
          <p:spPr>
            <a:xfrm flipH="true">
              <a:off x="394690" y="606851"/>
              <a:ext cx="5616753" cy="4058193"/>
            </a:xfrm>
            <a:prstGeom prst="line">
              <a:avLst/>
            </a:prstGeom>
            <a:ln cap="flat" w="76200">
              <a:solidFill>
                <a:srgbClr val="FF5757"/>
              </a:solidFill>
              <a:prstDash val="solid"/>
              <a:headEnd type="none" len="sm" w="sm"/>
              <a:tailEnd type="none" len="sm" w="sm"/>
            </a:ln>
          </p:spPr>
        </p:sp>
        <p:sp>
          <p:nvSpPr>
            <p:cNvPr name="AutoShape 49" id="49"/>
            <p:cNvSpPr/>
            <p:nvPr/>
          </p:nvSpPr>
          <p:spPr>
            <a:xfrm flipH="true">
              <a:off x="4034059" y="6066988"/>
              <a:ext cx="2171193" cy="126648"/>
            </a:xfrm>
            <a:prstGeom prst="line">
              <a:avLst/>
            </a:prstGeom>
            <a:ln cap="flat" w="50800">
              <a:solidFill>
                <a:srgbClr val="FF5757">
                  <a:alpha val="24706"/>
                </a:srgbClr>
              </a:solidFill>
              <a:prstDash val="solid"/>
              <a:headEnd type="none" len="sm" w="sm"/>
              <a:tailEnd type="none" len="sm" w="sm"/>
            </a:ln>
          </p:spPr>
        </p:sp>
        <p:sp>
          <p:nvSpPr>
            <p:cNvPr name="TextBox 50" id="50"/>
            <p:cNvSpPr txBox="true"/>
            <p:nvPr/>
          </p:nvSpPr>
          <p:spPr>
            <a:xfrm rot="0">
              <a:off x="351131" y="1938484"/>
              <a:ext cx="377184" cy="593233"/>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A</a:t>
              </a:r>
            </a:p>
          </p:txBody>
        </p:sp>
        <p:sp>
          <p:nvSpPr>
            <p:cNvPr name="TextBox 51" id="51"/>
            <p:cNvSpPr txBox="true"/>
            <p:nvPr/>
          </p:nvSpPr>
          <p:spPr>
            <a:xfrm rot="0">
              <a:off x="237195" y="4658078"/>
              <a:ext cx="314989" cy="593233"/>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B</a:t>
              </a:r>
            </a:p>
          </p:txBody>
        </p:sp>
        <p:sp>
          <p:nvSpPr>
            <p:cNvPr name="TextBox 52" id="52"/>
            <p:cNvSpPr txBox="true"/>
            <p:nvPr/>
          </p:nvSpPr>
          <p:spPr>
            <a:xfrm rot="0">
              <a:off x="3184233" y="543628"/>
              <a:ext cx="401260" cy="593233"/>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C</a:t>
              </a:r>
            </a:p>
          </p:txBody>
        </p:sp>
        <p:sp>
          <p:nvSpPr>
            <p:cNvPr name="TextBox 53" id="53"/>
            <p:cNvSpPr txBox="true"/>
            <p:nvPr/>
          </p:nvSpPr>
          <p:spPr>
            <a:xfrm rot="0">
              <a:off x="3232786" y="5911541"/>
              <a:ext cx="352707" cy="593233"/>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D</a:t>
              </a:r>
            </a:p>
          </p:txBody>
        </p:sp>
        <p:sp>
          <p:nvSpPr>
            <p:cNvPr name="TextBox 54" id="54"/>
            <p:cNvSpPr txBox="true"/>
            <p:nvPr/>
          </p:nvSpPr>
          <p:spPr>
            <a:xfrm rot="0">
              <a:off x="6371851" y="114995"/>
              <a:ext cx="456182" cy="895366"/>
            </a:xfrm>
            <a:prstGeom prst="rect">
              <a:avLst/>
            </a:prstGeom>
          </p:spPr>
          <p:txBody>
            <a:bodyPr anchor="t" rtlCol="false" tIns="0" lIns="0" bIns="0" rIns="0">
              <a:spAutoFit/>
            </a:bodyPr>
            <a:lstStyle/>
            <a:p>
              <a:pPr algn="ctr">
                <a:lnSpc>
                  <a:spcPts val="5677"/>
                </a:lnSpc>
                <a:spcBef>
                  <a:spcPct val="0"/>
                </a:spcBef>
              </a:pPr>
              <a:r>
                <a:rPr lang="en-US" b="true" sz="4055" spc="608">
                  <a:solidFill>
                    <a:srgbClr val="202020"/>
                  </a:solidFill>
                  <a:latin typeface="Glacial Indifference Bold"/>
                  <a:ea typeface="Glacial Indifference Bold"/>
                  <a:cs typeface="Glacial Indifference Bold"/>
                  <a:sym typeface="Glacial Indifference Bold"/>
                </a:rPr>
                <a:t>E</a:t>
              </a:r>
            </a:p>
          </p:txBody>
        </p:sp>
        <p:sp>
          <p:nvSpPr>
            <p:cNvPr name="TextBox 55" id="55"/>
            <p:cNvSpPr txBox="true"/>
            <p:nvPr/>
          </p:nvSpPr>
          <p:spPr>
            <a:xfrm rot="0">
              <a:off x="6460466" y="5741797"/>
              <a:ext cx="293722" cy="593233"/>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F</a:t>
              </a:r>
            </a:p>
          </p:txBody>
        </p:sp>
        <p:sp>
          <p:nvSpPr>
            <p:cNvPr name="TextBox 56" id="56"/>
            <p:cNvSpPr txBox="true"/>
            <p:nvPr/>
          </p:nvSpPr>
          <p:spPr>
            <a:xfrm rot="0">
              <a:off x="9380256" y="1593979"/>
              <a:ext cx="419718" cy="593233"/>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G</a:t>
              </a:r>
            </a:p>
          </p:txBody>
        </p:sp>
        <p:sp>
          <p:nvSpPr>
            <p:cNvPr name="TextBox 57" id="57"/>
            <p:cNvSpPr txBox="true"/>
            <p:nvPr/>
          </p:nvSpPr>
          <p:spPr>
            <a:xfrm rot="0">
              <a:off x="9295274" y="4339852"/>
              <a:ext cx="361134" cy="593233"/>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alpha val="24706"/>
                    </a:srgbClr>
                  </a:solidFill>
                  <a:latin typeface="Glacial Indifference Bold"/>
                  <a:ea typeface="Glacial Indifference Bold"/>
                  <a:cs typeface="Glacial Indifference Bold"/>
                  <a:sym typeface="Glacial Indifference Bold"/>
                </a:rPr>
                <a:t>H</a:t>
              </a:r>
            </a:p>
          </p:txBody>
        </p:sp>
        <p:sp>
          <p:nvSpPr>
            <p:cNvPr name="AutoShape 58" id="58"/>
            <p:cNvSpPr/>
            <p:nvPr/>
          </p:nvSpPr>
          <p:spPr>
            <a:xfrm>
              <a:off x="3779553" y="18351"/>
              <a:ext cx="0" cy="7118551"/>
            </a:xfrm>
            <a:prstGeom prst="line">
              <a:avLst/>
            </a:prstGeom>
            <a:ln cap="flat" w="50800">
              <a:solidFill>
                <a:srgbClr val="000000">
                  <a:alpha val="24706"/>
                </a:srgbClr>
              </a:solidFill>
              <a:prstDash val="sysDot"/>
              <a:headEnd type="none" len="sm" w="sm"/>
              <a:tailEnd type="none" len="sm" w="sm"/>
            </a:ln>
          </p:spPr>
        </p:sp>
      </p:grpSp>
      <p:sp>
        <p:nvSpPr>
          <p:cNvPr name="Freeform 59" id="59"/>
          <p:cNvSpPr/>
          <p:nvPr/>
        </p:nvSpPr>
        <p:spPr>
          <a:xfrm flipH="false" flipV="false" rot="0">
            <a:off x="8609740" y="4435819"/>
            <a:ext cx="534260" cy="713211"/>
          </a:xfrm>
          <a:custGeom>
            <a:avLst/>
            <a:gdLst/>
            <a:ahLst/>
            <a:cxnLst/>
            <a:rect r="r" b="b" t="t" l="l"/>
            <a:pathLst>
              <a:path h="713211" w="534260">
                <a:moveTo>
                  <a:pt x="0" y="0"/>
                </a:moveTo>
                <a:lnTo>
                  <a:pt x="534260" y="0"/>
                </a:lnTo>
                <a:lnTo>
                  <a:pt x="534260" y="713211"/>
                </a:lnTo>
                <a:lnTo>
                  <a:pt x="0" y="713211"/>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grpSp>
        <p:nvGrpSpPr>
          <p:cNvPr name="Group 60" id="60"/>
          <p:cNvGrpSpPr/>
          <p:nvPr/>
        </p:nvGrpSpPr>
        <p:grpSpPr>
          <a:xfrm rot="0">
            <a:off x="3111817" y="7681912"/>
            <a:ext cx="1860233" cy="943927"/>
            <a:chOff x="0" y="0"/>
            <a:chExt cx="2480310" cy="1258570"/>
          </a:xfrm>
        </p:grpSpPr>
        <p:sp>
          <p:nvSpPr>
            <p:cNvPr name="Freeform 61" id="61"/>
            <p:cNvSpPr/>
            <p:nvPr/>
          </p:nvSpPr>
          <p:spPr>
            <a:xfrm flipH="false" flipV="false" rot="0">
              <a:off x="46990" y="46990"/>
              <a:ext cx="2390140" cy="1176020"/>
            </a:xfrm>
            <a:custGeom>
              <a:avLst/>
              <a:gdLst/>
              <a:ahLst/>
              <a:cxnLst/>
              <a:rect r="r" b="b" t="t" l="l"/>
              <a:pathLst>
                <a:path h="1176020" w="2390140">
                  <a:moveTo>
                    <a:pt x="2051050" y="262890"/>
                  </a:moveTo>
                  <a:cubicBezTo>
                    <a:pt x="1893570" y="167640"/>
                    <a:pt x="1760220" y="127000"/>
                    <a:pt x="1676400" y="106680"/>
                  </a:cubicBezTo>
                  <a:cubicBezTo>
                    <a:pt x="1612900" y="90170"/>
                    <a:pt x="1574800" y="86360"/>
                    <a:pt x="1506220" y="78740"/>
                  </a:cubicBezTo>
                  <a:cubicBezTo>
                    <a:pt x="1404620" y="67310"/>
                    <a:pt x="1236980" y="59690"/>
                    <a:pt x="1121410" y="55880"/>
                  </a:cubicBezTo>
                  <a:cubicBezTo>
                    <a:pt x="1027430" y="53340"/>
                    <a:pt x="946150" y="50800"/>
                    <a:pt x="864870" y="54610"/>
                  </a:cubicBezTo>
                  <a:cubicBezTo>
                    <a:pt x="789940" y="57150"/>
                    <a:pt x="718820" y="60960"/>
                    <a:pt x="651510" y="72390"/>
                  </a:cubicBezTo>
                  <a:cubicBezTo>
                    <a:pt x="590550" y="83820"/>
                    <a:pt x="541020" y="100330"/>
                    <a:pt x="481330" y="120650"/>
                  </a:cubicBezTo>
                  <a:cubicBezTo>
                    <a:pt x="408940" y="144780"/>
                    <a:pt x="313690" y="171450"/>
                    <a:pt x="250190" y="213360"/>
                  </a:cubicBezTo>
                  <a:cubicBezTo>
                    <a:pt x="194310" y="248920"/>
                    <a:pt x="144780" y="308610"/>
                    <a:pt x="113030" y="347980"/>
                  </a:cubicBezTo>
                  <a:cubicBezTo>
                    <a:pt x="91440" y="374650"/>
                    <a:pt x="77470" y="387350"/>
                    <a:pt x="67310" y="420370"/>
                  </a:cubicBezTo>
                  <a:cubicBezTo>
                    <a:pt x="50800" y="469900"/>
                    <a:pt x="49530" y="567690"/>
                    <a:pt x="54610" y="629920"/>
                  </a:cubicBezTo>
                  <a:cubicBezTo>
                    <a:pt x="58420" y="678180"/>
                    <a:pt x="66040" y="723900"/>
                    <a:pt x="82550" y="760730"/>
                  </a:cubicBezTo>
                  <a:cubicBezTo>
                    <a:pt x="96520" y="791210"/>
                    <a:pt x="113030" y="808990"/>
                    <a:pt x="139700" y="835660"/>
                  </a:cubicBezTo>
                  <a:cubicBezTo>
                    <a:pt x="180340" y="876300"/>
                    <a:pt x="252730" y="934720"/>
                    <a:pt x="316230" y="971550"/>
                  </a:cubicBezTo>
                  <a:cubicBezTo>
                    <a:pt x="377190" y="1008380"/>
                    <a:pt x="449580" y="1036320"/>
                    <a:pt x="510540" y="1057910"/>
                  </a:cubicBezTo>
                  <a:cubicBezTo>
                    <a:pt x="561340" y="1075690"/>
                    <a:pt x="589280" y="1089660"/>
                    <a:pt x="656590" y="1098550"/>
                  </a:cubicBezTo>
                  <a:cubicBezTo>
                    <a:pt x="800100" y="1120140"/>
                    <a:pt x="1118870" y="1127760"/>
                    <a:pt x="1342390" y="1108710"/>
                  </a:cubicBezTo>
                  <a:cubicBezTo>
                    <a:pt x="1560830" y="1090930"/>
                    <a:pt x="1835150" y="1029970"/>
                    <a:pt x="1985010" y="994410"/>
                  </a:cubicBezTo>
                  <a:cubicBezTo>
                    <a:pt x="2066290" y="975360"/>
                    <a:pt x="2122170" y="969010"/>
                    <a:pt x="2171700" y="939800"/>
                  </a:cubicBezTo>
                  <a:cubicBezTo>
                    <a:pt x="2212340" y="914400"/>
                    <a:pt x="2242820" y="872490"/>
                    <a:pt x="2265680" y="839470"/>
                  </a:cubicBezTo>
                  <a:cubicBezTo>
                    <a:pt x="2283460" y="812800"/>
                    <a:pt x="2292350" y="791210"/>
                    <a:pt x="2302510" y="760730"/>
                  </a:cubicBezTo>
                  <a:cubicBezTo>
                    <a:pt x="2315210" y="721360"/>
                    <a:pt x="2326640" y="668020"/>
                    <a:pt x="2329180" y="624840"/>
                  </a:cubicBezTo>
                  <a:cubicBezTo>
                    <a:pt x="2331720" y="584200"/>
                    <a:pt x="2330450" y="546100"/>
                    <a:pt x="2321560" y="506730"/>
                  </a:cubicBezTo>
                  <a:cubicBezTo>
                    <a:pt x="2310130" y="459740"/>
                    <a:pt x="2284730" y="401320"/>
                    <a:pt x="2258060" y="364490"/>
                  </a:cubicBezTo>
                  <a:cubicBezTo>
                    <a:pt x="2236470" y="335280"/>
                    <a:pt x="2208530" y="314960"/>
                    <a:pt x="2181860" y="297180"/>
                  </a:cubicBezTo>
                  <a:cubicBezTo>
                    <a:pt x="2157730" y="280670"/>
                    <a:pt x="2137410" y="270510"/>
                    <a:pt x="2109470" y="261620"/>
                  </a:cubicBezTo>
                  <a:cubicBezTo>
                    <a:pt x="2076450" y="250190"/>
                    <a:pt x="2026920" y="248920"/>
                    <a:pt x="1992630" y="238760"/>
                  </a:cubicBezTo>
                  <a:cubicBezTo>
                    <a:pt x="1964690" y="231140"/>
                    <a:pt x="1934210" y="218440"/>
                    <a:pt x="1918970" y="207010"/>
                  </a:cubicBezTo>
                  <a:cubicBezTo>
                    <a:pt x="1911350" y="200660"/>
                    <a:pt x="1906270" y="195580"/>
                    <a:pt x="1905000" y="189230"/>
                  </a:cubicBezTo>
                  <a:cubicBezTo>
                    <a:pt x="1903730" y="181610"/>
                    <a:pt x="1906270" y="171450"/>
                    <a:pt x="1911350" y="166370"/>
                  </a:cubicBezTo>
                  <a:cubicBezTo>
                    <a:pt x="1916430" y="161290"/>
                    <a:pt x="1927860" y="157480"/>
                    <a:pt x="1934210" y="158750"/>
                  </a:cubicBezTo>
                  <a:cubicBezTo>
                    <a:pt x="1941830" y="161290"/>
                    <a:pt x="1953260" y="173990"/>
                    <a:pt x="1954530" y="181610"/>
                  </a:cubicBezTo>
                  <a:cubicBezTo>
                    <a:pt x="1955800" y="189230"/>
                    <a:pt x="1950720" y="199390"/>
                    <a:pt x="1945640" y="204470"/>
                  </a:cubicBezTo>
                  <a:cubicBezTo>
                    <a:pt x="1938020" y="208280"/>
                    <a:pt x="1921510" y="209550"/>
                    <a:pt x="1913890" y="204470"/>
                  </a:cubicBezTo>
                  <a:cubicBezTo>
                    <a:pt x="1907540" y="199390"/>
                    <a:pt x="1903730" y="182880"/>
                    <a:pt x="1905000" y="175260"/>
                  </a:cubicBezTo>
                  <a:cubicBezTo>
                    <a:pt x="1907540" y="168910"/>
                    <a:pt x="1912620" y="161290"/>
                    <a:pt x="1924050" y="158750"/>
                  </a:cubicBezTo>
                  <a:cubicBezTo>
                    <a:pt x="1954530" y="152400"/>
                    <a:pt x="2076450" y="193040"/>
                    <a:pt x="2128520" y="214630"/>
                  </a:cubicBezTo>
                  <a:cubicBezTo>
                    <a:pt x="2165350" y="228600"/>
                    <a:pt x="2189480" y="241300"/>
                    <a:pt x="2216150" y="259080"/>
                  </a:cubicBezTo>
                  <a:cubicBezTo>
                    <a:pt x="2242820" y="276860"/>
                    <a:pt x="2266950" y="292100"/>
                    <a:pt x="2289810" y="321310"/>
                  </a:cubicBezTo>
                  <a:cubicBezTo>
                    <a:pt x="2324100" y="368300"/>
                    <a:pt x="2369820" y="466090"/>
                    <a:pt x="2381250" y="527050"/>
                  </a:cubicBezTo>
                  <a:cubicBezTo>
                    <a:pt x="2390140" y="574040"/>
                    <a:pt x="2382520" y="615950"/>
                    <a:pt x="2377440" y="654050"/>
                  </a:cubicBezTo>
                  <a:cubicBezTo>
                    <a:pt x="2372360" y="689610"/>
                    <a:pt x="2367280" y="717550"/>
                    <a:pt x="2357120" y="751840"/>
                  </a:cubicBezTo>
                  <a:cubicBezTo>
                    <a:pt x="2344420" y="791210"/>
                    <a:pt x="2325370" y="838200"/>
                    <a:pt x="2302510" y="875030"/>
                  </a:cubicBezTo>
                  <a:cubicBezTo>
                    <a:pt x="2278380" y="911860"/>
                    <a:pt x="2255520" y="946150"/>
                    <a:pt x="2214880" y="971550"/>
                  </a:cubicBezTo>
                  <a:cubicBezTo>
                    <a:pt x="2160270" y="1007110"/>
                    <a:pt x="2084070" y="1021080"/>
                    <a:pt x="1988820" y="1045210"/>
                  </a:cubicBezTo>
                  <a:cubicBezTo>
                    <a:pt x="1830070" y="1084580"/>
                    <a:pt x="1549400" y="1141730"/>
                    <a:pt x="1343660" y="1159510"/>
                  </a:cubicBezTo>
                  <a:cubicBezTo>
                    <a:pt x="1155700" y="1176020"/>
                    <a:pt x="914400" y="1160780"/>
                    <a:pt x="801370" y="1159510"/>
                  </a:cubicBezTo>
                  <a:cubicBezTo>
                    <a:pt x="750570" y="1158240"/>
                    <a:pt x="730250" y="1159510"/>
                    <a:pt x="690880" y="1154430"/>
                  </a:cubicBezTo>
                  <a:cubicBezTo>
                    <a:pt x="645160" y="1149350"/>
                    <a:pt x="598170" y="1141730"/>
                    <a:pt x="543560" y="1123950"/>
                  </a:cubicBezTo>
                  <a:cubicBezTo>
                    <a:pt x="468630" y="1101090"/>
                    <a:pt x="350520" y="1049020"/>
                    <a:pt x="287020" y="1013460"/>
                  </a:cubicBezTo>
                  <a:cubicBezTo>
                    <a:pt x="246380" y="991870"/>
                    <a:pt x="226060" y="976630"/>
                    <a:pt x="193040" y="949960"/>
                  </a:cubicBezTo>
                  <a:cubicBezTo>
                    <a:pt x="152400" y="915670"/>
                    <a:pt x="91440" y="858520"/>
                    <a:pt x="64770" y="824230"/>
                  </a:cubicBezTo>
                  <a:cubicBezTo>
                    <a:pt x="48260" y="805180"/>
                    <a:pt x="41910" y="796290"/>
                    <a:pt x="33020" y="773430"/>
                  </a:cubicBezTo>
                  <a:cubicBezTo>
                    <a:pt x="19050" y="739140"/>
                    <a:pt x="7620" y="683260"/>
                    <a:pt x="3810" y="628650"/>
                  </a:cubicBezTo>
                  <a:cubicBezTo>
                    <a:pt x="0" y="561340"/>
                    <a:pt x="3810" y="452120"/>
                    <a:pt x="22860" y="394970"/>
                  </a:cubicBezTo>
                  <a:cubicBezTo>
                    <a:pt x="35560" y="359410"/>
                    <a:pt x="54610" y="341630"/>
                    <a:pt x="76200" y="312420"/>
                  </a:cubicBezTo>
                  <a:cubicBezTo>
                    <a:pt x="105410" y="276860"/>
                    <a:pt x="152400" y="224790"/>
                    <a:pt x="182880" y="199390"/>
                  </a:cubicBezTo>
                  <a:cubicBezTo>
                    <a:pt x="200660" y="182880"/>
                    <a:pt x="208280" y="177800"/>
                    <a:pt x="231140" y="165100"/>
                  </a:cubicBezTo>
                  <a:cubicBezTo>
                    <a:pt x="280670" y="139700"/>
                    <a:pt x="393700" y="96520"/>
                    <a:pt x="467360" y="71120"/>
                  </a:cubicBezTo>
                  <a:cubicBezTo>
                    <a:pt x="532130" y="50800"/>
                    <a:pt x="586740" y="33020"/>
                    <a:pt x="650240" y="22860"/>
                  </a:cubicBezTo>
                  <a:cubicBezTo>
                    <a:pt x="718820" y="10160"/>
                    <a:pt x="786130" y="6350"/>
                    <a:pt x="864870" y="3810"/>
                  </a:cubicBezTo>
                  <a:cubicBezTo>
                    <a:pt x="961390" y="0"/>
                    <a:pt x="1079500" y="2540"/>
                    <a:pt x="1186180" y="7620"/>
                  </a:cubicBezTo>
                  <a:cubicBezTo>
                    <a:pt x="1294130" y="11430"/>
                    <a:pt x="1419860" y="16510"/>
                    <a:pt x="1511300" y="27940"/>
                  </a:cubicBezTo>
                  <a:cubicBezTo>
                    <a:pt x="1581150" y="35560"/>
                    <a:pt x="1625600" y="40640"/>
                    <a:pt x="1691640" y="57150"/>
                  </a:cubicBezTo>
                  <a:cubicBezTo>
                    <a:pt x="1778000" y="80010"/>
                    <a:pt x="1915160" y="120650"/>
                    <a:pt x="1986280" y="157480"/>
                  </a:cubicBezTo>
                  <a:cubicBezTo>
                    <a:pt x="2030730" y="180340"/>
                    <a:pt x="2077720" y="208280"/>
                    <a:pt x="2087880" y="229870"/>
                  </a:cubicBezTo>
                  <a:cubicBezTo>
                    <a:pt x="2091690" y="240030"/>
                    <a:pt x="2090420" y="252730"/>
                    <a:pt x="2084070" y="259080"/>
                  </a:cubicBezTo>
                  <a:cubicBezTo>
                    <a:pt x="2078990" y="265430"/>
                    <a:pt x="2051050" y="262890"/>
                    <a:pt x="2051050" y="262890"/>
                  </a:cubicBezTo>
                </a:path>
              </a:pathLst>
            </a:custGeom>
            <a:solidFill>
              <a:srgbClr val="0571D3"/>
            </a:solidFill>
            <a:ln cap="sq">
              <a:noFill/>
              <a:prstDash val="solid"/>
              <a:miter/>
            </a:ln>
          </p:spPr>
        </p:sp>
      </p:grpSp>
      <p:grpSp>
        <p:nvGrpSpPr>
          <p:cNvPr name="Group 62" id="62"/>
          <p:cNvGrpSpPr/>
          <p:nvPr/>
        </p:nvGrpSpPr>
        <p:grpSpPr>
          <a:xfrm rot="0">
            <a:off x="2209800" y="6743700"/>
            <a:ext cx="1130618" cy="1197292"/>
            <a:chOff x="0" y="0"/>
            <a:chExt cx="1507490" cy="1596390"/>
          </a:xfrm>
        </p:grpSpPr>
        <p:sp>
          <p:nvSpPr>
            <p:cNvPr name="Freeform 63" id="63"/>
            <p:cNvSpPr/>
            <p:nvPr/>
          </p:nvSpPr>
          <p:spPr>
            <a:xfrm flipH="false" flipV="false" rot="0">
              <a:off x="41910" y="44450"/>
              <a:ext cx="1418590" cy="1499870"/>
            </a:xfrm>
            <a:custGeom>
              <a:avLst/>
              <a:gdLst/>
              <a:ahLst/>
              <a:cxnLst/>
              <a:rect r="r" b="b" t="t" l="l"/>
              <a:pathLst>
                <a:path h="1499870" w="1418590">
                  <a:moveTo>
                    <a:pt x="1383030" y="1499870"/>
                  </a:moveTo>
                  <a:cubicBezTo>
                    <a:pt x="1096010" y="1375410"/>
                    <a:pt x="1028700" y="1323340"/>
                    <a:pt x="957580" y="1271270"/>
                  </a:cubicBezTo>
                  <a:cubicBezTo>
                    <a:pt x="882650" y="1215390"/>
                    <a:pt x="811530" y="1160780"/>
                    <a:pt x="728980" y="1085850"/>
                  </a:cubicBezTo>
                  <a:cubicBezTo>
                    <a:pt x="623570" y="990600"/>
                    <a:pt x="462280" y="822960"/>
                    <a:pt x="382270" y="737870"/>
                  </a:cubicBezTo>
                  <a:cubicBezTo>
                    <a:pt x="337820" y="690880"/>
                    <a:pt x="311150" y="665480"/>
                    <a:pt x="281940" y="626110"/>
                  </a:cubicBezTo>
                  <a:cubicBezTo>
                    <a:pt x="255270" y="588010"/>
                    <a:pt x="236220" y="551180"/>
                    <a:pt x="214630" y="506730"/>
                  </a:cubicBezTo>
                  <a:cubicBezTo>
                    <a:pt x="189230" y="453390"/>
                    <a:pt x="165100" y="391160"/>
                    <a:pt x="146050" y="325120"/>
                  </a:cubicBezTo>
                  <a:cubicBezTo>
                    <a:pt x="125730" y="248920"/>
                    <a:pt x="118110" y="82550"/>
                    <a:pt x="101600" y="78740"/>
                  </a:cubicBezTo>
                  <a:cubicBezTo>
                    <a:pt x="95250" y="77470"/>
                    <a:pt x="87630" y="91440"/>
                    <a:pt x="82550" y="102870"/>
                  </a:cubicBezTo>
                  <a:cubicBezTo>
                    <a:pt x="74930" y="127000"/>
                    <a:pt x="83820" y="184150"/>
                    <a:pt x="77470" y="214630"/>
                  </a:cubicBezTo>
                  <a:cubicBezTo>
                    <a:pt x="73660" y="237490"/>
                    <a:pt x="67310" y="261620"/>
                    <a:pt x="57150" y="273050"/>
                  </a:cubicBezTo>
                  <a:cubicBezTo>
                    <a:pt x="52070" y="279400"/>
                    <a:pt x="44450" y="284480"/>
                    <a:pt x="38100" y="285750"/>
                  </a:cubicBezTo>
                  <a:cubicBezTo>
                    <a:pt x="30480" y="285750"/>
                    <a:pt x="21590" y="284480"/>
                    <a:pt x="16510" y="276860"/>
                  </a:cubicBezTo>
                  <a:cubicBezTo>
                    <a:pt x="0" y="254000"/>
                    <a:pt x="2540" y="139700"/>
                    <a:pt x="8890" y="93980"/>
                  </a:cubicBezTo>
                  <a:cubicBezTo>
                    <a:pt x="12700" y="66040"/>
                    <a:pt x="19050" y="41910"/>
                    <a:pt x="30480" y="26670"/>
                  </a:cubicBezTo>
                  <a:cubicBezTo>
                    <a:pt x="38100" y="16510"/>
                    <a:pt x="45720" y="7620"/>
                    <a:pt x="62230" y="6350"/>
                  </a:cubicBezTo>
                  <a:cubicBezTo>
                    <a:pt x="99060" y="0"/>
                    <a:pt x="204470" y="68580"/>
                    <a:pt x="265430" y="71120"/>
                  </a:cubicBezTo>
                  <a:cubicBezTo>
                    <a:pt x="316230" y="72390"/>
                    <a:pt x="379730" y="26670"/>
                    <a:pt x="405130" y="35560"/>
                  </a:cubicBezTo>
                  <a:cubicBezTo>
                    <a:pt x="417830" y="39370"/>
                    <a:pt x="429260" y="55880"/>
                    <a:pt x="427990" y="64770"/>
                  </a:cubicBezTo>
                  <a:cubicBezTo>
                    <a:pt x="426720" y="72390"/>
                    <a:pt x="405130" y="87630"/>
                    <a:pt x="397510" y="85090"/>
                  </a:cubicBezTo>
                  <a:cubicBezTo>
                    <a:pt x="388620" y="83820"/>
                    <a:pt x="375920" y="62230"/>
                    <a:pt x="378460" y="53340"/>
                  </a:cubicBezTo>
                  <a:cubicBezTo>
                    <a:pt x="379730" y="45720"/>
                    <a:pt x="402590" y="34290"/>
                    <a:pt x="410210" y="36830"/>
                  </a:cubicBezTo>
                  <a:cubicBezTo>
                    <a:pt x="417830" y="38100"/>
                    <a:pt x="427990" y="53340"/>
                    <a:pt x="427990" y="62230"/>
                  </a:cubicBezTo>
                  <a:cubicBezTo>
                    <a:pt x="427990" y="68580"/>
                    <a:pt x="424180" y="76200"/>
                    <a:pt x="415290" y="82550"/>
                  </a:cubicBezTo>
                  <a:cubicBezTo>
                    <a:pt x="393700" y="99060"/>
                    <a:pt x="312420" y="121920"/>
                    <a:pt x="259080" y="120650"/>
                  </a:cubicBezTo>
                  <a:cubicBezTo>
                    <a:pt x="199390" y="118110"/>
                    <a:pt x="101600" y="49530"/>
                    <a:pt x="74930" y="62230"/>
                  </a:cubicBezTo>
                  <a:cubicBezTo>
                    <a:pt x="62230" y="67310"/>
                    <a:pt x="62230" y="80010"/>
                    <a:pt x="58420" y="97790"/>
                  </a:cubicBezTo>
                  <a:cubicBezTo>
                    <a:pt x="52070" y="132080"/>
                    <a:pt x="69850" y="240030"/>
                    <a:pt x="59690" y="266700"/>
                  </a:cubicBezTo>
                  <a:cubicBezTo>
                    <a:pt x="55880" y="276860"/>
                    <a:pt x="50800" y="281940"/>
                    <a:pt x="43180" y="284480"/>
                  </a:cubicBezTo>
                  <a:cubicBezTo>
                    <a:pt x="35560" y="285750"/>
                    <a:pt x="21590" y="285750"/>
                    <a:pt x="16510" y="276860"/>
                  </a:cubicBezTo>
                  <a:cubicBezTo>
                    <a:pt x="0" y="252730"/>
                    <a:pt x="26670" y="107950"/>
                    <a:pt x="43180" y="71120"/>
                  </a:cubicBezTo>
                  <a:cubicBezTo>
                    <a:pt x="52070" y="54610"/>
                    <a:pt x="60960" y="46990"/>
                    <a:pt x="71120" y="40640"/>
                  </a:cubicBezTo>
                  <a:cubicBezTo>
                    <a:pt x="81280" y="35560"/>
                    <a:pt x="96520" y="33020"/>
                    <a:pt x="107950" y="35560"/>
                  </a:cubicBezTo>
                  <a:cubicBezTo>
                    <a:pt x="120650" y="39370"/>
                    <a:pt x="132080" y="48260"/>
                    <a:pt x="143510" y="67310"/>
                  </a:cubicBezTo>
                  <a:cubicBezTo>
                    <a:pt x="173990" y="116840"/>
                    <a:pt x="187960" y="297180"/>
                    <a:pt x="222250" y="391160"/>
                  </a:cubicBezTo>
                  <a:cubicBezTo>
                    <a:pt x="248920" y="467360"/>
                    <a:pt x="266700" y="516890"/>
                    <a:pt x="320040" y="591820"/>
                  </a:cubicBezTo>
                  <a:cubicBezTo>
                    <a:pt x="410210" y="718820"/>
                    <a:pt x="619760" y="919480"/>
                    <a:pt x="762000" y="1047750"/>
                  </a:cubicBezTo>
                  <a:cubicBezTo>
                    <a:pt x="878840" y="1153160"/>
                    <a:pt x="1007110" y="1253490"/>
                    <a:pt x="1102360" y="1318260"/>
                  </a:cubicBezTo>
                  <a:cubicBezTo>
                    <a:pt x="1165860" y="1360170"/>
                    <a:pt x="1216660" y="1385570"/>
                    <a:pt x="1271270" y="1409700"/>
                  </a:cubicBezTo>
                  <a:cubicBezTo>
                    <a:pt x="1316990" y="1430020"/>
                    <a:pt x="1385570" y="1435100"/>
                    <a:pt x="1404620" y="1455420"/>
                  </a:cubicBezTo>
                  <a:cubicBezTo>
                    <a:pt x="1414780" y="1464310"/>
                    <a:pt x="1418590" y="1479550"/>
                    <a:pt x="1414780" y="1487170"/>
                  </a:cubicBezTo>
                  <a:cubicBezTo>
                    <a:pt x="1410970" y="1494790"/>
                    <a:pt x="1383030" y="1499870"/>
                    <a:pt x="1383030" y="1499870"/>
                  </a:cubicBezTo>
                </a:path>
              </a:pathLst>
            </a:custGeom>
            <a:solidFill>
              <a:srgbClr val="0571D3"/>
            </a:solidFill>
            <a:ln cap="sq">
              <a:noFill/>
              <a:prstDash val="solid"/>
              <a:miter/>
            </a:ln>
          </p:spPr>
        </p:sp>
      </p:grpSp>
      <p:grpSp>
        <p:nvGrpSpPr>
          <p:cNvPr name="Group 64" id="64"/>
          <p:cNvGrpSpPr/>
          <p:nvPr/>
        </p:nvGrpSpPr>
        <p:grpSpPr>
          <a:xfrm rot="0">
            <a:off x="0" y="4874267"/>
            <a:ext cx="4737909" cy="2008153"/>
            <a:chOff x="0" y="0"/>
            <a:chExt cx="5986722" cy="2537460"/>
          </a:xfrm>
        </p:grpSpPr>
        <p:sp>
          <p:nvSpPr>
            <p:cNvPr name="Freeform 65" id="65"/>
            <p:cNvSpPr/>
            <p:nvPr/>
          </p:nvSpPr>
          <p:spPr>
            <a:xfrm flipH="false" flipV="false" rot="0">
              <a:off x="53479" y="50800"/>
              <a:ext cx="5882655" cy="2440940"/>
            </a:xfrm>
            <a:custGeom>
              <a:avLst/>
              <a:gdLst/>
              <a:ahLst/>
              <a:cxnLst/>
              <a:rect r="r" b="b" t="t" l="l"/>
              <a:pathLst>
                <a:path h="2440940" w="5882655">
                  <a:moveTo>
                    <a:pt x="2571313" y="688340"/>
                  </a:moveTo>
                  <a:cubicBezTo>
                    <a:pt x="2170945" y="397510"/>
                    <a:pt x="2111685" y="384810"/>
                    <a:pt x="2023518" y="359410"/>
                  </a:cubicBezTo>
                  <a:cubicBezTo>
                    <a:pt x="1902106" y="325120"/>
                    <a:pt x="1693973" y="281940"/>
                    <a:pt x="1585571" y="262890"/>
                  </a:cubicBezTo>
                  <a:cubicBezTo>
                    <a:pt x="1521974" y="251460"/>
                    <a:pt x="1491622" y="246380"/>
                    <a:pt x="1432361" y="241300"/>
                  </a:cubicBezTo>
                  <a:cubicBezTo>
                    <a:pt x="1351421" y="233680"/>
                    <a:pt x="1250245" y="227330"/>
                    <a:pt x="1140397" y="231140"/>
                  </a:cubicBezTo>
                  <a:cubicBezTo>
                    <a:pt x="1000196" y="236220"/>
                    <a:pt x="792062" y="255270"/>
                    <a:pt x="659088" y="278130"/>
                  </a:cubicBezTo>
                  <a:cubicBezTo>
                    <a:pt x="560803" y="295910"/>
                    <a:pt x="478417" y="313690"/>
                    <a:pt x="410485" y="341630"/>
                  </a:cubicBezTo>
                  <a:cubicBezTo>
                    <a:pt x="357006" y="365760"/>
                    <a:pt x="313645" y="393700"/>
                    <a:pt x="274620" y="427990"/>
                  </a:cubicBezTo>
                  <a:cubicBezTo>
                    <a:pt x="237040" y="461010"/>
                    <a:pt x="208133" y="501650"/>
                    <a:pt x="179226" y="544830"/>
                  </a:cubicBezTo>
                  <a:cubicBezTo>
                    <a:pt x="145982" y="590550"/>
                    <a:pt x="109848" y="643890"/>
                    <a:pt x="91058" y="695960"/>
                  </a:cubicBezTo>
                  <a:cubicBezTo>
                    <a:pt x="73714" y="744220"/>
                    <a:pt x="69378" y="792480"/>
                    <a:pt x="66487" y="842010"/>
                  </a:cubicBezTo>
                  <a:cubicBezTo>
                    <a:pt x="62151" y="896620"/>
                    <a:pt x="63596" y="952500"/>
                    <a:pt x="73714" y="1008380"/>
                  </a:cubicBezTo>
                  <a:cubicBezTo>
                    <a:pt x="83831" y="1070610"/>
                    <a:pt x="101176" y="1135380"/>
                    <a:pt x="128638" y="1200150"/>
                  </a:cubicBezTo>
                  <a:cubicBezTo>
                    <a:pt x="157545" y="1270000"/>
                    <a:pt x="196570" y="1343660"/>
                    <a:pt x="245713" y="1409700"/>
                  </a:cubicBezTo>
                  <a:cubicBezTo>
                    <a:pt x="297746" y="1478280"/>
                    <a:pt x="364233" y="1543050"/>
                    <a:pt x="433611" y="1602740"/>
                  </a:cubicBezTo>
                  <a:cubicBezTo>
                    <a:pt x="505879" y="1664970"/>
                    <a:pt x="583929" y="1723390"/>
                    <a:pt x="670651" y="1772920"/>
                  </a:cubicBezTo>
                  <a:cubicBezTo>
                    <a:pt x="757374" y="1823720"/>
                    <a:pt x="839760" y="1855470"/>
                    <a:pt x="955389" y="1901190"/>
                  </a:cubicBezTo>
                  <a:cubicBezTo>
                    <a:pt x="1125943" y="1968500"/>
                    <a:pt x="1352866" y="2057400"/>
                    <a:pt x="1597133" y="2120900"/>
                  </a:cubicBezTo>
                  <a:cubicBezTo>
                    <a:pt x="1903552" y="2199640"/>
                    <a:pt x="2331381" y="2265680"/>
                    <a:pt x="2658035" y="2308860"/>
                  </a:cubicBezTo>
                  <a:cubicBezTo>
                    <a:pt x="2936991" y="2345690"/>
                    <a:pt x="3221729" y="2366010"/>
                    <a:pt x="3437089" y="2377440"/>
                  </a:cubicBezTo>
                  <a:cubicBezTo>
                    <a:pt x="3590299" y="2386330"/>
                    <a:pt x="3678466" y="2392680"/>
                    <a:pt x="3830230" y="2388870"/>
                  </a:cubicBezTo>
                  <a:cubicBezTo>
                    <a:pt x="4034027" y="2382520"/>
                    <a:pt x="4356344" y="2354580"/>
                    <a:pt x="4552915" y="2327910"/>
                  </a:cubicBezTo>
                  <a:cubicBezTo>
                    <a:pt x="4688780" y="2308860"/>
                    <a:pt x="4781283" y="2297430"/>
                    <a:pt x="4896913" y="2263140"/>
                  </a:cubicBezTo>
                  <a:cubicBezTo>
                    <a:pt x="5022660" y="2225040"/>
                    <a:pt x="5165752" y="2162810"/>
                    <a:pt x="5275600" y="2104390"/>
                  </a:cubicBezTo>
                  <a:cubicBezTo>
                    <a:pt x="5370994" y="2053590"/>
                    <a:pt x="5463498" y="1986280"/>
                    <a:pt x="5524204" y="1939290"/>
                  </a:cubicBezTo>
                  <a:cubicBezTo>
                    <a:pt x="5563228" y="1908810"/>
                    <a:pt x="5582018" y="1892300"/>
                    <a:pt x="5615262" y="1858010"/>
                  </a:cubicBezTo>
                  <a:cubicBezTo>
                    <a:pt x="5660068" y="1811020"/>
                    <a:pt x="5730891" y="1739900"/>
                    <a:pt x="5764135" y="1672590"/>
                  </a:cubicBezTo>
                  <a:cubicBezTo>
                    <a:pt x="5797379" y="1607820"/>
                    <a:pt x="5811832" y="1543050"/>
                    <a:pt x="5817613" y="1463040"/>
                  </a:cubicBezTo>
                  <a:cubicBezTo>
                    <a:pt x="5824840" y="1356360"/>
                    <a:pt x="5801714" y="1192530"/>
                    <a:pt x="5777143" y="1088390"/>
                  </a:cubicBezTo>
                  <a:cubicBezTo>
                    <a:pt x="5759799" y="1008380"/>
                    <a:pt x="5745345" y="955040"/>
                    <a:pt x="5706320" y="885190"/>
                  </a:cubicBezTo>
                  <a:cubicBezTo>
                    <a:pt x="5655732" y="793750"/>
                    <a:pt x="5561783" y="679450"/>
                    <a:pt x="5479397" y="598170"/>
                  </a:cubicBezTo>
                  <a:cubicBezTo>
                    <a:pt x="5404237" y="525780"/>
                    <a:pt x="5304507" y="461010"/>
                    <a:pt x="5235130" y="412750"/>
                  </a:cubicBezTo>
                  <a:cubicBezTo>
                    <a:pt x="5184542" y="377190"/>
                    <a:pt x="5149853" y="354330"/>
                    <a:pt x="5102156" y="327660"/>
                  </a:cubicBezTo>
                  <a:cubicBezTo>
                    <a:pt x="5050122" y="299720"/>
                    <a:pt x="4993753" y="274320"/>
                    <a:pt x="4934493" y="248920"/>
                  </a:cubicBezTo>
                  <a:cubicBezTo>
                    <a:pt x="4868005" y="220980"/>
                    <a:pt x="4794292" y="193040"/>
                    <a:pt x="4723468" y="171450"/>
                  </a:cubicBezTo>
                  <a:cubicBezTo>
                    <a:pt x="4656982" y="148590"/>
                    <a:pt x="4594831" y="132080"/>
                    <a:pt x="4522562" y="115570"/>
                  </a:cubicBezTo>
                  <a:cubicBezTo>
                    <a:pt x="4441621" y="97790"/>
                    <a:pt x="4350563" y="81280"/>
                    <a:pt x="4260950" y="69850"/>
                  </a:cubicBezTo>
                  <a:cubicBezTo>
                    <a:pt x="4164110" y="59690"/>
                    <a:pt x="4064380" y="50800"/>
                    <a:pt x="3961759" y="50800"/>
                  </a:cubicBezTo>
                  <a:cubicBezTo>
                    <a:pt x="3849020" y="52070"/>
                    <a:pt x="3724718" y="60960"/>
                    <a:pt x="3609089" y="76200"/>
                  </a:cubicBezTo>
                  <a:cubicBezTo>
                    <a:pt x="3490568" y="91440"/>
                    <a:pt x="3376384" y="110490"/>
                    <a:pt x="3257863" y="142240"/>
                  </a:cubicBezTo>
                  <a:cubicBezTo>
                    <a:pt x="3126335" y="176530"/>
                    <a:pt x="2981798" y="228600"/>
                    <a:pt x="2857496" y="280670"/>
                  </a:cubicBezTo>
                  <a:cubicBezTo>
                    <a:pt x="2741866" y="328930"/>
                    <a:pt x="2646472" y="381000"/>
                    <a:pt x="2536624" y="439420"/>
                  </a:cubicBezTo>
                  <a:cubicBezTo>
                    <a:pt x="2416658" y="502920"/>
                    <a:pt x="2220088" y="636270"/>
                    <a:pt x="2166609" y="652780"/>
                  </a:cubicBezTo>
                  <a:cubicBezTo>
                    <a:pt x="2152156" y="657860"/>
                    <a:pt x="2146374" y="659130"/>
                    <a:pt x="2139147" y="655320"/>
                  </a:cubicBezTo>
                  <a:cubicBezTo>
                    <a:pt x="2130475" y="651510"/>
                    <a:pt x="2120357" y="637540"/>
                    <a:pt x="2121803" y="628650"/>
                  </a:cubicBezTo>
                  <a:cubicBezTo>
                    <a:pt x="2121803" y="622300"/>
                    <a:pt x="2130475" y="612140"/>
                    <a:pt x="2136257" y="609600"/>
                  </a:cubicBezTo>
                  <a:cubicBezTo>
                    <a:pt x="2143483" y="605790"/>
                    <a:pt x="2156492" y="607060"/>
                    <a:pt x="2163718" y="609600"/>
                  </a:cubicBezTo>
                  <a:cubicBezTo>
                    <a:pt x="2170945" y="613410"/>
                    <a:pt x="2178172" y="622300"/>
                    <a:pt x="2178172" y="629920"/>
                  </a:cubicBezTo>
                  <a:cubicBezTo>
                    <a:pt x="2179618" y="636270"/>
                    <a:pt x="2175281" y="647700"/>
                    <a:pt x="2168055" y="651510"/>
                  </a:cubicBezTo>
                  <a:cubicBezTo>
                    <a:pt x="2162273" y="656590"/>
                    <a:pt x="2149265" y="657860"/>
                    <a:pt x="2142038" y="656590"/>
                  </a:cubicBezTo>
                  <a:cubicBezTo>
                    <a:pt x="2134811" y="654050"/>
                    <a:pt x="2124693" y="646430"/>
                    <a:pt x="2123248" y="640080"/>
                  </a:cubicBezTo>
                  <a:cubicBezTo>
                    <a:pt x="2120357" y="632460"/>
                    <a:pt x="2123248" y="622300"/>
                    <a:pt x="2134811" y="610870"/>
                  </a:cubicBezTo>
                  <a:cubicBezTo>
                    <a:pt x="2172391" y="567690"/>
                    <a:pt x="2386306" y="459740"/>
                    <a:pt x="2507717" y="394970"/>
                  </a:cubicBezTo>
                  <a:cubicBezTo>
                    <a:pt x="2619010" y="335280"/>
                    <a:pt x="2718741" y="281940"/>
                    <a:pt x="2835816" y="233680"/>
                  </a:cubicBezTo>
                  <a:cubicBezTo>
                    <a:pt x="2963008" y="180340"/>
                    <a:pt x="3111881" y="128270"/>
                    <a:pt x="3244855" y="92710"/>
                  </a:cubicBezTo>
                  <a:cubicBezTo>
                    <a:pt x="3367712" y="60960"/>
                    <a:pt x="3483341" y="40640"/>
                    <a:pt x="3603307" y="25400"/>
                  </a:cubicBezTo>
                  <a:cubicBezTo>
                    <a:pt x="3723273" y="10160"/>
                    <a:pt x="3849020" y="1270"/>
                    <a:pt x="3964649" y="0"/>
                  </a:cubicBezTo>
                  <a:cubicBezTo>
                    <a:pt x="4071607" y="0"/>
                    <a:pt x="4172782" y="8890"/>
                    <a:pt x="4271068" y="20320"/>
                  </a:cubicBezTo>
                  <a:cubicBezTo>
                    <a:pt x="4363572" y="31750"/>
                    <a:pt x="4456075" y="48260"/>
                    <a:pt x="4539907" y="67310"/>
                  </a:cubicBezTo>
                  <a:cubicBezTo>
                    <a:pt x="4613621" y="83820"/>
                    <a:pt x="4667099" y="96520"/>
                    <a:pt x="4746594" y="124460"/>
                  </a:cubicBezTo>
                  <a:cubicBezTo>
                    <a:pt x="4857888" y="162560"/>
                    <a:pt x="5021215" y="224790"/>
                    <a:pt x="5135399" y="287020"/>
                  </a:cubicBezTo>
                  <a:cubicBezTo>
                    <a:pt x="5238020" y="341630"/>
                    <a:pt x="5339196" y="416560"/>
                    <a:pt x="5410019" y="469900"/>
                  </a:cubicBezTo>
                  <a:cubicBezTo>
                    <a:pt x="5457716" y="505460"/>
                    <a:pt x="5489514" y="533400"/>
                    <a:pt x="5524204" y="566420"/>
                  </a:cubicBezTo>
                  <a:cubicBezTo>
                    <a:pt x="5556001" y="596900"/>
                    <a:pt x="5579128" y="621030"/>
                    <a:pt x="5610926" y="659130"/>
                  </a:cubicBezTo>
                  <a:cubicBezTo>
                    <a:pt x="5655732" y="713740"/>
                    <a:pt x="5728000" y="808990"/>
                    <a:pt x="5759799" y="867410"/>
                  </a:cubicBezTo>
                  <a:cubicBezTo>
                    <a:pt x="5781479" y="904240"/>
                    <a:pt x="5787261" y="923290"/>
                    <a:pt x="5800269" y="962660"/>
                  </a:cubicBezTo>
                  <a:cubicBezTo>
                    <a:pt x="5820504" y="1022350"/>
                    <a:pt x="5842185" y="1113790"/>
                    <a:pt x="5853748" y="1195070"/>
                  </a:cubicBezTo>
                  <a:cubicBezTo>
                    <a:pt x="5866756" y="1282700"/>
                    <a:pt x="5882655" y="1383030"/>
                    <a:pt x="5873983" y="1469390"/>
                  </a:cubicBezTo>
                  <a:cubicBezTo>
                    <a:pt x="5866756" y="1550670"/>
                    <a:pt x="5849412" y="1629410"/>
                    <a:pt x="5813278" y="1699260"/>
                  </a:cubicBezTo>
                  <a:cubicBezTo>
                    <a:pt x="5777143" y="1770380"/>
                    <a:pt x="5703429" y="1844040"/>
                    <a:pt x="5655732" y="1893570"/>
                  </a:cubicBezTo>
                  <a:cubicBezTo>
                    <a:pt x="5621043" y="1929130"/>
                    <a:pt x="5600808" y="1946910"/>
                    <a:pt x="5560338" y="1978660"/>
                  </a:cubicBezTo>
                  <a:cubicBezTo>
                    <a:pt x="5496741" y="2026920"/>
                    <a:pt x="5372440" y="2109470"/>
                    <a:pt x="5303062" y="2148840"/>
                  </a:cubicBezTo>
                  <a:cubicBezTo>
                    <a:pt x="5258255" y="2174240"/>
                    <a:pt x="5235130" y="2183130"/>
                    <a:pt x="5188878" y="2203450"/>
                  </a:cubicBezTo>
                  <a:cubicBezTo>
                    <a:pt x="5116609" y="2233930"/>
                    <a:pt x="4990862" y="2287270"/>
                    <a:pt x="4911366" y="2311400"/>
                  </a:cubicBezTo>
                  <a:cubicBezTo>
                    <a:pt x="4850661" y="2330450"/>
                    <a:pt x="4824644" y="2335530"/>
                    <a:pt x="4750931" y="2346960"/>
                  </a:cubicBezTo>
                  <a:cubicBezTo>
                    <a:pt x="4600612" y="2373630"/>
                    <a:pt x="4252278" y="2415540"/>
                    <a:pt x="4045590" y="2429510"/>
                  </a:cubicBezTo>
                  <a:cubicBezTo>
                    <a:pt x="3886599" y="2439670"/>
                    <a:pt x="3782533" y="2440940"/>
                    <a:pt x="3620651" y="2435860"/>
                  </a:cubicBezTo>
                  <a:cubicBezTo>
                    <a:pt x="3402400" y="2430780"/>
                    <a:pt x="3120553" y="2414270"/>
                    <a:pt x="2854605" y="2383790"/>
                  </a:cubicBezTo>
                  <a:cubicBezTo>
                    <a:pt x="2561195" y="2350770"/>
                    <a:pt x="2169500" y="2282190"/>
                    <a:pt x="1933905" y="2239010"/>
                  </a:cubicBezTo>
                  <a:cubicBezTo>
                    <a:pt x="1786477" y="2213610"/>
                    <a:pt x="1704091" y="2200910"/>
                    <a:pt x="1576898" y="2167890"/>
                  </a:cubicBezTo>
                  <a:cubicBezTo>
                    <a:pt x="1426580" y="2128520"/>
                    <a:pt x="1234346" y="2059940"/>
                    <a:pt x="1092699" y="2007870"/>
                  </a:cubicBezTo>
                  <a:cubicBezTo>
                    <a:pt x="978515" y="1965960"/>
                    <a:pt x="873003" y="1920240"/>
                    <a:pt x="789172" y="1883410"/>
                  </a:cubicBezTo>
                  <a:cubicBezTo>
                    <a:pt x="728466" y="1858010"/>
                    <a:pt x="689441" y="1845310"/>
                    <a:pt x="633072" y="1812290"/>
                  </a:cubicBezTo>
                  <a:cubicBezTo>
                    <a:pt x="559358" y="1769110"/>
                    <a:pt x="465409" y="1701800"/>
                    <a:pt x="391695" y="1638300"/>
                  </a:cubicBezTo>
                  <a:cubicBezTo>
                    <a:pt x="319427" y="1574800"/>
                    <a:pt x="242822" y="1494790"/>
                    <a:pt x="195125" y="1435100"/>
                  </a:cubicBezTo>
                  <a:cubicBezTo>
                    <a:pt x="163327" y="1393190"/>
                    <a:pt x="143091" y="1358900"/>
                    <a:pt x="122856" y="1320800"/>
                  </a:cubicBezTo>
                  <a:cubicBezTo>
                    <a:pt x="102621" y="1285240"/>
                    <a:pt x="88167" y="1258570"/>
                    <a:pt x="72268" y="1212850"/>
                  </a:cubicBezTo>
                  <a:cubicBezTo>
                    <a:pt x="47697" y="1139190"/>
                    <a:pt x="11563" y="1005840"/>
                    <a:pt x="4336" y="920750"/>
                  </a:cubicBezTo>
                  <a:cubicBezTo>
                    <a:pt x="0" y="855980"/>
                    <a:pt x="4336" y="805180"/>
                    <a:pt x="17344" y="749300"/>
                  </a:cubicBezTo>
                  <a:cubicBezTo>
                    <a:pt x="30353" y="693420"/>
                    <a:pt x="52033" y="642620"/>
                    <a:pt x="83831" y="586740"/>
                  </a:cubicBezTo>
                  <a:cubicBezTo>
                    <a:pt x="122856" y="521970"/>
                    <a:pt x="185007" y="436880"/>
                    <a:pt x="241377" y="386080"/>
                  </a:cubicBezTo>
                  <a:cubicBezTo>
                    <a:pt x="287628" y="345440"/>
                    <a:pt x="336771" y="318770"/>
                    <a:pt x="387359" y="295910"/>
                  </a:cubicBezTo>
                  <a:cubicBezTo>
                    <a:pt x="437947" y="273050"/>
                    <a:pt x="497207" y="256540"/>
                    <a:pt x="544904" y="245110"/>
                  </a:cubicBezTo>
                  <a:cubicBezTo>
                    <a:pt x="582484" y="236220"/>
                    <a:pt x="601274" y="234950"/>
                    <a:pt x="648971" y="228600"/>
                  </a:cubicBezTo>
                  <a:cubicBezTo>
                    <a:pt x="753037" y="214630"/>
                    <a:pt x="1010313" y="185420"/>
                    <a:pt x="1140397" y="180340"/>
                  </a:cubicBezTo>
                  <a:cubicBezTo>
                    <a:pt x="1227119" y="176530"/>
                    <a:pt x="1280598" y="179070"/>
                    <a:pt x="1354311" y="184150"/>
                  </a:cubicBezTo>
                  <a:cubicBezTo>
                    <a:pt x="1433807" y="190500"/>
                    <a:pt x="1506075" y="198120"/>
                    <a:pt x="1600024" y="213360"/>
                  </a:cubicBezTo>
                  <a:cubicBezTo>
                    <a:pt x="1727217" y="234950"/>
                    <a:pt x="1920896" y="276860"/>
                    <a:pt x="2045198" y="312420"/>
                  </a:cubicBezTo>
                  <a:cubicBezTo>
                    <a:pt x="2139147" y="340360"/>
                    <a:pt x="2204189" y="356870"/>
                    <a:pt x="2285129" y="401320"/>
                  </a:cubicBezTo>
                  <a:cubicBezTo>
                    <a:pt x="2390642" y="459740"/>
                    <a:pt x="2585766" y="604520"/>
                    <a:pt x="2611783" y="652780"/>
                  </a:cubicBezTo>
                  <a:cubicBezTo>
                    <a:pt x="2620455" y="666750"/>
                    <a:pt x="2620455" y="680720"/>
                    <a:pt x="2614674" y="687070"/>
                  </a:cubicBezTo>
                  <a:cubicBezTo>
                    <a:pt x="2607447" y="693420"/>
                    <a:pt x="2571313" y="688340"/>
                    <a:pt x="2571313" y="688340"/>
                  </a:cubicBezTo>
                </a:path>
              </a:pathLst>
            </a:custGeom>
            <a:solidFill>
              <a:srgbClr val="0571D3"/>
            </a:solidFill>
            <a:ln cap="sq">
              <a:noFill/>
              <a:prstDash val="solid"/>
              <a:miter/>
            </a:ln>
          </p:spPr>
        </p:sp>
      </p:grpSp>
      <p:sp>
        <p:nvSpPr>
          <p:cNvPr name="TextBox 66" id="66"/>
          <p:cNvSpPr txBox="true"/>
          <p:nvPr/>
        </p:nvSpPr>
        <p:spPr>
          <a:xfrm rot="0">
            <a:off x="258317" y="5384599"/>
            <a:ext cx="4058357" cy="1153684"/>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5E17EB"/>
                </a:solidFill>
                <a:latin typeface="Playwrite US Modern"/>
                <a:ea typeface="Playwrite US Modern"/>
                <a:cs typeface="Playwrite US Modern"/>
                <a:sym typeface="Playwrite US Modern"/>
              </a:rPr>
              <a:t>if E is moved to another partition, how much the cut will be reduced</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6" id="6"/>
          <p:cNvGrpSpPr/>
          <p:nvPr/>
        </p:nvGrpSpPr>
        <p:grpSpPr>
          <a:xfrm rot="-5400000">
            <a:off x="12004487" y="853709"/>
            <a:ext cx="4144142" cy="8276832"/>
            <a:chOff x="0" y="0"/>
            <a:chExt cx="5525523" cy="11035775"/>
          </a:xfrm>
        </p:grpSpPr>
        <p:sp>
          <p:nvSpPr>
            <p:cNvPr name="Freeform 7" id="7"/>
            <p:cNvSpPr/>
            <p:nvPr/>
          </p:nvSpPr>
          <p:spPr>
            <a:xfrm flipH="false" flipV="false" rot="0">
              <a:off x="0" y="0"/>
              <a:ext cx="5525523" cy="5525523"/>
            </a:xfrm>
            <a:custGeom>
              <a:avLst/>
              <a:gdLst/>
              <a:ahLst/>
              <a:cxnLst/>
              <a:rect r="r" b="b" t="t" l="l"/>
              <a:pathLst>
                <a:path h="5525523" w="5525523">
                  <a:moveTo>
                    <a:pt x="0" y="0"/>
                  </a:moveTo>
                  <a:lnTo>
                    <a:pt x="5525523" y="0"/>
                  </a:lnTo>
                  <a:lnTo>
                    <a:pt x="5525523" y="5525523"/>
                  </a:lnTo>
                  <a:lnTo>
                    <a:pt x="0" y="5525523"/>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5510252"/>
              <a:ext cx="5525523" cy="5525523"/>
            </a:xfrm>
            <a:custGeom>
              <a:avLst/>
              <a:gdLst/>
              <a:ahLst/>
              <a:cxnLst/>
              <a:rect r="r" b="b" t="t" l="l"/>
              <a:pathLst>
                <a:path h="5525523" w="5525523">
                  <a:moveTo>
                    <a:pt x="0" y="0"/>
                  </a:moveTo>
                  <a:lnTo>
                    <a:pt x="5525523" y="0"/>
                  </a:lnTo>
                  <a:lnTo>
                    <a:pt x="5525523" y="5525523"/>
                  </a:lnTo>
                  <a:lnTo>
                    <a:pt x="0" y="5525523"/>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1200017" y="7215571"/>
            <a:ext cx="3845468" cy="4114800"/>
          </a:xfrm>
          <a:custGeom>
            <a:avLst/>
            <a:gdLst/>
            <a:ahLst/>
            <a:cxnLst/>
            <a:rect r="r" b="b" t="t" l="l"/>
            <a:pathLst>
              <a:path h="4114800" w="3845468">
                <a:moveTo>
                  <a:pt x="0" y="0"/>
                </a:moveTo>
                <a:lnTo>
                  <a:pt x="3845467" y="0"/>
                </a:lnTo>
                <a:lnTo>
                  <a:pt x="384546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381254" y="8877393"/>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12" id="12"/>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grpSp>
        <p:nvGrpSpPr>
          <p:cNvPr name="Group 13" id="13"/>
          <p:cNvGrpSpPr/>
          <p:nvPr/>
        </p:nvGrpSpPr>
        <p:grpSpPr>
          <a:xfrm rot="0">
            <a:off x="1795826" y="2820180"/>
            <a:ext cx="9084858" cy="4646639"/>
            <a:chOff x="0" y="0"/>
            <a:chExt cx="12113144" cy="6195519"/>
          </a:xfrm>
        </p:grpSpPr>
        <p:sp>
          <p:nvSpPr>
            <p:cNvPr name="TextBox 14" id="14"/>
            <p:cNvSpPr txBox="true"/>
            <p:nvPr/>
          </p:nvSpPr>
          <p:spPr>
            <a:xfrm rot="0">
              <a:off x="0" y="961812"/>
              <a:ext cx="4943282" cy="774841"/>
            </a:xfrm>
            <a:prstGeom prst="rect">
              <a:avLst/>
            </a:prstGeom>
          </p:spPr>
          <p:txBody>
            <a:bodyPr anchor="t" rtlCol="false" tIns="0" lIns="0" bIns="0" rIns="0">
              <a:spAutoFit/>
            </a:bodyPr>
            <a:lstStyle/>
            <a:p>
              <a:pPr algn="ctr">
                <a:lnSpc>
                  <a:spcPts val="4769"/>
                </a:lnSpc>
              </a:pPr>
              <a:r>
                <a:rPr lang="en-US" b="true" sz="3668">
                  <a:solidFill>
                    <a:srgbClr val="202020"/>
                  </a:solidFill>
                  <a:latin typeface="Glacial Indifference Bold"/>
                  <a:ea typeface="Glacial Indifference Bold"/>
                  <a:cs typeface="Glacial Indifference Bold"/>
                  <a:sym typeface="Glacial Indifference Bold"/>
                </a:rPr>
                <a:t>FOR PARTITION 1 ,</a:t>
              </a:r>
            </a:p>
          </p:txBody>
        </p:sp>
        <p:sp>
          <p:nvSpPr>
            <p:cNvPr name="TextBox 15" id="15"/>
            <p:cNvSpPr txBox="true"/>
            <p:nvPr/>
          </p:nvSpPr>
          <p:spPr>
            <a:xfrm rot="0">
              <a:off x="1205069" y="2196749"/>
              <a:ext cx="3141201" cy="3105221"/>
            </a:xfrm>
            <a:prstGeom prst="rect">
              <a:avLst/>
            </a:prstGeom>
          </p:spPr>
          <p:txBody>
            <a:bodyPr anchor="t" rtlCol="false" tIns="0" lIns="0" bIns="0" rIns="0">
              <a:spAutoFit/>
            </a:bodyPr>
            <a:lstStyle/>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GAIN(A) = -2</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GAIN(B) = -1</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GAIN(C) = -2</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GAIN(D) = 0</a:t>
              </a:r>
            </a:p>
          </p:txBody>
        </p:sp>
        <p:sp>
          <p:nvSpPr>
            <p:cNvPr name="TextBox 16" id="16"/>
            <p:cNvSpPr txBox="true"/>
            <p:nvPr/>
          </p:nvSpPr>
          <p:spPr>
            <a:xfrm rot="0">
              <a:off x="7034521" y="958841"/>
              <a:ext cx="5078623" cy="774711"/>
            </a:xfrm>
            <a:prstGeom prst="rect">
              <a:avLst/>
            </a:prstGeom>
          </p:spPr>
          <p:txBody>
            <a:bodyPr anchor="t" rtlCol="false" tIns="0" lIns="0" bIns="0" rIns="0">
              <a:spAutoFit/>
            </a:bodyPr>
            <a:lstStyle/>
            <a:p>
              <a:pPr algn="ctr">
                <a:lnSpc>
                  <a:spcPts val="4769"/>
                </a:lnSpc>
              </a:pPr>
              <a:r>
                <a:rPr lang="en-US" b="true" sz="3668">
                  <a:solidFill>
                    <a:srgbClr val="202020"/>
                  </a:solidFill>
                  <a:latin typeface="Glacial Indifference Bold"/>
                  <a:ea typeface="Glacial Indifference Bold"/>
                  <a:cs typeface="Glacial Indifference Bold"/>
                  <a:sym typeface="Glacial Indifference Bold"/>
                </a:rPr>
                <a:t>FOR PARTITION 2 ,</a:t>
              </a:r>
            </a:p>
          </p:txBody>
        </p:sp>
        <p:sp>
          <p:nvSpPr>
            <p:cNvPr name="TextBox 17" id="17"/>
            <p:cNvSpPr txBox="true"/>
            <p:nvPr/>
          </p:nvSpPr>
          <p:spPr>
            <a:xfrm rot="0">
              <a:off x="8307260" y="2196749"/>
              <a:ext cx="3147063" cy="3105221"/>
            </a:xfrm>
            <a:prstGeom prst="rect">
              <a:avLst/>
            </a:prstGeom>
          </p:spPr>
          <p:txBody>
            <a:bodyPr anchor="t" rtlCol="false" tIns="0" lIns="0" bIns="0" rIns="0">
              <a:spAutoFit/>
            </a:bodyPr>
            <a:lstStyle/>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GAIN(E) = 1</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GAIN(F) = -2</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GAIN(G) = -2</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GAIN(H) = -2</a:t>
              </a:r>
            </a:p>
          </p:txBody>
        </p:sp>
        <p:sp>
          <p:nvSpPr>
            <p:cNvPr name="AutoShape 18" id="18"/>
            <p:cNvSpPr/>
            <p:nvPr/>
          </p:nvSpPr>
          <p:spPr>
            <a:xfrm flipH="true">
              <a:off x="6162369" y="0"/>
              <a:ext cx="0" cy="6195519"/>
            </a:xfrm>
            <a:prstGeom prst="line">
              <a:avLst/>
            </a:prstGeom>
            <a:ln cap="flat" w="50800">
              <a:solidFill>
                <a:srgbClr val="000000"/>
              </a:solidFill>
              <a:prstDash val="sysDot"/>
              <a:headEnd type="none" len="sm" w="sm"/>
              <a:tailEnd type="none" len="sm" w="sm"/>
            </a:ln>
          </p:spPr>
        </p:sp>
      </p:grpSp>
      <p:grpSp>
        <p:nvGrpSpPr>
          <p:cNvPr name="Group 19" id="19"/>
          <p:cNvGrpSpPr/>
          <p:nvPr/>
        </p:nvGrpSpPr>
        <p:grpSpPr>
          <a:xfrm rot="0">
            <a:off x="11815318" y="3205775"/>
            <a:ext cx="5443982" cy="4185718"/>
            <a:chOff x="0" y="0"/>
            <a:chExt cx="7258642" cy="5580958"/>
          </a:xfrm>
        </p:grpSpPr>
        <p:grpSp>
          <p:nvGrpSpPr>
            <p:cNvPr name="Group 20" id="20"/>
            <p:cNvGrpSpPr/>
            <p:nvPr/>
          </p:nvGrpSpPr>
          <p:grpSpPr>
            <a:xfrm rot="0">
              <a:off x="430220" y="3191550"/>
              <a:ext cx="539842" cy="53984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3" id="23"/>
            <p:cNvGrpSpPr/>
            <p:nvPr/>
          </p:nvGrpSpPr>
          <p:grpSpPr>
            <a:xfrm rot="0">
              <a:off x="529406" y="1279378"/>
              <a:ext cx="539842" cy="53984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6" id="26"/>
            <p:cNvGrpSpPr/>
            <p:nvPr/>
          </p:nvGrpSpPr>
          <p:grpSpPr>
            <a:xfrm rot="0">
              <a:off x="2475144" y="354935"/>
              <a:ext cx="539842" cy="53984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9" id="29"/>
            <p:cNvGrpSpPr/>
            <p:nvPr/>
          </p:nvGrpSpPr>
          <p:grpSpPr>
            <a:xfrm rot="0">
              <a:off x="2475144" y="3996477"/>
              <a:ext cx="539842" cy="53984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32" id="32"/>
            <p:cNvSpPr/>
            <p:nvPr/>
          </p:nvSpPr>
          <p:spPr>
            <a:xfrm flipV="true">
              <a:off x="700141" y="1819220"/>
              <a:ext cx="99186" cy="1372330"/>
            </a:xfrm>
            <a:prstGeom prst="line">
              <a:avLst/>
            </a:prstGeom>
            <a:ln cap="flat" w="38100">
              <a:solidFill>
                <a:srgbClr val="000000"/>
              </a:solidFill>
              <a:prstDash val="solid"/>
              <a:headEnd type="none" len="sm" w="sm"/>
              <a:tailEnd type="none" len="sm" w="sm"/>
            </a:ln>
          </p:spPr>
        </p:sp>
        <p:sp>
          <p:nvSpPr>
            <p:cNvPr name="AutoShape 33" id="33"/>
            <p:cNvSpPr/>
            <p:nvPr/>
          </p:nvSpPr>
          <p:spPr>
            <a:xfrm flipV="true">
              <a:off x="799327" y="624855"/>
              <a:ext cx="1675817" cy="654523"/>
            </a:xfrm>
            <a:prstGeom prst="line">
              <a:avLst/>
            </a:prstGeom>
            <a:ln cap="flat" w="38100">
              <a:solidFill>
                <a:srgbClr val="000000"/>
              </a:solidFill>
              <a:prstDash val="solid"/>
              <a:headEnd type="none" len="sm" w="sm"/>
              <a:tailEnd type="none" len="sm" w="sm"/>
            </a:ln>
          </p:spPr>
        </p:sp>
        <p:sp>
          <p:nvSpPr>
            <p:cNvPr name="AutoShape 34" id="34"/>
            <p:cNvSpPr/>
            <p:nvPr/>
          </p:nvSpPr>
          <p:spPr>
            <a:xfrm flipV="true">
              <a:off x="700141" y="894776"/>
              <a:ext cx="2044924" cy="2296773"/>
            </a:xfrm>
            <a:prstGeom prst="line">
              <a:avLst/>
            </a:prstGeom>
            <a:ln cap="flat" w="38100">
              <a:solidFill>
                <a:srgbClr val="000000"/>
              </a:solidFill>
              <a:prstDash val="solid"/>
              <a:headEnd type="none" len="sm" w="sm"/>
              <a:tailEnd type="none" len="sm" w="sm"/>
            </a:ln>
          </p:spPr>
        </p:sp>
        <p:sp>
          <p:nvSpPr>
            <p:cNvPr name="AutoShape 35" id="35"/>
            <p:cNvSpPr/>
            <p:nvPr/>
          </p:nvSpPr>
          <p:spPr>
            <a:xfrm>
              <a:off x="2745065" y="894776"/>
              <a:ext cx="0" cy="3101701"/>
            </a:xfrm>
            <a:prstGeom prst="line">
              <a:avLst/>
            </a:prstGeom>
            <a:ln cap="flat" w="38100">
              <a:solidFill>
                <a:srgbClr val="000000"/>
              </a:solidFill>
              <a:prstDash val="solid"/>
              <a:headEnd type="none" len="sm" w="sm"/>
              <a:tailEnd type="none" len="sm" w="sm"/>
            </a:ln>
          </p:spPr>
        </p:sp>
        <p:grpSp>
          <p:nvGrpSpPr>
            <p:cNvPr name="Group 36" id="36"/>
            <p:cNvGrpSpPr/>
            <p:nvPr/>
          </p:nvGrpSpPr>
          <p:grpSpPr>
            <a:xfrm rot="-10800000">
              <a:off x="6718800" y="1043777"/>
              <a:ext cx="539842" cy="53984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9" id="39"/>
            <p:cNvGrpSpPr/>
            <p:nvPr/>
          </p:nvGrpSpPr>
          <p:grpSpPr>
            <a:xfrm rot="-10800000">
              <a:off x="6619614" y="2955949"/>
              <a:ext cx="539842" cy="53984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41" id="4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42" id="42"/>
            <p:cNvGrpSpPr/>
            <p:nvPr/>
          </p:nvGrpSpPr>
          <p:grpSpPr>
            <a:xfrm rot="-10800000">
              <a:off x="4673877" y="3880392"/>
              <a:ext cx="539842" cy="539842"/>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44" id="4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45" id="45"/>
            <p:cNvGrpSpPr/>
            <p:nvPr/>
          </p:nvGrpSpPr>
          <p:grpSpPr>
            <a:xfrm rot="-10800000">
              <a:off x="4673877" y="238850"/>
              <a:ext cx="539842" cy="539842"/>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47" id="4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48" id="48"/>
            <p:cNvSpPr/>
            <p:nvPr/>
          </p:nvSpPr>
          <p:spPr>
            <a:xfrm flipH="true">
              <a:off x="6889535" y="1583619"/>
              <a:ext cx="99186" cy="1372330"/>
            </a:xfrm>
            <a:prstGeom prst="line">
              <a:avLst/>
            </a:prstGeom>
            <a:ln cap="flat" w="38100">
              <a:solidFill>
                <a:srgbClr val="000000"/>
              </a:solidFill>
              <a:prstDash val="solid"/>
              <a:headEnd type="none" len="sm" w="sm"/>
              <a:tailEnd type="none" len="sm" w="sm"/>
            </a:ln>
          </p:spPr>
        </p:sp>
        <p:sp>
          <p:nvSpPr>
            <p:cNvPr name="AutoShape 49" id="49"/>
            <p:cNvSpPr/>
            <p:nvPr/>
          </p:nvSpPr>
          <p:spPr>
            <a:xfrm flipH="true">
              <a:off x="5213718" y="3495791"/>
              <a:ext cx="1675817" cy="654523"/>
            </a:xfrm>
            <a:prstGeom prst="line">
              <a:avLst/>
            </a:prstGeom>
            <a:ln cap="flat" w="38100">
              <a:solidFill>
                <a:srgbClr val="000000"/>
              </a:solidFill>
              <a:prstDash val="solid"/>
              <a:headEnd type="none" len="sm" w="sm"/>
              <a:tailEnd type="none" len="sm" w="sm"/>
            </a:ln>
          </p:spPr>
        </p:sp>
        <p:sp>
          <p:nvSpPr>
            <p:cNvPr name="AutoShape 50" id="50"/>
            <p:cNvSpPr/>
            <p:nvPr/>
          </p:nvSpPr>
          <p:spPr>
            <a:xfrm flipH="true">
              <a:off x="4943798" y="1583619"/>
              <a:ext cx="2044924" cy="2296773"/>
            </a:xfrm>
            <a:prstGeom prst="line">
              <a:avLst/>
            </a:prstGeom>
            <a:ln cap="flat" w="38100">
              <a:solidFill>
                <a:srgbClr val="000000"/>
              </a:solidFill>
              <a:prstDash val="solid"/>
              <a:headEnd type="none" len="sm" w="sm"/>
              <a:tailEnd type="none" len="sm" w="sm"/>
            </a:ln>
          </p:spPr>
        </p:sp>
        <p:sp>
          <p:nvSpPr>
            <p:cNvPr name="AutoShape 51" id="51"/>
            <p:cNvSpPr/>
            <p:nvPr/>
          </p:nvSpPr>
          <p:spPr>
            <a:xfrm flipV="true">
              <a:off x="4943798" y="778691"/>
              <a:ext cx="0" cy="3101701"/>
            </a:xfrm>
            <a:prstGeom prst="line">
              <a:avLst/>
            </a:prstGeom>
            <a:ln cap="flat" w="38100">
              <a:solidFill>
                <a:srgbClr val="000000"/>
              </a:solidFill>
              <a:prstDash val="solid"/>
              <a:headEnd type="none" len="sm" w="sm"/>
              <a:tailEnd type="none" len="sm" w="sm"/>
            </a:ln>
          </p:spPr>
        </p:sp>
        <p:sp>
          <p:nvSpPr>
            <p:cNvPr name="AutoShape 52" id="52"/>
            <p:cNvSpPr/>
            <p:nvPr/>
          </p:nvSpPr>
          <p:spPr>
            <a:xfrm flipV="true">
              <a:off x="3014986" y="508770"/>
              <a:ext cx="1658891" cy="116085"/>
            </a:xfrm>
            <a:prstGeom prst="line">
              <a:avLst/>
            </a:prstGeom>
            <a:ln cap="flat" w="38100">
              <a:solidFill>
                <a:srgbClr val="FF5757"/>
              </a:solidFill>
              <a:prstDash val="solid"/>
              <a:headEnd type="none" len="sm" w="sm"/>
              <a:tailEnd type="none" len="sm" w="sm"/>
            </a:ln>
          </p:spPr>
        </p:sp>
        <p:sp>
          <p:nvSpPr>
            <p:cNvPr name="AutoShape 53" id="53"/>
            <p:cNvSpPr/>
            <p:nvPr/>
          </p:nvSpPr>
          <p:spPr>
            <a:xfrm flipH="true">
              <a:off x="700141" y="508770"/>
              <a:ext cx="3973735" cy="2682779"/>
            </a:xfrm>
            <a:prstGeom prst="line">
              <a:avLst/>
            </a:prstGeom>
            <a:ln cap="flat" w="38100">
              <a:solidFill>
                <a:srgbClr val="FF5757"/>
              </a:solidFill>
              <a:prstDash val="solid"/>
              <a:headEnd type="none" len="sm" w="sm"/>
              <a:tailEnd type="none" len="sm" w="sm"/>
            </a:ln>
          </p:spPr>
        </p:sp>
        <p:sp>
          <p:nvSpPr>
            <p:cNvPr name="AutoShape 54" id="54"/>
            <p:cNvSpPr/>
            <p:nvPr/>
          </p:nvSpPr>
          <p:spPr>
            <a:xfrm flipH="true">
              <a:off x="3014986" y="4150313"/>
              <a:ext cx="1658891" cy="116085"/>
            </a:xfrm>
            <a:prstGeom prst="line">
              <a:avLst/>
            </a:prstGeom>
            <a:ln cap="flat" w="38100">
              <a:solidFill>
                <a:srgbClr val="FF5757"/>
              </a:solidFill>
              <a:prstDash val="solid"/>
              <a:headEnd type="none" len="sm" w="sm"/>
              <a:tailEnd type="none" len="sm" w="sm"/>
            </a:ln>
          </p:spPr>
        </p:sp>
        <p:sp>
          <p:nvSpPr>
            <p:cNvPr name="TextBox 55" id="55"/>
            <p:cNvSpPr txBox="true"/>
            <p:nvPr/>
          </p:nvSpPr>
          <p:spPr>
            <a:xfrm rot="0">
              <a:off x="670353" y="1327890"/>
              <a:ext cx="257949" cy="404717"/>
            </a:xfrm>
            <a:prstGeom prst="rect">
              <a:avLst/>
            </a:prstGeom>
          </p:spPr>
          <p:txBody>
            <a:bodyPr anchor="t" rtlCol="false" tIns="0" lIns="0" bIns="0" rIns="0">
              <a:spAutoFit/>
            </a:bodyPr>
            <a:lstStyle/>
            <a:p>
              <a:pPr algn="ctr">
                <a:lnSpc>
                  <a:spcPts val="2541"/>
                </a:lnSpc>
                <a:spcBef>
                  <a:spcPct val="0"/>
                </a:spcBef>
              </a:pPr>
              <a:r>
                <a:rPr lang="en-US" b="true" sz="1815" spc="272">
                  <a:solidFill>
                    <a:srgbClr val="202020"/>
                  </a:solidFill>
                  <a:latin typeface="Glacial Indifference Bold"/>
                  <a:ea typeface="Glacial Indifference Bold"/>
                  <a:cs typeface="Glacial Indifference Bold"/>
                  <a:sym typeface="Glacial Indifference Bold"/>
                </a:rPr>
                <a:t>A</a:t>
              </a:r>
            </a:p>
          </p:txBody>
        </p:sp>
        <p:sp>
          <p:nvSpPr>
            <p:cNvPr name="TextBox 56" id="56"/>
            <p:cNvSpPr txBox="true"/>
            <p:nvPr/>
          </p:nvSpPr>
          <p:spPr>
            <a:xfrm rot="0">
              <a:off x="592434" y="3187770"/>
              <a:ext cx="215415" cy="404717"/>
            </a:xfrm>
            <a:prstGeom prst="rect">
              <a:avLst/>
            </a:prstGeom>
          </p:spPr>
          <p:txBody>
            <a:bodyPr anchor="t" rtlCol="false" tIns="0" lIns="0" bIns="0" rIns="0">
              <a:spAutoFit/>
            </a:bodyPr>
            <a:lstStyle/>
            <a:p>
              <a:pPr algn="ctr">
                <a:lnSpc>
                  <a:spcPts val="2541"/>
                </a:lnSpc>
                <a:spcBef>
                  <a:spcPct val="0"/>
                </a:spcBef>
              </a:pPr>
              <a:r>
                <a:rPr lang="en-US" b="true" sz="1815" spc="272">
                  <a:solidFill>
                    <a:srgbClr val="202020"/>
                  </a:solidFill>
                  <a:latin typeface="Glacial Indifference Bold"/>
                  <a:ea typeface="Glacial Indifference Bold"/>
                  <a:cs typeface="Glacial Indifference Bold"/>
                  <a:sym typeface="Glacial Indifference Bold"/>
                </a:rPr>
                <a:t>B</a:t>
              </a:r>
            </a:p>
          </p:txBody>
        </p:sp>
        <p:sp>
          <p:nvSpPr>
            <p:cNvPr name="TextBox 57" id="57"/>
            <p:cNvSpPr txBox="true"/>
            <p:nvPr/>
          </p:nvSpPr>
          <p:spPr>
            <a:xfrm rot="0">
              <a:off x="2607858" y="373974"/>
              <a:ext cx="274414" cy="404717"/>
            </a:xfrm>
            <a:prstGeom prst="rect">
              <a:avLst/>
            </a:prstGeom>
          </p:spPr>
          <p:txBody>
            <a:bodyPr anchor="t" rtlCol="false" tIns="0" lIns="0" bIns="0" rIns="0">
              <a:spAutoFit/>
            </a:bodyPr>
            <a:lstStyle/>
            <a:p>
              <a:pPr algn="ctr">
                <a:lnSpc>
                  <a:spcPts val="2541"/>
                </a:lnSpc>
                <a:spcBef>
                  <a:spcPct val="0"/>
                </a:spcBef>
              </a:pPr>
              <a:r>
                <a:rPr lang="en-US" b="true" sz="1815" spc="272">
                  <a:solidFill>
                    <a:srgbClr val="202020"/>
                  </a:solidFill>
                  <a:latin typeface="Glacial Indifference Bold"/>
                  <a:ea typeface="Glacial Indifference Bold"/>
                  <a:cs typeface="Glacial Indifference Bold"/>
                  <a:sym typeface="Glacial Indifference Bold"/>
                </a:rPr>
                <a:t>C</a:t>
              </a:r>
            </a:p>
          </p:txBody>
        </p:sp>
        <p:sp>
          <p:nvSpPr>
            <p:cNvPr name="TextBox 58" id="58"/>
            <p:cNvSpPr txBox="true"/>
            <p:nvPr/>
          </p:nvSpPr>
          <p:spPr>
            <a:xfrm rot="0">
              <a:off x="2641062" y="4044990"/>
              <a:ext cx="241210" cy="404717"/>
            </a:xfrm>
            <a:prstGeom prst="rect">
              <a:avLst/>
            </a:prstGeom>
          </p:spPr>
          <p:txBody>
            <a:bodyPr anchor="t" rtlCol="false" tIns="0" lIns="0" bIns="0" rIns="0">
              <a:spAutoFit/>
            </a:bodyPr>
            <a:lstStyle/>
            <a:p>
              <a:pPr algn="ctr">
                <a:lnSpc>
                  <a:spcPts val="2541"/>
                </a:lnSpc>
                <a:spcBef>
                  <a:spcPct val="0"/>
                </a:spcBef>
              </a:pPr>
              <a:r>
                <a:rPr lang="en-US" b="true" sz="1815" spc="272">
                  <a:solidFill>
                    <a:srgbClr val="202020"/>
                  </a:solidFill>
                  <a:latin typeface="Glacial Indifference Bold"/>
                  <a:ea typeface="Glacial Indifference Bold"/>
                  <a:cs typeface="Glacial Indifference Bold"/>
                  <a:sym typeface="Glacial Indifference Bold"/>
                </a:rPr>
                <a:t>D</a:t>
              </a:r>
            </a:p>
          </p:txBody>
        </p:sp>
        <p:sp>
          <p:nvSpPr>
            <p:cNvPr name="TextBox 59" id="59"/>
            <p:cNvSpPr txBox="true"/>
            <p:nvPr/>
          </p:nvSpPr>
          <p:spPr>
            <a:xfrm rot="0">
              <a:off x="4845478" y="287362"/>
              <a:ext cx="204164" cy="404717"/>
            </a:xfrm>
            <a:prstGeom prst="rect">
              <a:avLst/>
            </a:prstGeom>
          </p:spPr>
          <p:txBody>
            <a:bodyPr anchor="t" rtlCol="false" tIns="0" lIns="0" bIns="0" rIns="0">
              <a:spAutoFit/>
            </a:bodyPr>
            <a:lstStyle/>
            <a:p>
              <a:pPr algn="ctr">
                <a:lnSpc>
                  <a:spcPts val="2541"/>
                </a:lnSpc>
                <a:spcBef>
                  <a:spcPct val="0"/>
                </a:spcBef>
              </a:pPr>
              <a:r>
                <a:rPr lang="en-US" b="true" sz="1815" spc="272">
                  <a:solidFill>
                    <a:srgbClr val="202020"/>
                  </a:solidFill>
                  <a:latin typeface="Glacial Indifference Bold"/>
                  <a:ea typeface="Glacial Indifference Bold"/>
                  <a:cs typeface="Glacial Indifference Bold"/>
                  <a:sym typeface="Glacial Indifference Bold"/>
                </a:rPr>
                <a:t>E</a:t>
              </a:r>
            </a:p>
          </p:txBody>
        </p:sp>
        <p:sp>
          <p:nvSpPr>
            <p:cNvPr name="TextBox 60" id="60"/>
            <p:cNvSpPr txBox="true"/>
            <p:nvPr/>
          </p:nvSpPr>
          <p:spPr>
            <a:xfrm rot="0">
              <a:off x="4848413" y="3928905"/>
              <a:ext cx="200871" cy="404717"/>
            </a:xfrm>
            <a:prstGeom prst="rect">
              <a:avLst/>
            </a:prstGeom>
          </p:spPr>
          <p:txBody>
            <a:bodyPr anchor="t" rtlCol="false" tIns="0" lIns="0" bIns="0" rIns="0">
              <a:spAutoFit/>
            </a:bodyPr>
            <a:lstStyle/>
            <a:p>
              <a:pPr algn="ctr">
                <a:lnSpc>
                  <a:spcPts val="2541"/>
                </a:lnSpc>
                <a:spcBef>
                  <a:spcPct val="0"/>
                </a:spcBef>
              </a:pPr>
              <a:r>
                <a:rPr lang="en-US" b="true" sz="1815" spc="272">
                  <a:solidFill>
                    <a:srgbClr val="202020"/>
                  </a:solidFill>
                  <a:latin typeface="Glacial Indifference Bold"/>
                  <a:ea typeface="Glacial Indifference Bold"/>
                  <a:cs typeface="Glacial Indifference Bold"/>
                  <a:sym typeface="Glacial Indifference Bold"/>
                </a:rPr>
                <a:t>F</a:t>
              </a:r>
            </a:p>
          </p:txBody>
        </p:sp>
        <p:sp>
          <p:nvSpPr>
            <p:cNvPr name="TextBox 61" id="61"/>
            <p:cNvSpPr txBox="true"/>
            <p:nvPr/>
          </p:nvSpPr>
          <p:spPr>
            <a:xfrm rot="0">
              <a:off x="6845203" y="1092290"/>
              <a:ext cx="287037" cy="404717"/>
            </a:xfrm>
            <a:prstGeom prst="rect">
              <a:avLst/>
            </a:prstGeom>
          </p:spPr>
          <p:txBody>
            <a:bodyPr anchor="t" rtlCol="false" tIns="0" lIns="0" bIns="0" rIns="0">
              <a:spAutoFit/>
            </a:bodyPr>
            <a:lstStyle/>
            <a:p>
              <a:pPr algn="ctr">
                <a:lnSpc>
                  <a:spcPts val="2541"/>
                </a:lnSpc>
                <a:spcBef>
                  <a:spcPct val="0"/>
                </a:spcBef>
              </a:pPr>
              <a:r>
                <a:rPr lang="en-US" b="true" sz="1815" spc="272">
                  <a:solidFill>
                    <a:srgbClr val="202020"/>
                  </a:solidFill>
                  <a:latin typeface="Glacial Indifference Bold"/>
                  <a:ea typeface="Glacial Indifference Bold"/>
                  <a:cs typeface="Glacial Indifference Bold"/>
                  <a:sym typeface="Glacial Indifference Bold"/>
                </a:rPr>
                <a:t>G</a:t>
              </a:r>
            </a:p>
          </p:txBody>
        </p:sp>
        <p:sp>
          <p:nvSpPr>
            <p:cNvPr name="TextBox 62" id="62"/>
            <p:cNvSpPr txBox="true"/>
            <p:nvPr/>
          </p:nvSpPr>
          <p:spPr>
            <a:xfrm rot="0">
              <a:off x="6787085" y="2970141"/>
              <a:ext cx="246973" cy="404717"/>
            </a:xfrm>
            <a:prstGeom prst="rect">
              <a:avLst/>
            </a:prstGeom>
          </p:spPr>
          <p:txBody>
            <a:bodyPr anchor="t" rtlCol="false" tIns="0" lIns="0" bIns="0" rIns="0">
              <a:spAutoFit/>
            </a:bodyPr>
            <a:lstStyle/>
            <a:p>
              <a:pPr algn="ctr">
                <a:lnSpc>
                  <a:spcPts val="2541"/>
                </a:lnSpc>
                <a:spcBef>
                  <a:spcPct val="0"/>
                </a:spcBef>
              </a:pPr>
              <a:r>
                <a:rPr lang="en-US" b="true" sz="1815" spc="272">
                  <a:solidFill>
                    <a:srgbClr val="202020"/>
                  </a:solidFill>
                  <a:latin typeface="Glacial Indifference Bold"/>
                  <a:ea typeface="Glacial Indifference Bold"/>
                  <a:cs typeface="Glacial Indifference Bold"/>
                  <a:sym typeface="Glacial Indifference Bold"/>
                </a:rPr>
                <a:t>H</a:t>
              </a:r>
            </a:p>
          </p:txBody>
        </p:sp>
        <p:sp>
          <p:nvSpPr>
            <p:cNvPr name="AutoShape 63" id="63"/>
            <p:cNvSpPr/>
            <p:nvPr/>
          </p:nvSpPr>
          <p:spPr>
            <a:xfrm>
              <a:off x="3014986" y="13763"/>
              <a:ext cx="0" cy="4868244"/>
            </a:xfrm>
            <a:prstGeom prst="line">
              <a:avLst/>
            </a:prstGeom>
            <a:ln cap="flat" w="38100">
              <a:solidFill>
                <a:srgbClr val="000000"/>
              </a:solidFill>
              <a:prstDash val="sysDot"/>
              <a:headEnd type="none" len="sm" w="sm"/>
              <a:tailEnd type="none" len="sm" w="sm"/>
            </a:ln>
          </p:spPr>
        </p:sp>
        <p:sp>
          <p:nvSpPr>
            <p:cNvPr name="Freeform 64" id="64"/>
            <p:cNvSpPr/>
            <p:nvPr/>
          </p:nvSpPr>
          <p:spPr>
            <a:xfrm flipH="false" flipV="false" rot="-5400000">
              <a:off x="1202226" y="3310981"/>
              <a:ext cx="610535" cy="3014986"/>
            </a:xfrm>
            <a:custGeom>
              <a:avLst/>
              <a:gdLst/>
              <a:ahLst/>
              <a:cxnLst/>
              <a:rect r="r" b="b" t="t" l="l"/>
              <a:pathLst>
                <a:path h="3014986" w="610535">
                  <a:moveTo>
                    <a:pt x="0" y="0"/>
                  </a:moveTo>
                  <a:lnTo>
                    <a:pt x="610534" y="0"/>
                  </a:lnTo>
                  <a:lnTo>
                    <a:pt x="610534" y="3014986"/>
                  </a:lnTo>
                  <a:lnTo>
                    <a:pt x="0" y="3014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5" id="65"/>
            <p:cNvSpPr txBox="true"/>
            <p:nvPr/>
          </p:nvSpPr>
          <p:spPr>
            <a:xfrm rot="0">
              <a:off x="752508" y="5244271"/>
              <a:ext cx="1509969" cy="336686"/>
            </a:xfrm>
            <a:prstGeom prst="rect">
              <a:avLst/>
            </a:prstGeom>
          </p:spPr>
          <p:txBody>
            <a:bodyPr anchor="t" rtlCol="false" tIns="0" lIns="0" bIns="0" rIns="0">
              <a:spAutoFit/>
            </a:bodyPr>
            <a:lstStyle/>
            <a:p>
              <a:pPr algn="ctr">
                <a:lnSpc>
                  <a:spcPts val="2056"/>
                </a:lnSpc>
              </a:pPr>
              <a:r>
                <a:rPr lang="en-US" b="true" sz="1582">
                  <a:solidFill>
                    <a:srgbClr val="202020"/>
                  </a:solidFill>
                  <a:latin typeface="Glacial Indifference Bold"/>
                  <a:ea typeface="Glacial Indifference Bold"/>
                  <a:cs typeface="Glacial Indifference Bold"/>
                  <a:sym typeface="Glacial Indifference Bold"/>
                </a:rPr>
                <a:t>PARTITION 1 </a:t>
              </a:r>
            </a:p>
          </p:txBody>
        </p:sp>
        <p:sp>
          <p:nvSpPr>
            <p:cNvPr name="Freeform 66" id="66"/>
            <p:cNvSpPr/>
            <p:nvPr/>
          </p:nvSpPr>
          <p:spPr>
            <a:xfrm flipH="false" flipV="false" rot="-5400000">
              <a:off x="5525213" y="3410321"/>
              <a:ext cx="583816" cy="2883043"/>
            </a:xfrm>
            <a:custGeom>
              <a:avLst/>
              <a:gdLst/>
              <a:ahLst/>
              <a:cxnLst/>
              <a:rect r="r" b="b" t="t" l="l"/>
              <a:pathLst>
                <a:path h="2883043" w="583816">
                  <a:moveTo>
                    <a:pt x="0" y="0"/>
                  </a:moveTo>
                  <a:lnTo>
                    <a:pt x="583816" y="0"/>
                  </a:lnTo>
                  <a:lnTo>
                    <a:pt x="583816" y="2883043"/>
                  </a:lnTo>
                  <a:lnTo>
                    <a:pt x="0" y="2883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7" id="67"/>
            <p:cNvSpPr txBox="true"/>
            <p:nvPr/>
          </p:nvSpPr>
          <p:spPr>
            <a:xfrm rot="0">
              <a:off x="5095176" y="5258172"/>
              <a:ext cx="1443889" cy="322786"/>
            </a:xfrm>
            <a:prstGeom prst="rect">
              <a:avLst/>
            </a:prstGeom>
          </p:spPr>
          <p:txBody>
            <a:bodyPr anchor="t" rtlCol="false" tIns="0" lIns="0" bIns="0" rIns="0">
              <a:spAutoFit/>
            </a:bodyPr>
            <a:lstStyle/>
            <a:p>
              <a:pPr algn="ctr">
                <a:lnSpc>
                  <a:spcPts val="1966"/>
                </a:lnSpc>
              </a:pPr>
              <a:r>
                <a:rPr lang="en-US" b="true" sz="1512">
                  <a:solidFill>
                    <a:srgbClr val="202020"/>
                  </a:solidFill>
                  <a:latin typeface="Glacial Indifference Bold"/>
                  <a:ea typeface="Glacial Indifference Bold"/>
                  <a:cs typeface="Glacial Indifference Bold"/>
                  <a:sym typeface="Glacial Indifference Bold"/>
                </a:rPr>
                <a:t>PARTITION 2</a:t>
              </a:r>
            </a:p>
          </p:txBody>
        </p:sp>
        <p:sp>
          <p:nvSpPr>
            <p:cNvPr name="Freeform 68" id="68"/>
            <p:cNvSpPr/>
            <p:nvPr/>
          </p:nvSpPr>
          <p:spPr>
            <a:xfrm flipH="false" flipV="false" rot="0">
              <a:off x="3961530" y="2057293"/>
              <a:ext cx="486171" cy="649014"/>
            </a:xfrm>
            <a:custGeom>
              <a:avLst/>
              <a:gdLst/>
              <a:ahLst/>
              <a:cxnLst/>
              <a:rect r="r" b="b" t="t" l="l"/>
              <a:pathLst>
                <a:path h="649014" w="486171">
                  <a:moveTo>
                    <a:pt x="0" y="0"/>
                  </a:moveTo>
                  <a:lnTo>
                    <a:pt x="486170" y="0"/>
                  </a:lnTo>
                  <a:lnTo>
                    <a:pt x="486170" y="649014"/>
                  </a:lnTo>
                  <a:lnTo>
                    <a:pt x="0" y="6490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TextBox 2" id="2"/>
          <p:cNvSpPr txBox="true"/>
          <p:nvPr/>
        </p:nvSpPr>
        <p:spPr>
          <a:xfrm rot="0">
            <a:off x="1510769" y="1231083"/>
            <a:ext cx="8149883" cy="821679"/>
          </a:xfrm>
          <a:prstGeom prst="rect">
            <a:avLst/>
          </a:prstGeom>
        </p:spPr>
        <p:txBody>
          <a:bodyPr anchor="t" rtlCol="false" tIns="0" lIns="0" bIns="0" rIns="0">
            <a:spAutoFit/>
          </a:bodyPr>
          <a:lstStyle/>
          <a:p>
            <a:pPr algn="ctr">
              <a:lnSpc>
                <a:spcPts val="6558"/>
              </a:lnSpc>
            </a:pPr>
            <a:r>
              <a:rPr lang="en-US" b="true" sz="5045">
                <a:solidFill>
                  <a:srgbClr val="0097B2"/>
                </a:solidFill>
                <a:latin typeface="Glacial Indifference Bold"/>
                <a:ea typeface="Glacial Indifference Bold"/>
                <a:cs typeface="Glacial Indifference Bold"/>
                <a:sym typeface="Glacial Indifference Bold"/>
              </a:rPr>
              <a:t>WHICH PAIR TO SWAP ? </a:t>
            </a:r>
          </a:p>
        </p:txBody>
      </p:sp>
      <p:sp>
        <p:nvSpPr>
          <p:cNvPr name="Freeform 3" id="3"/>
          <p:cNvSpPr/>
          <p:nvPr/>
        </p:nvSpPr>
        <p:spPr>
          <a:xfrm flipH="false" flipV="false" rot="0">
            <a:off x="1069710" y="1116073"/>
            <a:ext cx="710014" cy="932000"/>
          </a:xfrm>
          <a:custGeom>
            <a:avLst/>
            <a:gdLst/>
            <a:ahLst/>
            <a:cxnLst/>
            <a:rect r="r" b="b" t="t" l="l"/>
            <a:pathLst>
              <a:path h="932000" w="710014">
                <a:moveTo>
                  <a:pt x="0" y="0"/>
                </a:moveTo>
                <a:lnTo>
                  <a:pt x="710015" y="0"/>
                </a:lnTo>
                <a:lnTo>
                  <a:pt x="710015" y="932000"/>
                </a:lnTo>
                <a:lnTo>
                  <a:pt x="0" y="932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63154" y="4120789"/>
            <a:ext cx="381700" cy="1884940"/>
          </a:xfrm>
          <a:custGeom>
            <a:avLst/>
            <a:gdLst/>
            <a:ahLst/>
            <a:cxnLst/>
            <a:rect r="r" b="b" t="t" l="l"/>
            <a:pathLst>
              <a:path h="1884940" w="381700">
                <a:moveTo>
                  <a:pt x="0" y="0"/>
                </a:moveTo>
                <a:lnTo>
                  <a:pt x="381700" y="0"/>
                </a:lnTo>
                <a:lnTo>
                  <a:pt x="381700" y="1884940"/>
                </a:lnTo>
                <a:lnTo>
                  <a:pt x="0" y="18849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56249" y="2596857"/>
            <a:ext cx="12490441" cy="1102774"/>
          </a:xfrm>
          <a:prstGeom prst="rect">
            <a:avLst/>
          </a:prstGeom>
        </p:spPr>
        <p:txBody>
          <a:bodyPr anchor="t" rtlCol="false" tIns="0" lIns="0" bIns="0" rIns="0">
            <a:spAutoFit/>
          </a:bodyPr>
          <a:lstStyle/>
          <a:p>
            <a:pPr algn="ctr">
              <a:lnSpc>
                <a:spcPts val="4448"/>
              </a:lnSpc>
            </a:pPr>
            <a:r>
              <a:rPr lang="en-US" b="true" sz="3177">
                <a:solidFill>
                  <a:srgbClr val="202020"/>
                </a:solidFill>
                <a:latin typeface="Glacial Indifference Bold"/>
                <a:ea typeface="Glacial Indifference Bold"/>
                <a:cs typeface="Glacial Indifference Bold"/>
                <a:sym typeface="Glacial Indifference Bold"/>
              </a:rPr>
              <a:t>IF THERE IS A NODE PAIR  ( V1 ,V2 ) SUCH THAT V1 ∈ P1 AND V2 ∈ P2,</a:t>
            </a:r>
          </a:p>
          <a:p>
            <a:pPr algn="l">
              <a:lnSpc>
                <a:spcPts val="4448"/>
              </a:lnSpc>
              <a:spcBef>
                <a:spcPct val="0"/>
              </a:spcBef>
            </a:pPr>
            <a:r>
              <a:rPr lang="en-US" b="true" sz="3177">
                <a:solidFill>
                  <a:srgbClr val="202020"/>
                </a:solidFill>
                <a:latin typeface="Glacial Indifference Bold"/>
                <a:ea typeface="Glacial Indifference Bold"/>
                <a:cs typeface="Glacial Indifference Bold"/>
                <a:sym typeface="Glacial Indifference Bold"/>
              </a:rPr>
              <a:t>WE CAN SWAP THEM IF :   </a:t>
            </a:r>
          </a:p>
        </p:txBody>
      </p:sp>
      <p:sp>
        <p:nvSpPr>
          <p:cNvPr name="TextBox 6" id="6"/>
          <p:cNvSpPr txBox="true"/>
          <p:nvPr/>
        </p:nvSpPr>
        <p:spPr>
          <a:xfrm rot="0">
            <a:off x="1424717" y="4475295"/>
            <a:ext cx="7941287" cy="1109253"/>
          </a:xfrm>
          <a:prstGeom prst="rect">
            <a:avLst/>
          </a:prstGeom>
        </p:spPr>
        <p:txBody>
          <a:bodyPr anchor="t" rtlCol="false" tIns="0" lIns="0" bIns="0" rIns="0">
            <a:spAutoFit/>
          </a:bodyPr>
          <a:lstStyle/>
          <a:p>
            <a:pPr algn="ctr">
              <a:lnSpc>
                <a:spcPts val="4524"/>
              </a:lnSpc>
            </a:pPr>
            <a:r>
              <a:rPr lang="en-US" b="true" sz="3232" spc="96">
                <a:solidFill>
                  <a:srgbClr val="000000"/>
                </a:solidFill>
                <a:latin typeface="Glacial Indifference Bold"/>
                <a:ea typeface="Glacial Indifference Bold"/>
                <a:cs typeface="Glacial Indifference Bold"/>
                <a:sym typeface="Glacial Indifference Bold"/>
              </a:rPr>
              <a:t>1) G = GAIN(V1) + GAIN (V2) - 2* W(V1,V2) </a:t>
            </a:r>
          </a:p>
          <a:p>
            <a:pPr algn="ctr">
              <a:lnSpc>
                <a:spcPts val="4524"/>
              </a:lnSpc>
              <a:spcBef>
                <a:spcPct val="0"/>
              </a:spcBef>
            </a:pPr>
            <a:r>
              <a:rPr lang="en-US" b="true" sz="3232" spc="96">
                <a:solidFill>
                  <a:srgbClr val="000000"/>
                </a:solidFill>
                <a:latin typeface="Glacial Indifference Bold"/>
                <a:ea typeface="Glacial Indifference Bold"/>
                <a:cs typeface="Glacial Indifference Bold"/>
                <a:sym typeface="Glacial Indifference Bold"/>
              </a:rPr>
              <a:t>IS MAXIMUM AMONG ALL PAIRS  </a:t>
            </a:r>
          </a:p>
        </p:txBody>
      </p:sp>
      <p:sp>
        <p:nvSpPr>
          <p:cNvPr name="AutoShape 7" id="7"/>
          <p:cNvSpPr/>
          <p:nvPr/>
        </p:nvSpPr>
        <p:spPr>
          <a:xfrm>
            <a:off x="11814579" y="3963434"/>
            <a:ext cx="0" cy="4084590"/>
          </a:xfrm>
          <a:prstGeom prst="line">
            <a:avLst/>
          </a:prstGeom>
          <a:ln cap="flat" w="38100">
            <a:solidFill>
              <a:srgbClr val="000000"/>
            </a:solidFill>
            <a:prstDash val="sysDot"/>
            <a:headEnd type="none" len="sm" w="sm"/>
            <a:tailEnd type="none" len="sm" w="sm"/>
          </a:ln>
        </p:spPr>
      </p:sp>
      <p:sp>
        <p:nvSpPr>
          <p:cNvPr name="TextBox 8" id="8"/>
          <p:cNvSpPr txBox="true"/>
          <p:nvPr/>
        </p:nvSpPr>
        <p:spPr>
          <a:xfrm rot="0">
            <a:off x="12090726" y="4804296"/>
            <a:ext cx="2172428" cy="460776"/>
          </a:xfrm>
          <a:prstGeom prst="rect">
            <a:avLst/>
          </a:prstGeom>
        </p:spPr>
        <p:txBody>
          <a:bodyPr anchor="t" rtlCol="false" tIns="0" lIns="0" bIns="0" rIns="0">
            <a:spAutoFit/>
          </a:bodyPr>
          <a:lstStyle/>
          <a:p>
            <a:pPr algn="ctr">
              <a:lnSpc>
                <a:spcPts val="3730"/>
              </a:lnSpc>
              <a:spcBef>
                <a:spcPct val="0"/>
              </a:spcBef>
            </a:pPr>
            <a:r>
              <a:rPr lang="en-US" b="true" sz="2664" spc="399">
                <a:solidFill>
                  <a:srgbClr val="000000"/>
                </a:solidFill>
                <a:latin typeface="Glacial Indifference Bold"/>
                <a:ea typeface="Glacial Indifference Bold"/>
                <a:cs typeface="Glacial Indifference Bold"/>
                <a:sym typeface="Glacial Indifference Bold"/>
              </a:rPr>
              <a:t>W(V1,V2) = </a:t>
            </a:r>
          </a:p>
        </p:txBody>
      </p:sp>
      <p:sp>
        <p:nvSpPr>
          <p:cNvPr name="TextBox 9" id="9"/>
          <p:cNvSpPr txBox="true"/>
          <p:nvPr/>
        </p:nvSpPr>
        <p:spPr>
          <a:xfrm rot="0">
            <a:off x="14685130" y="5194473"/>
            <a:ext cx="2142195" cy="390074"/>
          </a:xfrm>
          <a:prstGeom prst="rect">
            <a:avLst/>
          </a:prstGeom>
        </p:spPr>
        <p:txBody>
          <a:bodyPr anchor="t" rtlCol="false" tIns="0" lIns="0" bIns="0" rIns="0">
            <a:spAutoFit/>
          </a:bodyPr>
          <a:lstStyle/>
          <a:p>
            <a:pPr algn="ctr">
              <a:lnSpc>
                <a:spcPts val="3170"/>
              </a:lnSpc>
              <a:spcBef>
                <a:spcPct val="0"/>
              </a:spcBef>
            </a:pPr>
            <a:r>
              <a:rPr lang="en-US" b="true" sz="2264" spc="67">
                <a:solidFill>
                  <a:srgbClr val="000000"/>
                </a:solidFill>
                <a:latin typeface="Glacial Indifference Bold"/>
                <a:ea typeface="Glacial Indifference Bold"/>
                <a:cs typeface="Glacial Indifference Bold"/>
                <a:sym typeface="Glacial Indifference Bold"/>
              </a:rPr>
              <a:t>0      otherwise </a:t>
            </a:r>
          </a:p>
        </p:txBody>
      </p:sp>
      <p:sp>
        <p:nvSpPr>
          <p:cNvPr name="TextBox 10" id="10"/>
          <p:cNvSpPr txBox="true"/>
          <p:nvPr/>
        </p:nvSpPr>
        <p:spPr>
          <a:xfrm rot="0">
            <a:off x="14644854" y="4123133"/>
            <a:ext cx="3387886" cy="790050"/>
          </a:xfrm>
          <a:prstGeom prst="rect">
            <a:avLst/>
          </a:prstGeom>
        </p:spPr>
        <p:txBody>
          <a:bodyPr anchor="t" rtlCol="false" tIns="0" lIns="0" bIns="0" rIns="0">
            <a:spAutoFit/>
          </a:bodyPr>
          <a:lstStyle/>
          <a:p>
            <a:pPr algn="ctr">
              <a:lnSpc>
                <a:spcPts val="3170"/>
              </a:lnSpc>
            </a:pPr>
            <a:r>
              <a:rPr lang="en-US" b="true" sz="2264" spc="67">
                <a:solidFill>
                  <a:srgbClr val="000000"/>
                </a:solidFill>
                <a:latin typeface="Glacial Indifference Bold"/>
                <a:ea typeface="Glacial Indifference Bold"/>
                <a:cs typeface="Glacial Indifference Bold"/>
                <a:sym typeface="Glacial Indifference Bold"/>
              </a:rPr>
              <a:t>1,     if there is an edge </a:t>
            </a:r>
          </a:p>
          <a:p>
            <a:pPr algn="ctr">
              <a:lnSpc>
                <a:spcPts val="3170"/>
              </a:lnSpc>
              <a:spcBef>
                <a:spcPct val="0"/>
              </a:spcBef>
            </a:pPr>
            <a:r>
              <a:rPr lang="en-US" b="true" sz="2264" spc="67">
                <a:solidFill>
                  <a:srgbClr val="000000"/>
                </a:solidFill>
                <a:latin typeface="Glacial Indifference Bold"/>
                <a:ea typeface="Glacial Indifference Bold"/>
                <a:cs typeface="Glacial Indifference Bold"/>
                <a:sym typeface="Glacial Indifference Bold"/>
              </a:rPr>
              <a:t>        between V1 and V2 </a:t>
            </a:r>
          </a:p>
        </p:txBody>
      </p:sp>
      <p:sp>
        <p:nvSpPr>
          <p:cNvPr name="TextBox 11" id="11"/>
          <p:cNvSpPr txBox="true"/>
          <p:nvPr/>
        </p:nvSpPr>
        <p:spPr>
          <a:xfrm rot="0">
            <a:off x="1424717" y="6286251"/>
            <a:ext cx="6736333" cy="1127581"/>
          </a:xfrm>
          <a:prstGeom prst="rect">
            <a:avLst/>
          </a:prstGeom>
        </p:spPr>
        <p:txBody>
          <a:bodyPr anchor="t" rtlCol="false" tIns="0" lIns="0" bIns="0" rIns="0">
            <a:spAutoFit/>
          </a:bodyPr>
          <a:lstStyle/>
          <a:p>
            <a:pPr algn="l">
              <a:lnSpc>
                <a:spcPts val="4524"/>
              </a:lnSpc>
            </a:pPr>
            <a:r>
              <a:rPr lang="en-US" b="true" sz="3232" spc="96">
                <a:solidFill>
                  <a:srgbClr val="000000"/>
                </a:solidFill>
                <a:latin typeface="Glacial Indifference Bold"/>
                <a:ea typeface="Glacial Indifference Bold"/>
                <a:cs typeface="Glacial Indifference Bold"/>
                <a:sym typeface="Glacial Indifference Bold"/>
              </a:rPr>
              <a:t>2) G = GAIN(V1) + GAIN (V2) </a:t>
            </a:r>
          </a:p>
          <a:p>
            <a:pPr algn="l">
              <a:lnSpc>
                <a:spcPts val="4524"/>
              </a:lnSpc>
              <a:spcBef>
                <a:spcPct val="0"/>
              </a:spcBef>
            </a:pPr>
            <a:r>
              <a:rPr lang="en-US" b="true" sz="3232" spc="96">
                <a:solidFill>
                  <a:srgbClr val="000000"/>
                </a:solidFill>
                <a:latin typeface="Glacial Indifference Bold"/>
                <a:ea typeface="Glacial Indifference Bold"/>
                <a:cs typeface="Glacial Indifference Bold"/>
                <a:sym typeface="Glacial Indifference Bold"/>
              </a:rPr>
              <a:t>IS MAXIMUM AMONG ALL PAIRS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15369" y="-1537359"/>
            <a:ext cx="3074718" cy="3074718"/>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4" id="4"/>
          <p:cNvGrpSpPr/>
          <p:nvPr/>
        </p:nvGrpSpPr>
        <p:grpSpPr>
          <a:xfrm rot="0">
            <a:off x="11908675" y="5369597"/>
            <a:ext cx="444404" cy="44440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6" id="6"/>
            <p:cNvSpPr txBox="true"/>
            <p:nvPr/>
          </p:nvSpPr>
          <p:spPr>
            <a:xfrm>
              <a:off x="76200" y="47625"/>
              <a:ext cx="660400" cy="688975"/>
            </a:xfrm>
            <a:prstGeom prst="rect">
              <a:avLst/>
            </a:prstGeom>
          </p:spPr>
          <p:txBody>
            <a:bodyPr anchor="ctr" rtlCol="false" tIns="38132" lIns="38132" bIns="38132" rIns="38132"/>
            <a:lstStyle/>
            <a:p>
              <a:pPr algn="ctr">
                <a:lnSpc>
                  <a:spcPts val="1959"/>
                </a:lnSpc>
              </a:pPr>
            </a:p>
          </p:txBody>
        </p:sp>
      </p:grpSp>
      <p:grpSp>
        <p:nvGrpSpPr>
          <p:cNvPr name="Group 7" id="7"/>
          <p:cNvGrpSpPr/>
          <p:nvPr/>
        </p:nvGrpSpPr>
        <p:grpSpPr>
          <a:xfrm rot="0">
            <a:off x="11990326" y="3795476"/>
            <a:ext cx="444404" cy="44440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9" id="9"/>
            <p:cNvSpPr txBox="true"/>
            <p:nvPr/>
          </p:nvSpPr>
          <p:spPr>
            <a:xfrm>
              <a:off x="76200" y="47625"/>
              <a:ext cx="660400" cy="688975"/>
            </a:xfrm>
            <a:prstGeom prst="rect">
              <a:avLst/>
            </a:prstGeom>
          </p:spPr>
          <p:txBody>
            <a:bodyPr anchor="ctr" rtlCol="false" tIns="38132" lIns="38132" bIns="38132" rIns="38132"/>
            <a:lstStyle/>
            <a:p>
              <a:pPr algn="ctr">
                <a:lnSpc>
                  <a:spcPts val="1959"/>
                </a:lnSpc>
              </a:pPr>
            </a:p>
          </p:txBody>
        </p:sp>
      </p:grpSp>
      <p:grpSp>
        <p:nvGrpSpPr>
          <p:cNvPr name="Group 10" id="10"/>
          <p:cNvGrpSpPr/>
          <p:nvPr/>
        </p:nvGrpSpPr>
        <p:grpSpPr>
          <a:xfrm rot="0">
            <a:off x="13592079" y="3010202"/>
            <a:ext cx="444404" cy="44440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2" id="12"/>
            <p:cNvSpPr txBox="true"/>
            <p:nvPr/>
          </p:nvSpPr>
          <p:spPr>
            <a:xfrm>
              <a:off x="76200" y="47625"/>
              <a:ext cx="660400" cy="688975"/>
            </a:xfrm>
            <a:prstGeom prst="rect">
              <a:avLst/>
            </a:prstGeom>
          </p:spPr>
          <p:txBody>
            <a:bodyPr anchor="ctr" rtlCol="false" tIns="38132" lIns="38132" bIns="38132" rIns="38132"/>
            <a:lstStyle/>
            <a:p>
              <a:pPr algn="ctr">
                <a:lnSpc>
                  <a:spcPts val="1959"/>
                </a:lnSpc>
              </a:pPr>
            </a:p>
          </p:txBody>
        </p:sp>
      </p:grpSp>
      <p:grpSp>
        <p:nvGrpSpPr>
          <p:cNvPr name="Group 13" id="13"/>
          <p:cNvGrpSpPr/>
          <p:nvPr/>
        </p:nvGrpSpPr>
        <p:grpSpPr>
          <a:xfrm rot="0">
            <a:off x="15545780" y="3228423"/>
            <a:ext cx="444404" cy="44440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47625"/>
              <a:ext cx="660400" cy="688975"/>
            </a:xfrm>
            <a:prstGeom prst="rect">
              <a:avLst/>
            </a:prstGeom>
          </p:spPr>
          <p:txBody>
            <a:bodyPr anchor="ctr" rtlCol="false" tIns="38132" lIns="38132" bIns="38132" rIns="38132"/>
            <a:lstStyle/>
            <a:p>
              <a:pPr algn="ctr">
                <a:lnSpc>
                  <a:spcPts val="1959"/>
                </a:lnSpc>
              </a:pPr>
            </a:p>
          </p:txBody>
        </p:sp>
      </p:grpSp>
      <p:sp>
        <p:nvSpPr>
          <p:cNvPr name="AutoShape 16" id="16"/>
          <p:cNvSpPr/>
          <p:nvPr/>
        </p:nvSpPr>
        <p:spPr>
          <a:xfrm flipV="true">
            <a:off x="12130877" y="4239880"/>
            <a:ext cx="81651" cy="1129717"/>
          </a:xfrm>
          <a:prstGeom prst="line">
            <a:avLst/>
          </a:prstGeom>
          <a:ln cap="flat" w="28575">
            <a:solidFill>
              <a:srgbClr val="000000"/>
            </a:solidFill>
            <a:prstDash val="solid"/>
            <a:headEnd type="none" len="sm" w="sm"/>
            <a:tailEnd type="none" len="sm" w="sm"/>
          </a:ln>
        </p:spPr>
      </p:sp>
      <p:sp>
        <p:nvSpPr>
          <p:cNvPr name="AutoShape 17" id="17"/>
          <p:cNvSpPr/>
          <p:nvPr/>
        </p:nvSpPr>
        <p:spPr>
          <a:xfrm flipV="true">
            <a:off x="12353079" y="3232403"/>
            <a:ext cx="1239000" cy="563073"/>
          </a:xfrm>
          <a:prstGeom prst="line">
            <a:avLst/>
          </a:prstGeom>
          <a:ln cap="flat" w="28575">
            <a:solidFill>
              <a:srgbClr val="000000"/>
            </a:solidFill>
            <a:prstDash val="solid"/>
            <a:headEnd type="none" len="sm" w="sm"/>
            <a:tailEnd type="none" len="sm" w="sm"/>
          </a:ln>
        </p:spPr>
      </p:sp>
      <p:sp>
        <p:nvSpPr>
          <p:cNvPr name="AutoShape 18" id="18"/>
          <p:cNvSpPr/>
          <p:nvPr/>
        </p:nvSpPr>
        <p:spPr>
          <a:xfrm flipV="true">
            <a:off x="12130877" y="3454605"/>
            <a:ext cx="1683404" cy="1914991"/>
          </a:xfrm>
          <a:prstGeom prst="line">
            <a:avLst/>
          </a:prstGeom>
          <a:ln cap="flat" w="28575">
            <a:solidFill>
              <a:srgbClr val="000000"/>
            </a:solidFill>
            <a:prstDash val="solid"/>
            <a:headEnd type="none" len="sm" w="sm"/>
            <a:tailEnd type="none" len="sm" w="sm"/>
          </a:ln>
        </p:spPr>
      </p:sp>
      <p:sp>
        <p:nvSpPr>
          <p:cNvPr name="AutoShape 19" id="19"/>
          <p:cNvSpPr/>
          <p:nvPr/>
        </p:nvSpPr>
        <p:spPr>
          <a:xfrm flipV="true">
            <a:off x="13814281" y="3450625"/>
            <a:ext cx="1731499" cy="3980"/>
          </a:xfrm>
          <a:prstGeom prst="line">
            <a:avLst/>
          </a:prstGeom>
          <a:ln cap="flat" w="28575">
            <a:solidFill>
              <a:srgbClr val="000000"/>
            </a:solidFill>
            <a:prstDash val="solid"/>
            <a:headEnd type="none" len="sm" w="sm"/>
            <a:tailEnd type="none" len="sm" w="sm"/>
          </a:ln>
        </p:spPr>
      </p:sp>
      <p:grpSp>
        <p:nvGrpSpPr>
          <p:cNvPr name="Group 20" id="20"/>
          <p:cNvGrpSpPr/>
          <p:nvPr/>
        </p:nvGrpSpPr>
        <p:grpSpPr>
          <a:xfrm rot="-10800000">
            <a:off x="17085504" y="3601527"/>
            <a:ext cx="444404" cy="44440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22" id="22"/>
            <p:cNvSpPr txBox="true"/>
            <p:nvPr/>
          </p:nvSpPr>
          <p:spPr>
            <a:xfrm>
              <a:off x="76200" y="47625"/>
              <a:ext cx="660400" cy="688975"/>
            </a:xfrm>
            <a:prstGeom prst="rect">
              <a:avLst/>
            </a:prstGeom>
          </p:spPr>
          <p:txBody>
            <a:bodyPr anchor="ctr" rtlCol="false" tIns="38132" lIns="38132" bIns="38132" rIns="38132"/>
            <a:lstStyle/>
            <a:p>
              <a:pPr algn="ctr">
                <a:lnSpc>
                  <a:spcPts val="1959"/>
                </a:lnSpc>
              </a:pPr>
            </a:p>
          </p:txBody>
        </p:sp>
      </p:grpSp>
      <p:grpSp>
        <p:nvGrpSpPr>
          <p:cNvPr name="Group 23" id="23"/>
          <p:cNvGrpSpPr/>
          <p:nvPr/>
        </p:nvGrpSpPr>
        <p:grpSpPr>
          <a:xfrm rot="-10800000">
            <a:off x="17003853" y="5175648"/>
            <a:ext cx="444404" cy="44440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25" id="25"/>
            <p:cNvSpPr txBox="true"/>
            <p:nvPr/>
          </p:nvSpPr>
          <p:spPr>
            <a:xfrm>
              <a:off x="76200" y="47625"/>
              <a:ext cx="660400" cy="688975"/>
            </a:xfrm>
            <a:prstGeom prst="rect">
              <a:avLst/>
            </a:prstGeom>
          </p:spPr>
          <p:txBody>
            <a:bodyPr anchor="ctr" rtlCol="false" tIns="38132" lIns="38132" bIns="38132" rIns="38132"/>
            <a:lstStyle/>
            <a:p>
              <a:pPr algn="ctr">
                <a:lnSpc>
                  <a:spcPts val="1959"/>
                </a:lnSpc>
              </a:pPr>
            </a:p>
          </p:txBody>
        </p:sp>
      </p:grpSp>
      <p:grpSp>
        <p:nvGrpSpPr>
          <p:cNvPr name="Group 26" id="26"/>
          <p:cNvGrpSpPr/>
          <p:nvPr/>
        </p:nvGrpSpPr>
        <p:grpSpPr>
          <a:xfrm rot="-10800000">
            <a:off x="15754991" y="5563556"/>
            <a:ext cx="444404" cy="44440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28" id="28"/>
            <p:cNvSpPr txBox="true"/>
            <p:nvPr/>
          </p:nvSpPr>
          <p:spPr>
            <a:xfrm>
              <a:off x="76200" y="47625"/>
              <a:ext cx="660400" cy="688975"/>
            </a:xfrm>
            <a:prstGeom prst="rect">
              <a:avLst/>
            </a:prstGeom>
          </p:spPr>
          <p:txBody>
            <a:bodyPr anchor="ctr" rtlCol="false" tIns="38132" lIns="38132" bIns="38132" rIns="38132"/>
            <a:lstStyle/>
            <a:p>
              <a:pPr algn="ctr">
                <a:lnSpc>
                  <a:spcPts val="1959"/>
                </a:lnSpc>
              </a:pPr>
            </a:p>
          </p:txBody>
        </p:sp>
      </p:grpSp>
      <p:grpSp>
        <p:nvGrpSpPr>
          <p:cNvPr name="Group 29" id="29"/>
          <p:cNvGrpSpPr/>
          <p:nvPr/>
        </p:nvGrpSpPr>
        <p:grpSpPr>
          <a:xfrm rot="-10800000">
            <a:off x="13395094" y="5548751"/>
            <a:ext cx="444404" cy="44440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1" id="31"/>
            <p:cNvSpPr txBox="true"/>
            <p:nvPr/>
          </p:nvSpPr>
          <p:spPr>
            <a:xfrm>
              <a:off x="76200" y="47625"/>
              <a:ext cx="660400" cy="688975"/>
            </a:xfrm>
            <a:prstGeom prst="rect">
              <a:avLst/>
            </a:prstGeom>
          </p:spPr>
          <p:txBody>
            <a:bodyPr anchor="ctr" rtlCol="false" tIns="38132" lIns="38132" bIns="38132" rIns="38132"/>
            <a:lstStyle/>
            <a:p>
              <a:pPr algn="ctr">
                <a:lnSpc>
                  <a:spcPts val="1959"/>
                </a:lnSpc>
              </a:pPr>
            </a:p>
          </p:txBody>
        </p:sp>
      </p:grpSp>
      <p:sp>
        <p:nvSpPr>
          <p:cNvPr name="AutoShape 32" id="32"/>
          <p:cNvSpPr/>
          <p:nvPr/>
        </p:nvSpPr>
        <p:spPr>
          <a:xfrm flipH="true">
            <a:off x="17226055" y="4045931"/>
            <a:ext cx="81651" cy="1129717"/>
          </a:xfrm>
          <a:prstGeom prst="line">
            <a:avLst/>
          </a:prstGeom>
          <a:ln cap="flat" w="28575">
            <a:solidFill>
              <a:srgbClr val="000000"/>
            </a:solidFill>
            <a:prstDash val="solid"/>
            <a:headEnd type="none" len="sm" w="sm"/>
            <a:tailEnd type="none" len="sm" w="sm"/>
          </a:ln>
        </p:spPr>
      </p:sp>
      <p:sp>
        <p:nvSpPr>
          <p:cNvPr name="AutoShape 33" id="33"/>
          <p:cNvSpPr/>
          <p:nvPr/>
        </p:nvSpPr>
        <p:spPr>
          <a:xfrm flipH="true">
            <a:off x="16199395" y="5620051"/>
            <a:ext cx="1026660" cy="165707"/>
          </a:xfrm>
          <a:prstGeom prst="line">
            <a:avLst/>
          </a:prstGeom>
          <a:ln cap="flat" w="28575">
            <a:solidFill>
              <a:srgbClr val="000000"/>
            </a:solidFill>
            <a:prstDash val="solid"/>
            <a:headEnd type="none" len="sm" w="sm"/>
            <a:tailEnd type="none" len="sm" w="sm"/>
          </a:ln>
        </p:spPr>
      </p:sp>
      <p:sp>
        <p:nvSpPr>
          <p:cNvPr name="AutoShape 34" id="34"/>
          <p:cNvSpPr/>
          <p:nvPr/>
        </p:nvSpPr>
        <p:spPr>
          <a:xfrm flipH="true">
            <a:off x="15977193" y="4045931"/>
            <a:ext cx="1330513" cy="1517626"/>
          </a:xfrm>
          <a:prstGeom prst="line">
            <a:avLst/>
          </a:prstGeom>
          <a:ln cap="flat" w="28575">
            <a:solidFill>
              <a:srgbClr val="000000"/>
            </a:solidFill>
            <a:prstDash val="solid"/>
            <a:headEnd type="none" len="sm" w="sm"/>
            <a:tailEnd type="none" len="sm" w="sm"/>
          </a:ln>
        </p:spPr>
      </p:sp>
      <p:sp>
        <p:nvSpPr>
          <p:cNvPr name="AutoShape 35" id="35"/>
          <p:cNvSpPr/>
          <p:nvPr/>
        </p:nvSpPr>
        <p:spPr>
          <a:xfrm flipH="true" flipV="true">
            <a:off x="13839498" y="5770953"/>
            <a:ext cx="1915494" cy="14805"/>
          </a:xfrm>
          <a:prstGeom prst="line">
            <a:avLst/>
          </a:prstGeom>
          <a:ln cap="flat" w="28575">
            <a:solidFill>
              <a:srgbClr val="000000"/>
            </a:solidFill>
            <a:prstDash val="solid"/>
            <a:headEnd type="none" len="sm" w="sm"/>
            <a:tailEnd type="none" len="sm" w="sm"/>
          </a:ln>
        </p:spPr>
      </p:sp>
      <p:sp>
        <p:nvSpPr>
          <p:cNvPr name="AutoShape 36" id="36"/>
          <p:cNvSpPr/>
          <p:nvPr/>
        </p:nvSpPr>
        <p:spPr>
          <a:xfrm flipH="true">
            <a:off x="13395094" y="3454605"/>
            <a:ext cx="419187" cy="2316348"/>
          </a:xfrm>
          <a:prstGeom prst="line">
            <a:avLst/>
          </a:prstGeom>
          <a:ln cap="flat" w="28575">
            <a:solidFill>
              <a:srgbClr val="FF5757"/>
            </a:solidFill>
            <a:prstDash val="solid"/>
            <a:headEnd type="none" len="sm" w="sm"/>
            <a:tailEnd type="none" len="sm" w="sm"/>
          </a:ln>
        </p:spPr>
      </p:sp>
      <p:sp>
        <p:nvSpPr>
          <p:cNvPr name="AutoShape 37" id="37"/>
          <p:cNvSpPr/>
          <p:nvPr/>
        </p:nvSpPr>
        <p:spPr>
          <a:xfrm flipH="true" flipV="true">
            <a:off x="12130877" y="5369597"/>
            <a:ext cx="1264216" cy="401356"/>
          </a:xfrm>
          <a:prstGeom prst="line">
            <a:avLst/>
          </a:prstGeom>
          <a:ln cap="flat" w="28575">
            <a:solidFill>
              <a:srgbClr val="FF5757"/>
            </a:solidFill>
            <a:prstDash val="solid"/>
            <a:headEnd type="none" len="sm" w="sm"/>
            <a:tailEnd type="none" len="sm" w="sm"/>
          </a:ln>
        </p:spPr>
      </p:sp>
      <p:sp>
        <p:nvSpPr>
          <p:cNvPr name="AutoShape 38" id="38"/>
          <p:cNvSpPr/>
          <p:nvPr/>
        </p:nvSpPr>
        <p:spPr>
          <a:xfrm flipV="true">
            <a:off x="15754991" y="3672827"/>
            <a:ext cx="12991" cy="2112931"/>
          </a:xfrm>
          <a:prstGeom prst="line">
            <a:avLst/>
          </a:prstGeom>
          <a:ln cap="flat" w="28575">
            <a:solidFill>
              <a:srgbClr val="FF5757"/>
            </a:solidFill>
            <a:prstDash val="solid"/>
            <a:headEnd type="none" len="sm" w="sm"/>
            <a:tailEnd type="none" len="sm" w="sm"/>
          </a:ln>
        </p:spPr>
      </p:sp>
      <p:sp>
        <p:nvSpPr>
          <p:cNvPr name="AutoShape 39" id="39"/>
          <p:cNvSpPr/>
          <p:nvPr/>
        </p:nvSpPr>
        <p:spPr>
          <a:xfrm>
            <a:off x="14036483" y="2753608"/>
            <a:ext cx="0" cy="4007593"/>
          </a:xfrm>
          <a:prstGeom prst="line">
            <a:avLst/>
          </a:prstGeom>
          <a:ln cap="flat" w="28575">
            <a:solidFill>
              <a:srgbClr val="000000"/>
            </a:solidFill>
            <a:prstDash val="sysDot"/>
            <a:headEnd type="none" len="sm" w="sm"/>
            <a:tailEnd type="none" len="sm" w="sm"/>
          </a:ln>
        </p:spPr>
      </p:sp>
      <p:sp>
        <p:nvSpPr>
          <p:cNvPr name="Freeform 40" id="40"/>
          <p:cNvSpPr/>
          <p:nvPr/>
        </p:nvSpPr>
        <p:spPr>
          <a:xfrm flipH="false" flipV="false" rot="0">
            <a:off x="13693307" y="5240543"/>
            <a:ext cx="332320" cy="440424"/>
          </a:xfrm>
          <a:custGeom>
            <a:avLst/>
            <a:gdLst/>
            <a:ahLst/>
            <a:cxnLst/>
            <a:rect r="r" b="b" t="t" l="l"/>
            <a:pathLst>
              <a:path h="440424" w="332320">
                <a:moveTo>
                  <a:pt x="0" y="0"/>
                </a:moveTo>
                <a:lnTo>
                  <a:pt x="332320" y="0"/>
                </a:lnTo>
                <a:lnTo>
                  <a:pt x="332320" y="440423"/>
                </a:lnTo>
                <a:lnTo>
                  <a:pt x="0" y="4404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1" id="41"/>
          <p:cNvSpPr txBox="true"/>
          <p:nvPr/>
        </p:nvSpPr>
        <p:spPr>
          <a:xfrm rot="0">
            <a:off x="12106355" y="3819151"/>
            <a:ext cx="212347" cy="349428"/>
          </a:xfrm>
          <a:prstGeom prst="rect">
            <a:avLst/>
          </a:prstGeom>
        </p:spPr>
        <p:txBody>
          <a:bodyPr anchor="t" rtlCol="false" tIns="0" lIns="0" bIns="0" rIns="0">
            <a:spAutoFit/>
          </a:bodyPr>
          <a:lstStyle/>
          <a:p>
            <a:pPr algn="ctr">
              <a:lnSpc>
                <a:spcPts val="2789"/>
              </a:lnSpc>
              <a:spcBef>
                <a:spcPct val="0"/>
              </a:spcBef>
            </a:pPr>
            <a:r>
              <a:rPr lang="en-US" b="true" sz="1992" spc="298">
                <a:solidFill>
                  <a:srgbClr val="202020"/>
                </a:solidFill>
                <a:latin typeface="Glacial Indifference Bold"/>
                <a:ea typeface="Glacial Indifference Bold"/>
                <a:cs typeface="Glacial Indifference Bold"/>
                <a:sym typeface="Glacial Indifference Bold"/>
              </a:rPr>
              <a:t>A</a:t>
            </a:r>
          </a:p>
        </p:txBody>
      </p:sp>
      <p:sp>
        <p:nvSpPr>
          <p:cNvPr name="TextBox 42" id="42"/>
          <p:cNvSpPr txBox="true"/>
          <p:nvPr/>
        </p:nvSpPr>
        <p:spPr>
          <a:xfrm rot="0">
            <a:off x="12042211" y="5350224"/>
            <a:ext cx="177332" cy="349428"/>
          </a:xfrm>
          <a:prstGeom prst="rect">
            <a:avLst/>
          </a:prstGeom>
        </p:spPr>
        <p:txBody>
          <a:bodyPr anchor="t" rtlCol="false" tIns="0" lIns="0" bIns="0" rIns="0">
            <a:spAutoFit/>
          </a:bodyPr>
          <a:lstStyle/>
          <a:p>
            <a:pPr algn="ctr">
              <a:lnSpc>
                <a:spcPts val="2789"/>
              </a:lnSpc>
              <a:spcBef>
                <a:spcPct val="0"/>
              </a:spcBef>
            </a:pPr>
            <a:r>
              <a:rPr lang="en-US" b="true" sz="1992" spc="298">
                <a:solidFill>
                  <a:srgbClr val="202020"/>
                </a:solidFill>
                <a:latin typeface="Glacial Indifference Bold"/>
                <a:ea typeface="Glacial Indifference Bold"/>
                <a:cs typeface="Glacial Indifference Bold"/>
                <a:sym typeface="Glacial Indifference Bold"/>
              </a:rPr>
              <a:t>B</a:t>
            </a:r>
          </a:p>
        </p:txBody>
      </p:sp>
      <p:sp>
        <p:nvSpPr>
          <p:cNvPr name="TextBox 43" id="43"/>
          <p:cNvSpPr txBox="true"/>
          <p:nvPr/>
        </p:nvSpPr>
        <p:spPr>
          <a:xfrm rot="0">
            <a:off x="13701331" y="3033877"/>
            <a:ext cx="225901" cy="349428"/>
          </a:xfrm>
          <a:prstGeom prst="rect">
            <a:avLst/>
          </a:prstGeom>
        </p:spPr>
        <p:txBody>
          <a:bodyPr anchor="t" rtlCol="false" tIns="0" lIns="0" bIns="0" rIns="0">
            <a:spAutoFit/>
          </a:bodyPr>
          <a:lstStyle/>
          <a:p>
            <a:pPr algn="ctr">
              <a:lnSpc>
                <a:spcPts val="2789"/>
              </a:lnSpc>
              <a:spcBef>
                <a:spcPct val="0"/>
              </a:spcBef>
            </a:pPr>
            <a:r>
              <a:rPr lang="en-US" b="true" sz="1992" spc="298">
                <a:solidFill>
                  <a:srgbClr val="202020"/>
                </a:solidFill>
                <a:latin typeface="Glacial Indifference Bold"/>
                <a:ea typeface="Glacial Indifference Bold"/>
                <a:cs typeface="Glacial Indifference Bold"/>
                <a:sym typeface="Glacial Indifference Bold"/>
              </a:rPr>
              <a:t>C</a:t>
            </a:r>
          </a:p>
        </p:txBody>
      </p:sp>
      <p:sp>
        <p:nvSpPr>
          <p:cNvPr name="TextBox 44" id="44"/>
          <p:cNvSpPr txBox="true"/>
          <p:nvPr/>
        </p:nvSpPr>
        <p:spPr>
          <a:xfrm rot="0">
            <a:off x="15653061" y="3252099"/>
            <a:ext cx="198567" cy="349428"/>
          </a:xfrm>
          <a:prstGeom prst="rect">
            <a:avLst/>
          </a:prstGeom>
        </p:spPr>
        <p:txBody>
          <a:bodyPr anchor="t" rtlCol="false" tIns="0" lIns="0" bIns="0" rIns="0">
            <a:spAutoFit/>
          </a:bodyPr>
          <a:lstStyle/>
          <a:p>
            <a:pPr algn="ctr">
              <a:lnSpc>
                <a:spcPts val="2789"/>
              </a:lnSpc>
              <a:spcBef>
                <a:spcPct val="0"/>
              </a:spcBef>
            </a:pPr>
            <a:r>
              <a:rPr lang="en-US" b="true" sz="1992" spc="298">
                <a:solidFill>
                  <a:srgbClr val="202020"/>
                </a:solidFill>
                <a:latin typeface="Glacial Indifference Bold"/>
                <a:ea typeface="Glacial Indifference Bold"/>
                <a:cs typeface="Glacial Indifference Bold"/>
                <a:sym typeface="Glacial Indifference Bold"/>
              </a:rPr>
              <a:t>D</a:t>
            </a:r>
          </a:p>
        </p:txBody>
      </p:sp>
      <p:sp>
        <p:nvSpPr>
          <p:cNvPr name="TextBox 45" id="45"/>
          <p:cNvSpPr txBox="true"/>
          <p:nvPr/>
        </p:nvSpPr>
        <p:spPr>
          <a:xfrm rot="0">
            <a:off x="13533261" y="5544174"/>
            <a:ext cx="168070" cy="349428"/>
          </a:xfrm>
          <a:prstGeom prst="rect">
            <a:avLst/>
          </a:prstGeom>
        </p:spPr>
        <p:txBody>
          <a:bodyPr anchor="t" rtlCol="false" tIns="0" lIns="0" bIns="0" rIns="0">
            <a:spAutoFit/>
          </a:bodyPr>
          <a:lstStyle/>
          <a:p>
            <a:pPr algn="ctr">
              <a:lnSpc>
                <a:spcPts val="2789"/>
              </a:lnSpc>
              <a:spcBef>
                <a:spcPct val="0"/>
              </a:spcBef>
            </a:pPr>
            <a:r>
              <a:rPr lang="en-US" b="true" sz="1992" spc="298">
                <a:solidFill>
                  <a:srgbClr val="202020"/>
                </a:solidFill>
                <a:latin typeface="Glacial Indifference Bold"/>
                <a:ea typeface="Glacial Indifference Bold"/>
                <a:cs typeface="Glacial Indifference Bold"/>
                <a:sym typeface="Glacial Indifference Bold"/>
              </a:rPr>
              <a:t>E</a:t>
            </a:r>
          </a:p>
        </p:txBody>
      </p:sp>
      <p:sp>
        <p:nvSpPr>
          <p:cNvPr name="TextBox 46" id="46"/>
          <p:cNvSpPr txBox="true"/>
          <p:nvPr/>
        </p:nvSpPr>
        <p:spPr>
          <a:xfrm rot="0">
            <a:off x="15894513" y="5572426"/>
            <a:ext cx="165359" cy="349428"/>
          </a:xfrm>
          <a:prstGeom prst="rect">
            <a:avLst/>
          </a:prstGeom>
        </p:spPr>
        <p:txBody>
          <a:bodyPr anchor="t" rtlCol="false" tIns="0" lIns="0" bIns="0" rIns="0">
            <a:spAutoFit/>
          </a:bodyPr>
          <a:lstStyle/>
          <a:p>
            <a:pPr algn="ctr">
              <a:lnSpc>
                <a:spcPts val="2789"/>
              </a:lnSpc>
              <a:spcBef>
                <a:spcPct val="0"/>
              </a:spcBef>
            </a:pPr>
            <a:r>
              <a:rPr lang="en-US" b="true" sz="1992" spc="298">
                <a:solidFill>
                  <a:srgbClr val="202020"/>
                </a:solidFill>
                <a:latin typeface="Glacial Indifference Bold"/>
                <a:ea typeface="Glacial Indifference Bold"/>
                <a:cs typeface="Glacial Indifference Bold"/>
                <a:sym typeface="Glacial Indifference Bold"/>
              </a:rPr>
              <a:t>F</a:t>
            </a:r>
          </a:p>
        </p:txBody>
      </p:sp>
      <p:sp>
        <p:nvSpPr>
          <p:cNvPr name="TextBox 47" id="47"/>
          <p:cNvSpPr txBox="true"/>
          <p:nvPr/>
        </p:nvSpPr>
        <p:spPr>
          <a:xfrm rot="0">
            <a:off x="17189560" y="3625202"/>
            <a:ext cx="236292" cy="349428"/>
          </a:xfrm>
          <a:prstGeom prst="rect">
            <a:avLst/>
          </a:prstGeom>
        </p:spPr>
        <p:txBody>
          <a:bodyPr anchor="t" rtlCol="false" tIns="0" lIns="0" bIns="0" rIns="0">
            <a:spAutoFit/>
          </a:bodyPr>
          <a:lstStyle/>
          <a:p>
            <a:pPr algn="ctr">
              <a:lnSpc>
                <a:spcPts val="2789"/>
              </a:lnSpc>
              <a:spcBef>
                <a:spcPct val="0"/>
              </a:spcBef>
            </a:pPr>
            <a:r>
              <a:rPr lang="en-US" b="true" sz="1992" spc="298">
                <a:solidFill>
                  <a:srgbClr val="202020"/>
                </a:solidFill>
                <a:latin typeface="Glacial Indifference Bold"/>
                <a:ea typeface="Glacial Indifference Bold"/>
                <a:cs typeface="Glacial Indifference Bold"/>
                <a:sym typeface="Glacial Indifference Bold"/>
              </a:rPr>
              <a:t>G</a:t>
            </a:r>
          </a:p>
        </p:txBody>
      </p:sp>
      <p:sp>
        <p:nvSpPr>
          <p:cNvPr name="TextBox 48" id="48"/>
          <p:cNvSpPr txBox="true"/>
          <p:nvPr/>
        </p:nvSpPr>
        <p:spPr>
          <a:xfrm rot="0">
            <a:off x="17141717" y="5171070"/>
            <a:ext cx="203311" cy="349428"/>
          </a:xfrm>
          <a:prstGeom prst="rect">
            <a:avLst/>
          </a:prstGeom>
        </p:spPr>
        <p:txBody>
          <a:bodyPr anchor="t" rtlCol="false" tIns="0" lIns="0" bIns="0" rIns="0">
            <a:spAutoFit/>
          </a:bodyPr>
          <a:lstStyle/>
          <a:p>
            <a:pPr algn="ctr">
              <a:lnSpc>
                <a:spcPts val="2789"/>
              </a:lnSpc>
              <a:spcBef>
                <a:spcPct val="0"/>
              </a:spcBef>
            </a:pPr>
            <a:r>
              <a:rPr lang="en-US" b="true" sz="1992" spc="298">
                <a:solidFill>
                  <a:srgbClr val="202020"/>
                </a:solidFill>
                <a:latin typeface="Glacial Indifference Bold"/>
                <a:ea typeface="Glacial Indifference Bold"/>
                <a:cs typeface="Glacial Indifference Bold"/>
                <a:sym typeface="Glacial Indifference Bold"/>
              </a:rPr>
              <a:t>H</a:t>
            </a:r>
          </a:p>
        </p:txBody>
      </p:sp>
      <p:sp>
        <p:nvSpPr>
          <p:cNvPr name="Freeform 49" id="49"/>
          <p:cNvSpPr/>
          <p:nvPr/>
        </p:nvSpPr>
        <p:spPr>
          <a:xfrm flipH="false" flipV="false" rot="0">
            <a:off x="15824024" y="2942882"/>
            <a:ext cx="332320" cy="440424"/>
          </a:xfrm>
          <a:custGeom>
            <a:avLst/>
            <a:gdLst/>
            <a:ahLst/>
            <a:cxnLst/>
            <a:rect r="r" b="b" t="t" l="l"/>
            <a:pathLst>
              <a:path h="440424" w="332320">
                <a:moveTo>
                  <a:pt x="0" y="0"/>
                </a:moveTo>
                <a:lnTo>
                  <a:pt x="332320" y="0"/>
                </a:lnTo>
                <a:lnTo>
                  <a:pt x="332320" y="440423"/>
                </a:lnTo>
                <a:lnTo>
                  <a:pt x="0" y="4404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0" id="50"/>
          <p:cNvGrpSpPr/>
          <p:nvPr/>
        </p:nvGrpSpPr>
        <p:grpSpPr>
          <a:xfrm rot="0">
            <a:off x="897353" y="5117200"/>
            <a:ext cx="473323" cy="473323"/>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52" id="52"/>
            <p:cNvSpPr txBox="true"/>
            <p:nvPr/>
          </p:nvSpPr>
          <p:spPr>
            <a:xfrm>
              <a:off x="76200" y="47625"/>
              <a:ext cx="660400" cy="688975"/>
            </a:xfrm>
            <a:prstGeom prst="rect">
              <a:avLst/>
            </a:prstGeom>
          </p:spPr>
          <p:txBody>
            <a:bodyPr anchor="ctr" rtlCol="false" tIns="59387" lIns="59387" bIns="59387" rIns="59387"/>
            <a:lstStyle/>
            <a:p>
              <a:pPr algn="ctr">
                <a:lnSpc>
                  <a:spcPts val="1959"/>
                </a:lnSpc>
              </a:pPr>
            </a:p>
          </p:txBody>
        </p:sp>
      </p:grpSp>
      <p:grpSp>
        <p:nvGrpSpPr>
          <p:cNvPr name="Group 53" id="53"/>
          <p:cNvGrpSpPr/>
          <p:nvPr/>
        </p:nvGrpSpPr>
        <p:grpSpPr>
          <a:xfrm rot="0">
            <a:off x="984317" y="3440644"/>
            <a:ext cx="473323" cy="473323"/>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55" id="55"/>
            <p:cNvSpPr txBox="true"/>
            <p:nvPr/>
          </p:nvSpPr>
          <p:spPr>
            <a:xfrm>
              <a:off x="76200" y="47625"/>
              <a:ext cx="660400" cy="688975"/>
            </a:xfrm>
            <a:prstGeom prst="rect">
              <a:avLst/>
            </a:prstGeom>
          </p:spPr>
          <p:txBody>
            <a:bodyPr anchor="ctr" rtlCol="false" tIns="59387" lIns="59387" bIns="59387" rIns="59387"/>
            <a:lstStyle/>
            <a:p>
              <a:pPr algn="ctr">
                <a:lnSpc>
                  <a:spcPts val="1959"/>
                </a:lnSpc>
              </a:pPr>
            </a:p>
          </p:txBody>
        </p:sp>
      </p:grpSp>
      <p:grpSp>
        <p:nvGrpSpPr>
          <p:cNvPr name="Group 56" id="56"/>
          <p:cNvGrpSpPr/>
          <p:nvPr/>
        </p:nvGrpSpPr>
        <p:grpSpPr>
          <a:xfrm rot="0">
            <a:off x="2690304" y="2630109"/>
            <a:ext cx="473323" cy="473323"/>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58" id="58"/>
            <p:cNvSpPr txBox="true"/>
            <p:nvPr/>
          </p:nvSpPr>
          <p:spPr>
            <a:xfrm>
              <a:off x="76200" y="47625"/>
              <a:ext cx="660400" cy="688975"/>
            </a:xfrm>
            <a:prstGeom prst="rect">
              <a:avLst/>
            </a:prstGeom>
          </p:spPr>
          <p:txBody>
            <a:bodyPr anchor="ctr" rtlCol="false" tIns="59387" lIns="59387" bIns="59387" rIns="59387"/>
            <a:lstStyle/>
            <a:p>
              <a:pPr algn="ctr">
                <a:lnSpc>
                  <a:spcPts val="1959"/>
                </a:lnSpc>
              </a:pPr>
            </a:p>
          </p:txBody>
        </p:sp>
      </p:grpSp>
      <p:grpSp>
        <p:nvGrpSpPr>
          <p:cNvPr name="Group 59" id="59"/>
          <p:cNvGrpSpPr/>
          <p:nvPr/>
        </p:nvGrpSpPr>
        <p:grpSpPr>
          <a:xfrm rot="0">
            <a:off x="2690304" y="5822946"/>
            <a:ext cx="473323" cy="473323"/>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61" id="61"/>
            <p:cNvSpPr txBox="true"/>
            <p:nvPr/>
          </p:nvSpPr>
          <p:spPr>
            <a:xfrm>
              <a:off x="76200" y="47625"/>
              <a:ext cx="660400" cy="688975"/>
            </a:xfrm>
            <a:prstGeom prst="rect">
              <a:avLst/>
            </a:prstGeom>
          </p:spPr>
          <p:txBody>
            <a:bodyPr anchor="ctr" rtlCol="false" tIns="59387" lIns="59387" bIns="59387" rIns="59387"/>
            <a:lstStyle/>
            <a:p>
              <a:pPr algn="ctr">
                <a:lnSpc>
                  <a:spcPts val="1959"/>
                </a:lnSpc>
              </a:pPr>
            </a:p>
          </p:txBody>
        </p:sp>
      </p:grpSp>
      <p:sp>
        <p:nvSpPr>
          <p:cNvPr name="AutoShape 62" id="62"/>
          <p:cNvSpPr/>
          <p:nvPr/>
        </p:nvSpPr>
        <p:spPr>
          <a:xfrm flipV="true">
            <a:off x="1134014" y="3913967"/>
            <a:ext cx="86964" cy="1203233"/>
          </a:xfrm>
          <a:prstGeom prst="line">
            <a:avLst/>
          </a:prstGeom>
          <a:ln cap="flat" w="38100">
            <a:solidFill>
              <a:srgbClr val="000000"/>
            </a:solidFill>
            <a:prstDash val="solid"/>
            <a:headEnd type="none" len="sm" w="sm"/>
            <a:tailEnd type="none" len="sm" w="sm"/>
          </a:ln>
        </p:spPr>
      </p:sp>
      <p:sp>
        <p:nvSpPr>
          <p:cNvPr name="AutoShape 63" id="63"/>
          <p:cNvSpPr/>
          <p:nvPr/>
        </p:nvSpPr>
        <p:spPr>
          <a:xfrm flipV="true">
            <a:off x="1220979" y="2866771"/>
            <a:ext cx="1469325" cy="573873"/>
          </a:xfrm>
          <a:prstGeom prst="line">
            <a:avLst/>
          </a:prstGeom>
          <a:ln cap="flat" w="38100">
            <a:solidFill>
              <a:srgbClr val="000000"/>
            </a:solidFill>
            <a:prstDash val="solid"/>
            <a:headEnd type="none" len="sm" w="sm"/>
            <a:tailEnd type="none" len="sm" w="sm"/>
          </a:ln>
        </p:spPr>
      </p:sp>
      <p:sp>
        <p:nvSpPr>
          <p:cNvPr name="AutoShape 64" id="64"/>
          <p:cNvSpPr/>
          <p:nvPr/>
        </p:nvSpPr>
        <p:spPr>
          <a:xfrm flipV="true">
            <a:off x="1134014" y="3103432"/>
            <a:ext cx="1792951" cy="2013768"/>
          </a:xfrm>
          <a:prstGeom prst="line">
            <a:avLst/>
          </a:prstGeom>
          <a:ln cap="flat" w="38100">
            <a:solidFill>
              <a:srgbClr val="000000"/>
            </a:solidFill>
            <a:prstDash val="solid"/>
            <a:headEnd type="none" len="sm" w="sm"/>
            <a:tailEnd type="none" len="sm" w="sm"/>
          </a:ln>
        </p:spPr>
      </p:sp>
      <p:sp>
        <p:nvSpPr>
          <p:cNvPr name="AutoShape 65" id="65"/>
          <p:cNvSpPr/>
          <p:nvPr/>
        </p:nvSpPr>
        <p:spPr>
          <a:xfrm>
            <a:off x="2926965" y="3103432"/>
            <a:ext cx="0" cy="2719514"/>
          </a:xfrm>
          <a:prstGeom prst="line">
            <a:avLst/>
          </a:prstGeom>
          <a:ln cap="flat" w="38100">
            <a:solidFill>
              <a:srgbClr val="000000"/>
            </a:solidFill>
            <a:prstDash val="solid"/>
            <a:headEnd type="none" len="sm" w="sm"/>
            <a:tailEnd type="none" len="sm" w="sm"/>
          </a:ln>
        </p:spPr>
      </p:sp>
      <p:grpSp>
        <p:nvGrpSpPr>
          <p:cNvPr name="Group 66" id="66"/>
          <p:cNvGrpSpPr/>
          <p:nvPr/>
        </p:nvGrpSpPr>
        <p:grpSpPr>
          <a:xfrm rot="-10800000">
            <a:off x="6411063" y="3234074"/>
            <a:ext cx="473323" cy="473323"/>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68" id="68"/>
            <p:cNvSpPr txBox="true"/>
            <p:nvPr/>
          </p:nvSpPr>
          <p:spPr>
            <a:xfrm>
              <a:off x="76200" y="47625"/>
              <a:ext cx="660400" cy="688975"/>
            </a:xfrm>
            <a:prstGeom prst="rect">
              <a:avLst/>
            </a:prstGeom>
          </p:spPr>
          <p:txBody>
            <a:bodyPr anchor="ctr" rtlCol="false" tIns="59387" lIns="59387" bIns="59387" rIns="59387"/>
            <a:lstStyle/>
            <a:p>
              <a:pPr algn="ctr">
                <a:lnSpc>
                  <a:spcPts val="1959"/>
                </a:lnSpc>
              </a:pPr>
            </a:p>
          </p:txBody>
        </p:sp>
      </p:grpSp>
      <p:grpSp>
        <p:nvGrpSpPr>
          <p:cNvPr name="Group 69" id="69"/>
          <p:cNvGrpSpPr/>
          <p:nvPr/>
        </p:nvGrpSpPr>
        <p:grpSpPr>
          <a:xfrm rot="-10800000">
            <a:off x="6324098" y="4910630"/>
            <a:ext cx="473323" cy="473323"/>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71" id="71"/>
            <p:cNvSpPr txBox="true"/>
            <p:nvPr/>
          </p:nvSpPr>
          <p:spPr>
            <a:xfrm>
              <a:off x="76200" y="47625"/>
              <a:ext cx="660400" cy="688975"/>
            </a:xfrm>
            <a:prstGeom prst="rect">
              <a:avLst/>
            </a:prstGeom>
          </p:spPr>
          <p:txBody>
            <a:bodyPr anchor="ctr" rtlCol="false" tIns="59387" lIns="59387" bIns="59387" rIns="59387"/>
            <a:lstStyle/>
            <a:p>
              <a:pPr algn="ctr">
                <a:lnSpc>
                  <a:spcPts val="1959"/>
                </a:lnSpc>
              </a:pPr>
            </a:p>
          </p:txBody>
        </p:sp>
      </p:grpSp>
      <p:grpSp>
        <p:nvGrpSpPr>
          <p:cNvPr name="Group 72" id="72"/>
          <p:cNvGrpSpPr/>
          <p:nvPr/>
        </p:nvGrpSpPr>
        <p:grpSpPr>
          <a:xfrm rot="-10800000">
            <a:off x="4618112" y="5721165"/>
            <a:ext cx="473323" cy="473323"/>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74" id="74"/>
            <p:cNvSpPr txBox="true"/>
            <p:nvPr/>
          </p:nvSpPr>
          <p:spPr>
            <a:xfrm>
              <a:off x="76200" y="47625"/>
              <a:ext cx="660400" cy="688975"/>
            </a:xfrm>
            <a:prstGeom prst="rect">
              <a:avLst/>
            </a:prstGeom>
          </p:spPr>
          <p:txBody>
            <a:bodyPr anchor="ctr" rtlCol="false" tIns="59387" lIns="59387" bIns="59387" rIns="59387"/>
            <a:lstStyle/>
            <a:p>
              <a:pPr algn="ctr">
                <a:lnSpc>
                  <a:spcPts val="1959"/>
                </a:lnSpc>
              </a:pPr>
            </a:p>
          </p:txBody>
        </p:sp>
      </p:grpSp>
      <p:grpSp>
        <p:nvGrpSpPr>
          <p:cNvPr name="Group 75" id="75"/>
          <p:cNvGrpSpPr/>
          <p:nvPr/>
        </p:nvGrpSpPr>
        <p:grpSpPr>
          <a:xfrm rot="-10800000">
            <a:off x="4622540" y="2505860"/>
            <a:ext cx="473323" cy="473323"/>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77" id="77"/>
            <p:cNvSpPr txBox="true"/>
            <p:nvPr/>
          </p:nvSpPr>
          <p:spPr>
            <a:xfrm>
              <a:off x="76200" y="47625"/>
              <a:ext cx="660400" cy="688975"/>
            </a:xfrm>
            <a:prstGeom prst="rect">
              <a:avLst/>
            </a:prstGeom>
          </p:spPr>
          <p:txBody>
            <a:bodyPr anchor="ctr" rtlCol="false" tIns="59387" lIns="59387" bIns="59387" rIns="59387"/>
            <a:lstStyle/>
            <a:p>
              <a:pPr algn="ctr">
                <a:lnSpc>
                  <a:spcPts val="1959"/>
                </a:lnSpc>
              </a:pPr>
            </a:p>
          </p:txBody>
        </p:sp>
      </p:grpSp>
      <p:sp>
        <p:nvSpPr>
          <p:cNvPr name="AutoShape 78" id="78"/>
          <p:cNvSpPr/>
          <p:nvPr/>
        </p:nvSpPr>
        <p:spPr>
          <a:xfrm flipH="true">
            <a:off x="6560760" y="3707397"/>
            <a:ext cx="86964" cy="1203233"/>
          </a:xfrm>
          <a:prstGeom prst="line">
            <a:avLst/>
          </a:prstGeom>
          <a:ln cap="flat" w="38100">
            <a:solidFill>
              <a:srgbClr val="000000"/>
            </a:solidFill>
            <a:prstDash val="solid"/>
            <a:headEnd type="none" len="sm" w="sm"/>
            <a:tailEnd type="none" len="sm" w="sm"/>
          </a:ln>
        </p:spPr>
      </p:sp>
      <p:sp>
        <p:nvSpPr>
          <p:cNvPr name="AutoShape 79" id="79"/>
          <p:cNvSpPr/>
          <p:nvPr/>
        </p:nvSpPr>
        <p:spPr>
          <a:xfrm flipH="true">
            <a:off x="5091435" y="5383953"/>
            <a:ext cx="1469325" cy="573873"/>
          </a:xfrm>
          <a:prstGeom prst="line">
            <a:avLst/>
          </a:prstGeom>
          <a:ln cap="flat" w="38100">
            <a:solidFill>
              <a:srgbClr val="000000"/>
            </a:solidFill>
            <a:prstDash val="solid"/>
            <a:headEnd type="none" len="sm" w="sm"/>
            <a:tailEnd type="none" len="sm" w="sm"/>
          </a:ln>
        </p:spPr>
      </p:sp>
      <p:sp>
        <p:nvSpPr>
          <p:cNvPr name="AutoShape 80" id="80"/>
          <p:cNvSpPr/>
          <p:nvPr/>
        </p:nvSpPr>
        <p:spPr>
          <a:xfrm flipH="true">
            <a:off x="4854773" y="3707397"/>
            <a:ext cx="1792951" cy="2013768"/>
          </a:xfrm>
          <a:prstGeom prst="line">
            <a:avLst/>
          </a:prstGeom>
          <a:ln cap="flat" w="38100">
            <a:solidFill>
              <a:srgbClr val="000000"/>
            </a:solidFill>
            <a:prstDash val="solid"/>
            <a:headEnd type="none" len="sm" w="sm"/>
            <a:tailEnd type="none" len="sm" w="sm"/>
          </a:ln>
        </p:spPr>
      </p:sp>
      <p:sp>
        <p:nvSpPr>
          <p:cNvPr name="AutoShape 81" id="81"/>
          <p:cNvSpPr/>
          <p:nvPr/>
        </p:nvSpPr>
        <p:spPr>
          <a:xfrm flipV="true">
            <a:off x="4854773" y="2979183"/>
            <a:ext cx="4428" cy="2741982"/>
          </a:xfrm>
          <a:prstGeom prst="line">
            <a:avLst/>
          </a:prstGeom>
          <a:ln cap="flat" w="38100">
            <a:solidFill>
              <a:srgbClr val="000000"/>
            </a:solidFill>
            <a:prstDash val="solid"/>
            <a:headEnd type="none" len="sm" w="sm"/>
            <a:tailEnd type="none" len="sm" w="sm"/>
          </a:ln>
        </p:spPr>
      </p:sp>
      <p:sp>
        <p:nvSpPr>
          <p:cNvPr name="AutoShape 82" id="82"/>
          <p:cNvSpPr/>
          <p:nvPr/>
        </p:nvSpPr>
        <p:spPr>
          <a:xfrm flipV="true">
            <a:off x="3163627" y="2742522"/>
            <a:ext cx="1458913" cy="124249"/>
          </a:xfrm>
          <a:prstGeom prst="line">
            <a:avLst/>
          </a:prstGeom>
          <a:ln cap="flat" w="38100">
            <a:solidFill>
              <a:srgbClr val="FF5757"/>
            </a:solidFill>
            <a:prstDash val="solid"/>
            <a:headEnd type="none" len="sm" w="sm"/>
            <a:tailEnd type="none" len="sm" w="sm"/>
          </a:ln>
        </p:spPr>
      </p:sp>
      <p:sp>
        <p:nvSpPr>
          <p:cNvPr name="AutoShape 83" id="83"/>
          <p:cNvSpPr/>
          <p:nvPr/>
        </p:nvSpPr>
        <p:spPr>
          <a:xfrm flipH="true">
            <a:off x="1134014" y="2742522"/>
            <a:ext cx="3488525" cy="2374679"/>
          </a:xfrm>
          <a:prstGeom prst="line">
            <a:avLst/>
          </a:prstGeom>
          <a:ln cap="flat" w="38100">
            <a:solidFill>
              <a:srgbClr val="FF5757"/>
            </a:solidFill>
            <a:prstDash val="solid"/>
            <a:headEnd type="none" len="sm" w="sm"/>
            <a:tailEnd type="none" len="sm" w="sm"/>
          </a:ln>
        </p:spPr>
      </p:sp>
      <p:sp>
        <p:nvSpPr>
          <p:cNvPr name="AutoShape 84" id="84"/>
          <p:cNvSpPr/>
          <p:nvPr/>
        </p:nvSpPr>
        <p:spPr>
          <a:xfrm flipH="true">
            <a:off x="3163627" y="5957826"/>
            <a:ext cx="1454485" cy="101781"/>
          </a:xfrm>
          <a:prstGeom prst="line">
            <a:avLst/>
          </a:prstGeom>
          <a:ln cap="flat" w="38100">
            <a:solidFill>
              <a:srgbClr val="FF5757"/>
            </a:solidFill>
            <a:prstDash val="solid"/>
            <a:headEnd type="none" len="sm" w="sm"/>
            <a:tailEnd type="none" len="sm" w="sm"/>
          </a:ln>
        </p:spPr>
      </p:sp>
      <p:sp>
        <p:nvSpPr>
          <p:cNvPr name="AutoShape 85" id="85"/>
          <p:cNvSpPr/>
          <p:nvPr/>
        </p:nvSpPr>
        <p:spPr>
          <a:xfrm>
            <a:off x="3163627" y="1548648"/>
            <a:ext cx="0" cy="6063131"/>
          </a:xfrm>
          <a:prstGeom prst="line">
            <a:avLst/>
          </a:prstGeom>
          <a:ln cap="flat" w="38100">
            <a:solidFill>
              <a:srgbClr val="000000"/>
            </a:solidFill>
            <a:prstDash val="sysDot"/>
            <a:headEnd type="none" len="sm" w="sm"/>
            <a:tailEnd type="none" len="sm" w="sm"/>
          </a:ln>
        </p:spPr>
      </p:sp>
      <p:sp>
        <p:nvSpPr>
          <p:cNvPr name="Freeform 86" id="86"/>
          <p:cNvSpPr/>
          <p:nvPr/>
        </p:nvSpPr>
        <p:spPr>
          <a:xfrm flipH="false" flipV="false" rot="-5400000">
            <a:off x="1574233" y="6134674"/>
            <a:ext cx="535305" cy="2643483"/>
          </a:xfrm>
          <a:custGeom>
            <a:avLst/>
            <a:gdLst/>
            <a:ahLst/>
            <a:cxnLst/>
            <a:rect r="r" b="b" t="t" l="l"/>
            <a:pathLst>
              <a:path h="2643483" w="535305">
                <a:moveTo>
                  <a:pt x="0" y="0"/>
                </a:moveTo>
                <a:lnTo>
                  <a:pt x="535305" y="0"/>
                </a:lnTo>
                <a:lnTo>
                  <a:pt x="535305" y="2643483"/>
                </a:lnTo>
                <a:lnTo>
                  <a:pt x="0" y="2643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7" id="87"/>
          <p:cNvSpPr/>
          <p:nvPr/>
        </p:nvSpPr>
        <p:spPr>
          <a:xfrm flipH="false" flipV="false" rot="-5400000">
            <a:off x="5427764" y="6180803"/>
            <a:ext cx="511879" cy="2527798"/>
          </a:xfrm>
          <a:custGeom>
            <a:avLst/>
            <a:gdLst/>
            <a:ahLst/>
            <a:cxnLst/>
            <a:rect r="r" b="b" t="t" l="l"/>
            <a:pathLst>
              <a:path h="2527798" w="511879">
                <a:moveTo>
                  <a:pt x="0" y="0"/>
                </a:moveTo>
                <a:lnTo>
                  <a:pt x="511879" y="0"/>
                </a:lnTo>
                <a:lnTo>
                  <a:pt x="511879" y="2527798"/>
                </a:lnTo>
                <a:lnTo>
                  <a:pt x="0" y="25277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8" id="88"/>
          <p:cNvSpPr/>
          <p:nvPr/>
        </p:nvSpPr>
        <p:spPr>
          <a:xfrm flipH="false" flipV="false" rot="0">
            <a:off x="3993539" y="4122705"/>
            <a:ext cx="426265" cy="569044"/>
          </a:xfrm>
          <a:custGeom>
            <a:avLst/>
            <a:gdLst/>
            <a:ahLst/>
            <a:cxnLst/>
            <a:rect r="r" b="b" t="t" l="l"/>
            <a:pathLst>
              <a:path h="569044" w="426265">
                <a:moveTo>
                  <a:pt x="0" y="0"/>
                </a:moveTo>
                <a:lnTo>
                  <a:pt x="426266" y="0"/>
                </a:lnTo>
                <a:lnTo>
                  <a:pt x="426266" y="569044"/>
                </a:lnTo>
                <a:lnTo>
                  <a:pt x="0" y="5690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89" id="89"/>
          <p:cNvSpPr/>
          <p:nvPr/>
        </p:nvSpPr>
        <p:spPr>
          <a:xfrm flipH="true" flipV="true">
            <a:off x="2840066" y="2339991"/>
            <a:ext cx="2019135" cy="165869"/>
          </a:xfrm>
          <a:prstGeom prst="line">
            <a:avLst/>
          </a:prstGeom>
          <a:ln cap="flat" w="95250">
            <a:solidFill>
              <a:srgbClr val="00BF63"/>
            </a:solidFill>
            <a:prstDash val="solid"/>
            <a:headEnd type="none" len="sm" w="sm"/>
            <a:tailEnd type="arrow" len="sm" w="med"/>
          </a:ln>
        </p:spPr>
      </p:sp>
      <p:sp>
        <p:nvSpPr>
          <p:cNvPr name="AutoShape 90" id="90"/>
          <p:cNvSpPr/>
          <p:nvPr/>
        </p:nvSpPr>
        <p:spPr>
          <a:xfrm>
            <a:off x="2926965" y="6296269"/>
            <a:ext cx="1841603" cy="366990"/>
          </a:xfrm>
          <a:prstGeom prst="line">
            <a:avLst/>
          </a:prstGeom>
          <a:ln cap="flat" w="95250">
            <a:solidFill>
              <a:srgbClr val="0097B2"/>
            </a:solidFill>
            <a:prstDash val="solid"/>
            <a:headEnd type="none" len="sm" w="sm"/>
            <a:tailEnd type="arrow" len="sm" w="med"/>
          </a:ln>
        </p:spPr>
      </p:sp>
      <p:grpSp>
        <p:nvGrpSpPr>
          <p:cNvPr name="Group 91" id="91"/>
          <p:cNvGrpSpPr/>
          <p:nvPr/>
        </p:nvGrpSpPr>
        <p:grpSpPr>
          <a:xfrm rot="0">
            <a:off x="7578956" y="4078374"/>
            <a:ext cx="3227337" cy="665255"/>
            <a:chOff x="0" y="0"/>
            <a:chExt cx="1971558" cy="406400"/>
          </a:xfrm>
        </p:grpSpPr>
        <p:sp>
          <p:nvSpPr>
            <p:cNvPr name="Freeform 92" id="92"/>
            <p:cNvSpPr/>
            <p:nvPr/>
          </p:nvSpPr>
          <p:spPr>
            <a:xfrm flipH="false" flipV="false" rot="0">
              <a:off x="0" y="0"/>
              <a:ext cx="1971559" cy="406400"/>
            </a:xfrm>
            <a:custGeom>
              <a:avLst/>
              <a:gdLst/>
              <a:ahLst/>
              <a:cxnLst/>
              <a:rect r="r" b="b" t="t" l="l"/>
              <a:pathLst>
                <a:path h="406400" w="1971559">
                  <a:moveTo>
                    <a:pt x="0" y="0"/>
                  </a:moveTo>
                  <a:lnTo>
                    <a:pt x="1768359" y="0"/>
                  </a:lnTo>
                  <a:lnTo>
                    <a:pt x="1971559" y="203200"/>
                  </a:lnTo>
                  <a:lnTo>
                    <a:pt x="1768359" y="406400"/>
                  </a:lnTo>
                  <a:lnTo>
                    <a:pt x="0" y="406400"/>
                  </a:lnTo>
                  <a:lnTo>
                    <a:pt x="203200" y="203200"/>
                  </a:lnTo>
                  <a:lnTo>
                    <a:pt x="0" y="0"/>
                  </a:lnTo>
                  <a:close/>
                </a:path>
              </a:pathLst>
            </a:custGeom>
            <a:solidFill>
              <a:srgbClr val="0097B2"/>
            </a:solidFill>
          </p:spPr>
        </p:sp>
        <p:sp>
          <p:nvSpPr>
            <p:cNvPr name="TextBox 93" id="93"/>
            <p:cNvSpPr txBox="true"/>
            <p:nvPr/>
          </p:nvSpPr>
          <p:spPr>
            <a:xfrm>
              <a:off x="177800" y="-47625"/>
              <a:ext cx="1717558" cy="454025"/>
            </a:xfrm>
            <a:prstGeom prst="rect">
              <a:avLst/>
            </a:prstGeom>
          </p:spPr>
          <p:txBody>
            <a:bodyPr anchor="ctr" rtlCol="false" tIns="50800" lIns="50800" bIns="50800" rIns="50800"/>
            <a:lstStyle/>
            <a:p>
              <a:pPr algn="ctr">
                <a:lnSpc>
                  <a:spcPts val="2789"/>
                </a:lnSpc>
              </a:pPr>
            </a:p>
          </p:txBody>
        </p:sp>
      </p:grpSp>
      <p:sp>
        <p:nvSpPr>
          <p:cNvPr name="TextBox 94" id="94"/>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5" id="95"/>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96" id="96"/>
          <p:cNvSpPr txBox="true"/>
          <p:nvPr/>
        </p:nvSpPr>
        <p:spPr>
          <a:xfrm rot="0">
            <a:off x="1107896" y="3478484"/>
            <a:ext cx="226165" cy="359543"/>
          </a:xfrm>
          <a:prstGeom prst="rect">
            <a:avLst/>
          </a:prstGeom>
        </p:spPr>
        <p:txBody>
          <a:bodyPr anchor="t" rtlCol="false" tIns="0" lIns="0" bIns="0" rIns="0">
            <a:spAutoFit/>
          </a:bodyPr>
          <a:lstStyle/>
          <a:p>
            <a:pPr algn="ctr">
              <a:lnSpc>
                <a:spcPts val="2970"/>
              </a:lnSpc>
              <a:spcBef>
                <a:spcPct val="0"/>
              </a:spcBef>
            </a:pPr>
            <a:r>
              <a:rPr lang="en-US" b="true" sz="2121" spc="318">
                <a:solidFill>
                  <a:srgbClr val="202020"/>
                </a:solidFill>
                <a:latin typeface="Glacial Indifference Bold"/>
                <a:ea typeface="Glacial Indifference Bold"/>
                <a:cs typeface="Glacial Indifference Bold"/>
                <a:sym typeface="Glacial Indifference Bold"/>
              </a:rPr>
              <a:t>A</a:t>
            </a:r>
          </a:p>
        </p:txBody>
      </p:sp>
      <p:sp>
        <p:nvSpPr>
          <p:cNvPr name="TextBox 97" id="97"/>
          <p:cNvSpPr txBox="true"/>
          <p:nvPr/>
        </p:nvSpPr>
        <p:spPr>
          <a:xfrm rot="0">
            <a:off x="1039579" y="5109192"/>
            <a:ext cx="188872" cy="359543"/>
          </a:xfrm>
          <a:prstGeom prst="rect">
            <a:avLst/>
          </a:prstGeom>
        </p:spPr>
        <p:txBody>
          <a:bodyPr anchor="t" rtlCol="false" tIns="0" lIns="0" bIns="0" rIns="0">
            <a:spAutoFit/>
          </a:bodyPr>
          <a:lstStyle/>
          <a:p>
            <a:pPr algn="ctr">
              <a:lnSpc>
                <a:spcPts val="2970"/>
              </a:lnSpc>
              <a:spcBef>
                <a:spcPct val="0"/>
              </a:spcBef>
            </a:pPr>
            <a:r>
              <a:rPr lang="en-US" b="true" sz="2121" spc="318">
                <a:solidFill>
                  <a:srgbClr val="202020"/>
                </a:solidFill>
                <a:latin typeface="Glacial Indifference Bold"/>
                <a:ea typeface="Glacial Indifference Bold"/>
                <a:cs typeface="Glacial Indifference Bold"/>
                <a:sym typeface="Glacial Indifference Bold"/>
              </a:rPr>
              <a:t>B</a:t>
            </a:r>
          </a:p>
        </p:txBody>
      </p:sp>
      <p:sp>
        <p:nvSpPr>
          <p:cNvPr name="TextBox 98" id="98"/>
          <p:cNvSpPr txBox="true"/>
          <p:nvPr/>
        </p:nvSpPr>
        <p:spPr>
          <a:xfrm rot="0">
            <a:off x="2806665" y="2642108"/>
            <a:ext cx="240601" cy="359543"/>
          </a:xfrm>
          <a:prstGeom prst="rect">
            <a:avLst/>
          </a:prstGeom>
        </p:spPr>
        <p:txBody>
          <a:bodyPr anchor="t" rtlCol="false" tIns="0" lIns="0" bIns="0" rIns="0">
            <a:spAutoFit/>
          </a:bodyPr>
          <a:lstStyle/>
          <a:p>
            <a:pPr algn="ctr">
              <a:lnSpc>
                <a:spcPts val="2970"/>
              </a:lnSpc>
              <a:spcBef>
                <a:spcPct val="0"/>
              </a:spcBef>
            </a:pPr>
            <a:r>
              <a:rPr lang="en-US" b="true" sz="2121" spc="318">
                <a:solidFill>
                  <a:srgbClr val="202020"/>
                </a:solidFill>
                <a:latin typeface="Glacial Indifference Bold"/>
                <a:ea typeface="Glacial Indifference Bold"/>
                <a:cs typeface="Glacial Indifference Bold"/>
                <a:sym typeface="Glacial Indifference Bold"/>
              </a:rPr>
              <a:t>C</a:t>
            </a:r>
          </a:p>
        </p:txBody>
      </p:sp>
      <p:sp>
        <p:nvSpPr>
          <p:cNvPr name="TextBox 99" id="99"/>
          <p:cNvSpPr txBox="true"/>
          <p:nvPr/>
        </p:nvSpPr>
        <p:spPr>
          <a:xfrm rot="0">
            <a:off x="2835778" y="5860786"/>
            <a:ext cx="211488" cy="359543"/>
          </a:xfrm>
          <a:prstGeom prst="rect">
            <a:avLst/>
          </a:prstGeom>
        </p:spPr>
        <p:txBody>
          <a:bodyPr anchor="t" rtlCol="false" tIns="0" lIns="0" bIns="0" rIns="0">
            <a:spAutoFit/>
          </a:bodyPr>
          <a:lstStyle/>
          <a:p>
            <a:pPr algn="ctr">
              <a:lnSpc>
                <a:spcPts val="2970"/>
              </a:lnSpc>
              <a:spcBef>
                <a:spcPct val="0"/>
              </a:spcBef>
            </a:pPr>
            <a:r>
              <a:rPr lang="en-US" b="true" sz="2121" spc="318">
                <a:solidFill>
                  <a:srgbClr val="202020"/>
                </a:solidFill>
                <a:latin typeface="Glacial Indifference Bold"/>
                <a:ea typeface="Glacial Indifference Bold"/>
                <a:cs typeface="Glacial Indifference Bold"/>
                <a:sym typeface="Glacial Indifference Bold"/>
              </a:rPr>
              <a:t>D</a:t>
            </a:r>
          </a:p>
        </p:txBody>
      </p:sp>
      <p:sp>
        <p:nvSpPr>
          <p:cNvPr name="TextBox 100" id="100"/>
          <p:cNvSpPr txBox="true"/>
          <p:nvPr/>
        </p:nvSpPr>
        <p:spPr>
          <a:xfrm rot="0">
            <a:off x="4768569" y="2566168"/>
            <a:ext cx="179007" cy="359543"/>
          </a:xfrm>
          <a:prstGeom prst="rect">
            <a:avLst/>
          </a:prstGeom>
        </p:spPr>
        <p:txBody>
          <a:bodyPr anchor="t" rtlCol="false" tIns="0" lIns="0" bIns="0" rIns="0">
            <a:spAutoFit/>
          </a:bodyPr>
          <a:lstStyle/>
          <a:p>
            <a:pPr algn="ctr">
              <a:lnSpc>
                <a:spcPts val="2970"/>
              </a:lnSpc>
              <a:spcBef>
                <a:spcPct val="0"/>
              </a:spcBef>
            </a:pPr>
            <a:r>
              <a:rPr lang="en-US" b="true" sz="2121" spc="318">
                <a:solidFill>
                  <a:srgbClr val="202020"/>
                </a:solidFill>
                <a:latin typeface="Glacial Indifference Bold"/>
                <a:ea typeface="Glacial Indifference Bold"/>
                <a:cs typeface="Glacial Indifference Bold"/>
                <a:sym typeface="Glacial Indifference Bold"/>
              </a:rPr>
              <a:t>E</a:t>
            </a:r>
          </a:p>
        </p:txBody>
      </p:sp>
      <p:sp>
        <p:nvSpPr>
          <p:cNvPr name="TextBox 101" id="101"/>
          <p:cNvSpPr txBox="true"/>
          <p:nvPr/>
        </p:nvSpPr>
        <p:spPr>
          <a:xfrm rot="0">
            <a:off x="4771142" y="5759005"/>
            <a:ext cx="176120" cy="359543"/>
          </a:xfrm>
          <a:prstGeom prst="rect">
            <a:avLst/>
          </a:prstGeom>
        </p:spPr>
        <p:txBody>
          <a:bodyPr anchor="t" rtlCol="false" tIns="0" lIns="0" bIns="0" rIns="0">
            <a:spAutoFit/>
          </a:bodyPr>
          <a:lstStyle/>
          <a:p>
            <a:pPr algn="ctr">
              <a:lnSpc>
                <a:spcPts val="2970"/>
              </a:lnSpc>
              <a:spcBef>
                <a:spcPct val="0"/>
              </a:spcBef>
            </a:pPr>
            <a:r>
              <a:rPr lang="en-US" b="true" sz="2121" spc="318">
                <a:solidFill>
                  <a:srgbClr val="202020"/>
                </a:solidFill>
                <a:latin typeface="Glacial Indifference Bold"/>
                <a:ea typeface="Glacial Indifference Bold"/>
                <a:cs typeface="Glacial Indifference Bold"/>
                <a:sym typeface="Glacial Indifference Bold"/>
              </a:rPr>
              <a:t>F</a:t>
            </a:r>
          </a:p>
        </p:txBody>
      </p:sp>
      <p:sp>
        <p:nvSpPr>
          <p:cNvPr name="TextBox 102" id="102"/>
          <p:cNvSpPr txBox="true"/>
          <p:nvPr/>
        </p:nvSpPr>
        <p:spPr>
          <a:xfrm rot="0">
            <a:off x="6521890" y="3271914"/>
            <a:ext cx="251669" cy="359543"/>
          </a:xfrm>
          <a:prstGeom prst="rect">
            <a:avLst/>
          </a:prstGeom>
        </p:spPr>
        <p:txBody>
          <a:bodyPr anchor="t" rtlCol="false" tIns="0" lIns="0" bIns="0" rIns="0">
            <a:spAutoFit/>
          </a:bodyPr>
          <a:lstStyle/>
          <a:p>
            <a:pPr algn="ctr">
              <a:lnSpc>
                <a:spcPts val="2970"/>
              </a:lnSpc>
              <a:spcBef>
                <a:spcPct val="0"/>
              </a:spcBef>
            </a:pPr>
            <a:r>
              <a:rPr lang="en-US" b="true" sz="2121" spc="318">
                <a:solidFill>
                  <a:srgbClr val="202020"/>
                </a:solidFill>
                <a:latin typeface="Glacial Indifference Bold"/>
                <a:ea typeface="Glacial Indifference Bold"/>
                <a:cs typeface="Glacial Indifference Bold"/>
                <a:sym typeface="Glacial Indifference Bold"/>
              </a:rPr>
              <a:t>G</a:t>
            </a:r>
          </a:p>
        </p:txBody>
      </p:sp>
      <p:sp>
        <p:nvSpPr>
          <p:cNvPr name="TextBox 103" id="103"/>
          <p:cNvSpPr txBox="true"/>
          <p:nvPr/>
        </p:nvSpPr>
        <p:spPr>
          <a:xfrm rot="0">
            <a:off x="6470933" y="4918379"/>
            <a:ext cx="216541" cy="359543"/>
          </a:xfrm>
          <a:prstGeom prst="rect">
            <a:avLst/>
          </a:prstGeom>
        </p:spPr>
        <p:txBody>
          <a:bodyPr anchor="t" rtlCol="false" tIns="0" lIns="0" bIns="0" rIns="0">
            <a:spAutoFit/>
          </a:bodyPr>
          <a:lstStyle/>
          <a:p>
            <a:pPr algn="ctr">
              <a:lnSpc>
                <a:spcPts val="2970"/>
              </a:lnSpc>
              <a:spcBef>
                <a:spcPct val="0"/>
              </a:spcBef>
            </a:pPr>
            <a:r>
              <a:rPr lang="en-US" b="true" sz="2121" spc="318">
                <a:solidFill>
                  <a:srgbClr val="202020"/>
                </a:solidFill>
                <a:latin typeface="Glacial Indifference Bold"/>
                <a:ea typeface="Glacial Indifference Bold"/>
                <a:cs typeface="Glacial Indifference Bold"/>
                <a:sym typeface="Glacial Indifference Bold"/>
              </a:rPr>
              <a:t>H</a:t>
            </a:r>
          </a:p>
        </p:txBody>
      </p:sp>
      <p:sp>
        <p:nvSpPr>
          <p:cNvPr name="TextBox 104" id="104"/>
          <p:cNvSpPr txBox="true"/>
          <p:nvPr/>
        </p:nvSpPr>
        <p:spPr>
          <a:xfrm rot="0">
            <a:off x="1107896" y="7868948"/>
            <a:ext cx="1323913" cy="307073"/>
          </a:xfrm>
          <a:prstGeom prst="rect">
            <a:avLst/>
          </a:prstGeom>
        </p:spPr>
        <p:txBody>
          <a:bodyPr anchor="t" rtlCol="false" tIns="0" lIns="0" bIns="0" rIns="0">
            <a:spAutoFit/>
          </a:bodyPr>
          <a:lstStyle/>
          <a:p>
            <a:pPr algn="ctr">
              <a:lnSpc>
                <a:spcPts val="2404"/>
              </a:lnSpc>
            </a:pPr>
            <a:r>
              <a:rPr lang="en-US" b="true" sz="1849">
                <a:solidFill>
                  <a:srgbClr val="202020"/>
                </a:solidFill>
                <a:latin typeface="Glacial Indifference Bold"/>
                <a:ea typeface="Glacial Indifference Bold"/>
                <a:cs typeface="Glacial Indifference Bold"/>
                <a:sym typeface="Glacial Indifference Bold"/>
              </a:rPr>
              <a:t>PARTITION 1 </a:t>
            </a:r>
          </a:p>
        </p:txBody>
      </p:sp>
      <p:sp>
        <p:nvSpPr>
          <p:cNvPr name="TextBox 105" id="105"/>
          <p:cNvSpPr txBox="true"/>
          <p:nvPr/>
        </p:nvSpPr>
        <p:spPr>
          <a:xfrm rot="0">
            <a:off x="5050716" y="7878473"/>
            <a:ext cx="1265975" cy="285360"/>
          </a:xfrm>
          <a:prstGeom prst="rect">
            <a:avLst/>
          </a:prstGeom>
        </p:spPr>
        <p:txBody>
          <a:bodyPr anchor="t" rtlCol="false" tIns="0" lIns="0" bIns="0" rIns="0">
            <a:spAutoFit/>
          </a:bodyPr>
          <a:lstStyle/>
          <a:p>
            <a:pPr algn="ctr">
              <a:lnSpc>
                <a:spcPts val="2299"/>
              </a:lnSpc>
            </a:pPr>
            <a:r>
              <a:rPr lang="en-US" b="true" sz="1768">
                <a:solidFill>
                  <a:srgbClr val="202020"/>
                </a:solidFill>
                <a:latin typeface="Glacial Indifference Bold"/>
                <a:ea typeface="Glacial Indifference Bold"/>
                <a:cs typeface="Glacial Indifference Bold"/>
                <a:sym typeface="Glacial Indifference Bold"/>
              </a:rPr>
              <a:t>PARTITION 2</a:t>
            </a:r>
          </a:p>
        </p:txBody>
      </p:sp>
      <p:sp>
        <p:nvSpPr>
          <p:cNvPr name="Freeform 106" id="106"/>
          <p:cNvSpPr/>
          <p:nvPr/>
        </p:nvSpPr>
        <p:spPr>
          <a:xfrm flipH="false" flipV="false" rot="-5400000">
            <a:off x="12436233" y="5440970"/>
            <a:ext cx="535305" cy="2643483"/>
          </a:xfrm>
          <a:custGeom>
            <a:avLst/>
            <a:gdLst/>
            <a:ahLst/>
            <a:cxnLst/>
            <a:rect r="r" b="b" t="t" l="l"/>
            <a:pathLst>
              <a:path h="2643483" w="535305">
                <a:moveTo>
                  <a:pt x="0" y="0"/>
                </a:moveTo>
                <a:lnTo>
                  <a:pt x="535305" y="0"/>
                </a:lnTo>
                <a:lnTo>
                  <a:pt x="535305" y="2643483"/>
                </a:lnTo>
                <a:lnTo>
                  <a:pt x="0" y="2643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7" id="107"/>
          <p:cNvSpPr txBox="true"/>
          <p:nvPr/>
        </p:nvSpPr>
        <p:spPr>
          <a:xfrm rot="0">
            <a:off x="11969896" y="7175244"/>
            <a:ext cx="1323913" cy="307073"/>
          </a:xfrm>
          <a:prstGeom prst="rect">
            <a:avLst/>
          </a:prstGeom>
        </p:spPr>
        <p:txBody>
          <a:bodyPr anchor="t" rtlCol="false" tIns="0" lIns="0" bIns="0" rIns="0">
            <a:spAutoFit/>
          </a:bodyPr>
          <a:lstStyle/>
          <a:p>
            <a:pPr algn="ctr">
              <a:lnSpc>
                <a:spcPts val="2404"/>
              </a:lnSpc>
            </a:pPr>
            <a:r>
              <a:rPr lang="en-US" b="true" sz="1849">
                <a:solidFill>
                  <a:srgbClr val="202020"/>
                </a:solidFill>
                <a:latin typeface="Glacial Indifference Bold"/>
                <a:ea typeface="Glacial Indifference Bold"/>
                <a:cs typeface="Glacial Indifference Bold"/>
                <a:sym typeface="Glacial Indifference Bold"/>
              </a:rPr>
              <a:t>PARTITION 1 </a:t>
            </a:r>
          </a:p>
        </p:txBody>
      </p:sp>
      <p:sp>
        <p:nvSpPr>
          <p:cNvPr name="Freeform 108" id="108"/>
          <p:cNvSpPr/>
          <p:nvPr/>
        </p:nvSpPr>
        <p:spPr>
          <a:xfrm flipH="false" flipV="false" rot="-5400000">
            <a:off x="16390619" y="5534869"/>
            <a:ext cx="511879" cy="2527798"/>
          </a:xfrm>
          <a:custGeom>
            <a:avLst/>
            <a:gdLst/>
            <a:ahLst/>
            <a:cxnLst/>
            <a:rect r="r" b="b" t="t" l="l"/>
            <a:pathLst>
              <a:path h="2527798" w="511879">
                <a:moveTo>
                  <a:pt x="0" y="0"/>
                </a:moveTo>
                <a:lnTo>
                  <a:pt x="511879" y="0"/>
                </a:lnTo>
                <a:lnTo>
                  <a:pt x="511879" y="2527798"/>
                </a:lnTo>
                <a:lnTo>
                  <a:pt x="0" y="25277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9" id="109"/>
          <p:cNvSpPr txBox="true"/>
          <p:nvPr/>
        </p:nvSpPr>
        <p:spPr>
          <a:xfrm rot="0">
            <a:off x="16013571" y="7232539"/>
            <a:ext cx="1265975" cy="285360"/>
          </a:xfrm>
          <a:prstGeom prst="rect">
            <a:avLst/>
          </a:prstGeom>
        </p:spPr>
        <p:txBody>
          <a:bodyPr anchor="t" rtlCol="false" tIns="0" lIns="0" bIns="0" rIns="0">
            <a:spAutoFit/>
          </a:bodyPr>
          <a:lstStyle/>
          <a:p>
            <a:pPr algn="ctr">
              <a:lnSpc>
                <a:spcPts val="2299"/>
              </a:lnSpc>
            </a:pPr>
            <a:r>
              <a:rPr lang="en-US" b="true" sz="1768">
                <a:solidFill>
                  <a:srgbClr val="202020"/>
                </a:solidFill>
                <a:latin typeface="Glacial Indifference Bold"/>
                <a:ea typeface="Glacial Indifference Bold"/>
                <a:cs typeface="Glacial Indifference Bold"/>
                <a:sym typeface="Glacial Indifference Bold"/>
              </a:rPr>
              <a:t>PARTITION 2</a:t>
            </a:r>
          </a:p>
        </p:txBody>
      </p:sp>
      <p:sp>
        <p:nvSpPr>
          <p:cNvPr name="TextBox 110" id="110"/>
          <p:cNvSpPr txBox="true"/>
          <p:nvPr/>
        </p:nvSpPr>
        <p:spPr>
          <a:xfrm rot="0">
            <a:off x="7680491" y="3394400"/>
            <a:ext cx="3024267" cy="445539"/>
          </a:xfrm>
          <a:prstGeom prst="rect">
            <a:avLst/>
          </a:prstGeom>
        </p:spPr>
        <p:txBody>
          <a:bodyPr anchor="t" rtlCol="false" tIns="0" lIns="0" bIns="0" rIns="0">
            <a:spAutoFit/>
          </a:bodyPr>
          <a:lstStyle/>
          <a:p>
            <a:pPr algn="ctr">
              <a:lnSpc>
                <a:spcPts val="3599"/>
              </a:lnSpc>
            </a:pPr>
            <a:r>
              <a:rPr lang="en-US" b="true" sz="2768">
                <a:solidFill>
                  <a:srgbClr val="202020"/>
                </a:solidFill>
                <a:latin typeface="Glacial Indifference Bold"/>
                <a:ea typeface="Glacial Indifference Bold"/>
                <a:cs typeface="Glacial Indifference Bold"/>
                <a:sym typeface="Glacial Indifference Bold"/>
              </a:rPr>
              <a:t>SWAP AND LOCK</a:t>
            </a:r>
          </a:p>
        </p:txBody>
      </p:sp>
      <p:sp>
        <p:nvSpPr>
          <p:cNvPr name="TextBox 111" id="111"/>
          <p:cNvSpPr txBox="true"/>
          <p:nvPr/>
        </p:nvSpPr>
        <p:spPr>
          <a:xfrm rot="0">
            <a:off x="7482663" y="9021243"/>
            <a:ext cx="3606115" cy="445539"/>
          </a:xfrm>
          <a:prstGeom prst="rect">
            <a:avLst/>
          </a:prstGeom>
        </p:spPr>
        <p:txBody>
          <a:bodyPr anchor="t" rtlCol="false" tIns="0" lIns="0" bIns="0" rIns="0">
            <a:spAutoFit/>
          </a:bodyPr>
          <a:lstStyle/>
          <a:p>
            <a:pPr algn="ctr">
              <a:lnSpc>
                <a:spcPts val="3599"/>
              </a:lnSpc>
            </a:pPr>
            <a:r>
              <a:rPr lang="en-US" b="true" sz="2768">
                <a:solidFill>
                  <a:srgbClr val="202020"/>
                </a:solidFill>
                <a:latin typeface="Glacial Indifference Bold"/>
                <a:ea typeface="Glacial Indifference Bold"/>
                <a:cs typeface="Glacial Indifference Bold"/>
                <a:sym typeface="Glacial Indifference Bold"/>
              </a:rPr>
              <a:t>UPDATE THE MIN CUT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345353" y="7614257"/>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04316" y="8820537"/>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0" id="10"/>
          <p:cNvSpPr txBox="true"/>
          <p:nvPr/>
        </p:nvSpPr>
        <p:spPr>
          <a:xfrm rot="0">
            <a:off x="7366293" y="4603882"/>
            <a:ext cx="3024267" cy="445539"/>
          </a:xfrm>
          <a:prstGeom prst="rect">
            <a:avLst/>
          </a:prstGeom>
        </p:spPr>
        <p:txBody>
          <a:bodyPr anchor="t" rtlCol="false" tIns="0" lIns="0" bIns="0" rIns="0">
            <a:spAutoFit/>
          </a:bodyPr>
          <a:lstStyle/>
          <a:p>
            <a:pPr algn="ctr">
              <a:lnSpc>
                <a:spcPts val="3599"/>
              </a:lnSpc>
            </a:pPr>
            <a:r>
              <a:rPr lang="en-US" b="true" sz="2768">
                <a:solidFill>
                  <a:srgbClr val="202020"/>
                </a:solidFill>
                <a:latin typeface="Glacial Indifference Bold"/>
                <a:ea typeface="Glacial Indifference Bold"/>
                <a:cs typeface="Glacial Indifference Bold"/>
                <a:sym typeface="Glacial Indifference Bold"/>
              </a:rPr>
              <a:t>CHOOSE PAIR</a:t>
            </a:r>
          </a:p>
        </p:txBody>
      </p:sp>
      <p:sp>
        <p:nvSpPr>
          <p:cNvPr name="TextBox 11" id="11"/>
          <p:cNvSpPr txBox="true"/>
          <p:nvPr/>
        </p:nvSpPr>
        <p:spPr>
          <a:xfrm rot="0">
            <a:off x="7139372" y="3301304"/>
            <a:ext cx="3478109" cy="445539"/>
          </a:xfrm>
          <a:prstGeom prst="rect">
            <a:avLst/>
          </a:prstGeom>
        </p:spPr>
        <p:txBody>
          <a:bodyPr anchor="t" rtlCol="false" tIns="0" lIns="0" bIns="0" rIns="0">
            <a:spAutoFit/>
          </a:bodyPr>
          <a:lstStyle/>
          <a:p>
            <a:pPr algn="ctr">
              <a:lnSpc>
                <a:spcPts val="3599"/>
              </a:lnSpc>
            </a:pPr>
            <a:r>
              <a:rPr lang="en-US" b="true" sz="2768">
                <a:solidFill>
                  <a:srgbClr val="202020"/>
                </a:solidFill>
                <a:latin typeface="Glacial Indifference Bold"/>
                <a:ea typeface="Glacial Indifference Bold"/>
                <a:cs typeface="Glacial Indifference Bold"/>
                <a:sym typeface="Glacial Indifference Bold"/>
              </a:rPr>
              <a:t>GAIN CALCULATION</a:t>
            </a:r>
          </a:p>
        </p:txBody>
      </p:sp>
      <p:sp>
        <p:nvSpPr>
          <p:cNvPr name="TextBox 12" id="12"/>
          <p:cNvSpPr txBox="true"/>
          <p:nvPr/>
        </p:nvSpPr>
        <p:spPr>
          <a:xfrm rot="0">
            <a:off x="7366293" y="6271394"/>
            <a:ext cx="3024267" cy="445539"/>
          </a:xfrm>
          <a:prstGeom prst="rect">
            <a:avLst/>
          </a:prstGeom>
        </p:spPr>
        <p:txBody>
          <a:bodyPr anchor="t" rtlCol="false" tIns="0" lIns="0" bIns="0" rIns="0">
            <a:spAutoFit/>
          </a:bodyPr>
          <a:lstStyle/>
          <a:p>
            <a:pPr algn="ctr">
              <a:lnSpc>
                <a:spcPts val="3599"/>
              </a:lnSpc>
            </a:pPr>
            <a:r>
              <a:rPr lang="en-US" b="true" sz="2768">
                <a:solidFill>
                  <a:srgbClr val="202020"/>
                </a:solidFill>
                <a:latin typeface="Glacial Indifference Bold"/>
                <a:ea typeface="Glacial Indifference Bold"/>
                <a:cs typeface="Glacial Indifference Bold"/>
                <a:sym typeface="Glacial Indifference Bold"/>
              </a:rPr>
              <a:t>SWAP AND LOCK</a:t>
            </a:r>
          </a:p>
        </p:txBody>
      </p:sp>
      <p:sp>
        <p:nvSpPr>
          <p:cNvPr name="TextBox 13" id="13"/>
          <p:cNvSpPr txBox="true"/>
          <p:nvPr/>
        </p:nvSpPr>
        <p:spPr>
          <a:xfrm rot="0">
            <a:off x="7366293" y="7585682"/>
            <a:ext cx="3024267" cy="445539"/>
          </a:xfrm>
          <a:prstGeom prst="rect">
            <a:avLst/>
          </a:prstGeom>
        </p:spPr>
        <p:txBody>
          <a:bodyPr anchor="t" rtlCol="false" tIns="0" lIns="0" bIns="0" rIns="0">
            <a:spAutoFit/>
          </a:bodyPr>
          <a:lstStyle/>
          <a:p>
            <a:pPr algn="ctr">
              <a:lnSpc>
                <a:spcPts val="3599"/>
              </a:lnSpc>
            </a:pPr>
            <a:r>
              <a:rPr lang="en-US" b="true" sz="2768">
                <a:solidFill>
                  <a:srgbClr val="202020"/>
                </a:solidFill>
                <a:latin typeface="Glacial Indifference Bold"/>
                <a:ea typeface="Glacial Indifference Bold"/>
                <a:cs typeface="Glacial Indifference Bold"/>
                <a:sym typeface="Glacial Indifference Bold"/>
              </a:rPr>
              <a:t>UPDATE MIN CUT</a:t>
            </a:r>
          </a:p>
        </p:txBody>
      </p:sp>
      <p:sp>
        <p:nvSpPr>
          <p:cNvPr name="AutoShape 14" id="14"/>
          <p:cNvSpPr/>
          <p:nvPr/>
        </p:nvSpPr>
        <p:spPr>
          <a:xfrm>
            <a:off x="8878427" y="3746843"/>
            <a:ext cx="0" cy="739684"/>
          </a:xfrm>
          <a:prstGeom prst="line">
            <a:avLst/>
          </a:prstGeom>
          <a:ln cap="flat" w="38100">
            <a:solidFill>
              <a:srgbClr val="000000"/>
            </a:solidFill>
            <a:prstDash val="solid"/>
            <a:headEnd type="none" len="sm" w="sm"/>
            <a:tailEnd type="arrow" len="sm" w="med"/>
          </a:ln>
        </p:spPr>
      </p:sp>
      <p:sp>
        <p:nvSpPr>
          <p:cNvPr name="AutoShape 15" id="15"/>
          <p:cNvSpPr/>
          <p:nvPr/>
        </p:nvSpPr>
        <p:spPr>
          <a:xfrm>
            <a:off x="8878427" y="5049421"/>
            <a:ext cx="0" cy="1250549"/>
          </a:xfrm>
          <a:prstGeom prst="line">
            <a:avLst/>
          </a:prstGeom>
          <a:ln cap="flat" w="38100">
            <a:solidFill>
              <a:srgbClr val="000000"/>
            </a:solidFill>
            <a:prstDash val="solid"/>
            <a:headEnd type="none" len="sm" w="sm"/>
            <a:tailEnd type="arrow" len="sm" w="med"/>
          </a:ln>
        </p:spPr>
      </p:sp>
      <p:sp>
        <p:nvSpPr>
          <p:cNvPr name="AutoShape 16" id="16"/>
          <p:cNvSpPr/>
          <p:nvPr/>
        </p:nvSpPr>
        <p:spPr>
          <a:xfrm flipH="true">
            <a:off x="8878427" y="6716934"/>
            <a:ext cx="0" cy="897323"/>
          </a:xfrm>
          <a:prstGeom prst="line">
            <a:avLst/>
          </a:prstGeom>
          <a:ln cap="flat" w="38100">
            <a:solidFill>
              <a:srgbClr val="000000"/>
            </a:solidFill>
            <a:prstDash val="solid"/>
            <a:headEnd type="none" len="sm" w="sm"/>
            <a:tailEnd type="arrow" len="sm" w="med"/>
          </a:ln>
        </p:spPr>
      </p:sp>
      <p:sp>
        <p:nvSpPr>
          <p:cNvPr name="AutoShape 17" id="17"/>
          <p:cNvSpPr/>
          <p:nvPr/>
        </p:nvSpPr>
        <p:spPr>
          <a:xfrm flipV="true">
            <a:off x="10390560" y="3538361"/>
            <a:ext cx="465720" cy="4284378"/>
          </a:xfrm>
          <a:prstGeom prst="line">
            <a:avLst/>
          </a:prstGeom>
          <a:ln cap="flat" w="38100">
            <a:solidFill>
              <a:srgbClr val="000000"/>
            </a:solidFill>
            <a:prstDash val="solid"/>
            <a:headEnd type="none" len="sm" w="sm"/>
            <a:tailEnd type="arrow" len="sm" w="med"/>
          </a:ln>
        </p:spPr>
      </p:sp>
      <p:sp>
        <p:nvSpPr>
          <p:cNvPr name="TextBox 18" id="18"/>
          <p:cNvSpPr txBox="true"/>
          <p:nvPr/>
        </p:nvSpPr>
        <p:spPr>
          <a:xfrm rot="0">
            <a:off x="10617481" y="5431226"/>
            <a:ext cx="5153832" cy="327463"/>
          </a:xfrm>
          <a:prstGeom prst="rect">
            <a:avLst/>
          </a:prstGeom>
        </p:spPr>
        <p:txBody>
          <a:bodyPr anchor="t" rtlCol="false" tIns="0" lIns="0" bIns="0" rIns="0">
            <a:spAutoFit/>
          </a:bodyPr>
          <a:lstStyle/>
          <a:p>
            <a:pPr algn="ctr">
              <a:lnSpc>
                <a:spcPts val="2559"/>
              </a:lnSpc>
            </a:pPr>
            <a:r>
              <a:rPr lang="en-US" b="true" sz="1968">
                <a:solidFill>
                  <a:srgbClr val="202020"/>
                </a:solidFill>
                <a:latin typeface="Glacial Indifference Bold"/>
                <a:ea typeface="Glacial Indifference Bold"/>
                <a:cs typeface="Glacial Indifference Bold"/>
                <a:sym typeface="Glacial Indifference Bold"/>
              </a:rPr>
              <a:t>CONTINUE UNTIL ALL NODES ARE LOCKED</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1184478" y="72009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35394" y="8851616"/>
            <a:ext cx="5135933" cy="1998345"/>
          </a:xfrm>
          <a:custGeom>
            <a:avLst/>
            <a:gdLst/>
            <a:ahLst/>
            <a:cxnLst/>
            <a:rect r="r" b="b" t="t" l="l"/>
            <a:pathLst>
              <a:path h="1998345" w="5135933">
                <a:moveTo>
                  <a:pt x="0" y="0"/>
                </a:moveTo>
                <a:lnTo>
                  <a:pt x="5135934" y="0"/>
                </a:lnTo>
                <a:lnTo>
                  <a:pt x="5135934"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0" id="10"/>
          <p:cNvSpPr txBox="true"/>
          <p:nvPr/>
        </p:nvSpPr>
        <p:spPr>
          <a:xfrm rot="0">
            <a:off x="3263437" y="2078566"/>
            <a:ext cx="11993866" cy="2289342"/>
          </a:xfrm>
          <a:prstGeom prst="rect">
            <a:avLst/>
          </a:prstGeom>
        </p:spPr>
        <p:txBody>
          <a:bodyPr anchor="t" rtlCol="false" tIns="0" lIns="0" bIns="0" rIns="0">
            <a:spAutoFit/>
          </a:bodyPr>
          <a:lstStyle/>
          <a:p>
            <a:pPr algn="ctr">
              <a:lnSpc>
                <a:spcPts val="9111"/>
              </a:lnSpc>
            </a:pPr>
            <a:r>
              <a:rPr lang="en-US" b="true" sz="7009">
                <a:solidFill>
                  <a:srgbClr val="0097B2"/>
                </a:solidFill>
                <a:latin typeface="Glacial Indifference Bold"/>
                <a:ea typeface="Glacial Indifference Bold"/>
                <a:cs typeface="Glacial Indifference Bold"/>
                <a:sym typeface="Glacial Indifference Bold"/>
              </a:rPr>
              <a:t>FIDUCCIA-MATTHEYSES (FM)</a:t>
            </a:r>
          </a:p>
          <a:p>
            <a:pPr algn="ctr">
              <a:lnSpc>
                <a:spcPts val="9111"/>
              </a:lnSpc>
            </a:pPr>
            <a:r>
              <a:rPr lang="en-US" b="true" sz="7009">
                <a:solidFill>
                  <a:srgbClr val="0097B2"/>
                </a:solidFill>
                <a:latin typeface="Glacial Indifference Bold"/>
                <a:ea typeface="Glacial Indifference Bold"/>
                <a:cs typeface="Glacial Indifference Bold"/>
                <a:sym typeface="Glacial Indifference Bold"/>
              </a:rPr>
              <a:t>ALGORITHM</a:t>
            </a:r>
          </a:p>
        </p:txBody>
      </p:sp>
      <p:sp>
        <p:nvSpPr>
          <p:cNvPr name="TextBox 11" id="11"/>
          <p:cNvSpPr txBox="true"/>
          <p:nvPr/>
        </p:nvSpPr>
        <p:spPr>
          <a:xfrm rot="0">
            <a:off x="6719660" y="4679128"/>
            <a:ext cx="8747106" cy="575942"/>
          </a:xfrm>
          <a:prstGeom prst="rect">
            <a:avLst/>
          </a:prstGeom>
        </p:spPr>
        <p:txBody>
          <a:bodyPr anchor="t" rtlCol="false" tIns="0" lIns="0" bIns="0" rIns="0">
            <a:spAutoFit/>
          </a:bodyPr>
          <a:lstStyle/>
          <a:p>
            <a:pPr algn="ctr">
              <a:lnSpc>
                <a:spcPts val="4507"/>
              </a:lnSpc>
            </a:pPr>
            <a:r>
              <a:rPr lang="en-US" b="true" sz="3467">
                <a:solidFill>
                  <a:srgbClr val="202020"/>
                </a:solidFill>
                <a:latin typeface="Glacial Indifference Bold"/>
                <a:ea typeface="Glacial Indifference Bold"/>
                <a:cs typeface="Glacial Indifference Bold"/>
                <a:sym typeface="Glacial Indifference Bold"/>
              </a:rPr>
              <a:t>=&gt;EFFICIENT GAIN UPDATE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TextBox 6" id="6"/>
          <p:cNvSpPr txBox="true"/>
          <p:nvPr/>
        </p:nvSpPr>
        <p:spPr>
          <a:xfrm rot="0">
            <a:off x="531441" y="673482"/>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STATEMENT</a:t>
            </a:r>
          </a:p>
        </p:txBody>
      </p:sp>
      <p:sp>
        <p:nvSpPr>
          <p:cNvPr name="TextBox 7" id="7"/>
          <p:cNvSpPr txBox="true"/>
          <p:nvPr/>
        </p:nvSpPr>
        <p:spPr>
          <a:xfrm rot="0">
            <a:off x="3533804" y="415726"/>
            <a:ext cx="10242709" cy="1334135"/>
          </a:xfrm>
          <a:prstGeom prst="rect">
            <a:avLst/>
          </a:prstGeom>
        </p:spPr>
        <p:txBody>
          <a:bodyPr anchor="t" rtlCol="false" tIns="0" lIns="0" bIns="0" rIns="0">
            <a:spAutoFit/>
          </a:bodyPr>
          <a:lstStyle/>
          <a:p>
            <a:pPr algn="ctr">
              <a:lnSpc>
                <a:spcPts val="7515"/>
              </a:lnSpc>
            </a:pPr>
            <a:r>
              <a:rPr lang="en-US" sz="5368" b="true">
                <a:solidFill>
                  <a:srgbClr val="5186CD"/>
                </a:solidFill>
                <a:latin typeface="Glacial Indifference Bold"/>
                <a:ea typeface="Glacial Indifference Bold"/>
                <a:cs typeface="Glacial Indifference Bold"/>
                <a:sym typeface="Glacial Indifference Bold"/>
              </a:rPr>
              <a:t>THE GRAPH PARTITION PROBLEM</a:t>
            </a:r>
          </a:p>
        </p:txBody>
      </p:sp>
      <p:grpSp>
        <p:nvGrpSpPr>
          <p:cNvPr name="Group 8" id="8"/>
          <p:cNvGrpSpPr/>
          <p:nvPr/>
        </p:nvGrpSpPr>
        <p:grpSpPr>
          <a:xfrm rot="0">
            <a:off x="531441" y="2180842"/>
            <a:ext cx="10501471" cy="6669686"/>
            <a:chOff x="0" y="0"/>
            <a:chExt cx="14001961" cy="8892915"/>
          </a:xfrm>
        </p:grpSpPr>
        <p:sp>
          <p:nvSpPr>
            <p:cNvPr name="TextBox 9" id="9"/>
            <p:cNvSpPr txBox="true"/>
            <p:nvPr/>
          </p:nvSpPr>
          <p:spPr>
            <a:xfrm rot="0">
              <a:off x="0" y="28575"/>
              <a:ext cx="14001961" cy="588275"/>
            </a:xfrm>
            <a:prstGeom prst="rect">
              <a:avLst/>
            </a:prstGeom>
          </p:spPr>
          <p:txBody>
            <a:bodyPr anchor="t" rtlCol="false" tIns="0" lIns="0" bIns="0" rIns="0">
              <a:spAutoFit/>
            </a:bodyPr>
            <a:lstStyle/>
            <a:p>
              <a:pPr algn="l">
                <a:lnSpc>
                  <a:spcPts val="3365"/>
                </a:lnSpc>
              </a:pPr>
              <a:r>
                <a:rPr lang="en-US" sz="3059" b="true">
                  <a:solidFill>
                    <a:srgbClr val="202020"/>
                  </a:solidFill>
                  <a:latin typeface="Glacial Indifference Bold"/>
                  <a:ea typeface="Glacial Indifference Bold"/>
                  <a:cs typeface="Glacial Indifference Bold"/>
                  <a:sym typeface="Glacial Indifference Bold"/>
                </a:rPr>
                <a:t>The Graph Partition Problem (GPP)</a:t>
              </a:r>
              <a:r>
                <a:rPr lang="en-US" sz="3059">
                  <a:solidFill>
                    <a:srgbClr val="202020"/>
                  </a:solidFill>
                  <a:latin typeface="Glacial Indifference"/>
                  <a:ea typeface="Glacial Indifference"/>
                  <a:cs typeface="Glacial Indifference"/>
                  <a:sym typeface="Glacial Indifference"/>
                </a:rPr>
                <a:t> is defined as follows:</a:t>
              </a:r>
            </a:p>
          </p:txBody>
        </p:sp>
        <p:sp>
          <p:nvSpPr>
            <p:cNvPr name="TextBox 10" id="10"/>
            <p:cNvSpPr txBox="true"/>
            <p:nvPr/>
          </p:nvSpPr>
          <p:spPr>
            <a:xfrm rot="0">
              <a:off x="0" y="1241025"/>
              <a:ext cx="14001961" cy="1798178"/>
            </a:xfrm>
            <a:prstGeom prst="rect">
              <a:avLst/>
            </a:prstGeom>
          </p:spPr>
          <p:txBody>
            <a:bodyPr anchor="t" rtlCol="false" tIns="0" lIns="0" bIns="0" rIns="0">
              <a:spAutoFit/>
            </a:bodyPr>
            <a:lstStyle/>
            <a:p>
              <a:pPr algn="l">
                <a:lnSpc>
                  <a:spcPts val="3576"/>
                </a:lnSpc>
              </a:pPr>
              <a:r>
                <a:rPr lang="en-US" sz="2750">
                  <a:solidFill>
                    <a:srgbClr val="202020"/>
                  </a:solidFill>
                  <a:latin typeface="Glacial Indifference"/>
                  <a:ea typeface="Glacial Indifference"/>
                  <a:cs typeface="Glacial Indifference"/>
                  <a:sym typeface="Glacial Indifference"/>
                </a:rPr>
                <a:t>Instance:</a:t>
              </a:r>
            </a:p>
            <a:p>
              <a:pPr algn="l" marL="593911" indent="-296955" lvl="1">
                <a:lnSpc>
                  <a:spcPts val="3576"/>
                </a:lnSpc>
                <a:buFont typeface="Arial"/>
                <a:buChar char="•"/>
              </a:pPr>
              <a:r>
                <a:rPr lang="en-US" sz="2750">
                  <a:solidFill>
                    <a:srgbClr val="202020"/>
                  </a:solidFill>
                  <a:latin typeface="Glacial Indifference"/>
                  <a:ea typeface="Glacial Indifference"/>
                  <a:cs typeface="Glacial Indifference"/>
                  <a:sym typeface="Glacial Indifference"/>
                </a:rPr>
                <a:t>An undirected graph G = (V, E)</a:t>
              </a:r>
            </a:p>
            <a:p>
              <a:pPr algn="l" marL="593911" indent="-296955" lvl="1">
                <a:lnSpc>
                  <a:spcPts val="3576"/>
                </a:lnSpc>
                <a:buFont typeface="Arial"/>
                <a:buChar char="•"/>
              </a:pPr>
              <a:r>
                <a:rPr lang="en-US" sz="2750">
                  <a:solidFill>
                    <a:srgbClr val="202020"/>
                  </a:solidFill>
                  <a:latin typeface="Glacial Indifference"/>
                  <a:ea typeface="Glacial Indifference"/>
                  <a:cs typeface="Glacial Indifference"/>
                  <a:sym typeface="Glacial Indifference"/>
                </a:rPr>
                <a:t>Number of desired partitions k ∈ ℕ</a:t>
              </a:r>
            </a:p>
          </p:txBody>
        </p:sp>
        <p:sp>
          <p:nvSpPr>
            <p:cNvPr name="TextBox 11" id="11"/>
            <p:cNvSpPr txBox="true"/>
            <p:nvPr/>
          </p:nvSpPr>
          <p:spPr>
            <a:xfrm rot="0">
              <a:off x="0" y="3460633"/>
              <a:ext cx="14001961" cy="4268131"/>
            </a:xfrm>
            <a:prstGeom prst="rect">
              <a:avLst/>
            </a:prstGeom>
          </p:spPr>
          <p:txBody>
            <a:bodyPr anchor="t" rtlCol="false" tIns="0" lIns="0" bIns="0" rIns="0">
              <a:spAutoFit/>
            </a:bodyPr>
            <a:lstStyle/>
            <a:p>
              <a:pPr algn="l">
                <a:lnSpc>
                  <a:spcPts val="3580"/>
                </a:lnSpc>
              </a:pPr>
              <a:r>
                <a:rPr lang="en-US" sz="2754" b="true">
                  <a:solidFill>
                    <a:srgbClr val="000000"/>
                  </a:solidFill>
                  <a:latin typeface="Glacial Indifference Bold"/>
                  <a:ea typeface="Glacial Indifference Bold"/>
                  <a:cs typeface="Glacial Indifference Bold"/>
                  <a:sym typeface="Glacial Indifference Bold"/>
                </a:rPr>
                <a:t>Optimization</a:t>
              </a:r>
              <a:r>
                <a:rPr lang="en-US" sz="2754" b="true">
                  <a:solidFill>
                    <a:srgbClr val="000000"/>
                  </a:solidFill>
                  <a:latin typeface="Glacial Indifference Bold"/>
                  <a:ea typeface="Glacial Indifference Bold"/>
                  <a:cs typeface="Glacial Indifference Bold"/>
                  <a:sym typeface="Glacial Indifference Bold"/>
                </a:rPr>
                <a:t>:</a:t>
              </a:r>
              <a:r>
                <a:rPr lang="en-US" sz="2754">
                  <a:solidFill>
                    <a:srgbClr val="000000"/>
                  </a:solidFill>
                  <a:latin typeface="Glacial Indifference"/>
                  <a:ea typeface="Glacial Indifference"/>
                  <a:cs typeface="Glacial Indifference"/>
                  <a:sym typeface="Glacial Indifference"/>
                </a:rPr>
                <a:t> Find a </a:t>
              </a:r>
              <a:r>
                <a:rPr lang="en-US" sz="2754" b="true">
                  <a:solidFill>
                    <a:srgbClr val="000000"/>
                  </a:solidFill>
                  <a:latin typeface="Glacial Indifference Bold"/>
                  <a:ea typeface="Glacial Indifference Bold"/>
                  <a:cs typeface="Glacial Indifference Bold"/>
                  <a:sym typeface="Glacial Indifference Bold"/>
                </a:rPr>
                <a:t>balanced </a:t>
              </a:r>
              <a:r>
                <a:rPr lang="en-US" sz="2754">
                  <a:solidFill>
                    <a:srgbClr val="000000"/>
                  </a:solidFill>
                  <a:latin typeface="Glacial Indifference"/>
                  <a:ea typeface="Glacial Indifference"/>
                  <a:cs typeface="Glacial Indifference"/>
                  <a:sym typeface="Glacial Indifference"/>
                </a:rPr>
                <a:t>partition of V into k subsets V₁, V₂, ..., Vₖ that </a:t>
              </a:r>
              <a:r>
                <a:rPr lang="en-US" sz="2754" b="true">
                  <a:solidFill>
                    <a:srgbClr val="000000"/>
                  </a:solidFill>
                  <a:latin typeface="Glacial Indifference Bold"/>
                  <a:ea typeface="Glacial Indifference Bold"/>
                  <a:cs typeface="Glacial Indifference Bold"/>
                  <a:sym typeface="Glacial Indifference Bold"/>
                </a:rPr>
                <a:t>minimizes</a:t>
              </a:r>
              <a:r>
                <a:rPr lang="en-US" sz="2754">
                  <a:solidFill>
                    <a:srgbClr val="000000"/>
                  </a:solidFill>
                  <a:latin typeface="Glacial Indifference"/>
                  <a:ea typeface="Glacial Indifference"/>
                  <a:cs typeface="Glacial Indifference"/>
                  <a:sym typeface="Glacial Indifference"/>
                </a:rPr>
                <a:t> cut(V₁, ..., Vₖ) = number of edges e crossing between partitions subject to:</a:t>
              </a:r>
            </a:p>
            <a:p>
              <a:pPr algn="l" marL="594636" indent="-297318" lvl="1">
                <a:lnSpc>
                  <a:spcPts val="3580"/>
                </a:lnSpc>
                <a:buFont typeface="Arial"/>
                <a:buChar char="•"/>
              </a:pPr>
              <a:r>
                <a:rPr lang="en-US" sz="2754">
                  <a:solidFill>
                    <a:srgbClr val="000000"/>
                  </a:solidFill>
                  <a:latin typeface="Glacial Indifference"/>
                  <a:ea typeface="Glacial Indifference"/>
                  <a:cs typeface="Glacial Indifference"/>
                  <a:sym typeface="Glacial Indifference"/>
                </a:rPr>
                <a:t>∀i ∈ {1, ..., k}: |Vᵢ| ≤ 1 + ⌈|V|/k⌉ (balance constraint)</a:t>
              </a:r>
            </a:p>
            <a:p>
              <a:pPr algn="l" marL="594636" indent="-297318" lvl="1">
                <a:lnSpc>
                  <a:spcPts val="3580"/>
                </a:lnSpc>
                <a:buFont typeface="Arial"/>
                <a:buChar char="•"/>
              </a:pPr>
              <a:r>
                <a:rPr lang="en-US" sz="2754">
                  <a:solidFill>
                    <a:srgbClr val="000000"/>
                  </a:solidFill>
                  <a:latin typeface="Glacial Indifference"/>
                  <a:ea typeface="Glacial Indifference"/>
                  <a:cs typeface="Glacial Indifference"/>
                  <a:sym typeface="Glacial Indifference"/>
                </a:rPr>
                <a:t>∪ᵢVᵢ = V (all vertices must be assigned)</a:t>
              </a:r>
            </a:p>
            <a:p>
              <a:pPr algn="l" marL="594636" indent="-297318" lvl="1">
                <a:lnSpc>
                  <a:spcPts val="3580"/>
                </a:lnSpc>
                <a:buFont typeface="Arial"/>
                <a:buChar char="•"/>
              </a:pPr>
              <a:r>
                <a:rPr lang="en-US" sz="2754">
                  <a:solidFill>
                    <a:srgbClr val="000000"/>
                  </a:solidFill>
                  <a:latin typeface="Glacial Indifference"/>
                  <a:ea typeface="Glacial Indifference"/>
                  <a:cs typeface="Glacial Indifference"/>
                  <a:sym typeface="Glacial Indifference"/>
                </a:rPr>
                <a:t>Vᵢ ∩ Vⱼ = ∅ for i ≠ j (partitions are disjoint)</a:t>
              </a:r>
            </a:p>
            <a:p>
              <a:pPr algn="l">
                <a:lnSpc>
                  <a:spcPts val="3580"/>
                </a:lnSpc>
              </a:pPr>
            </a:p>
          </p:txBody>
        </p:sp>
        <p:sp>
          <p:nvSpPr>
            <p:cNvPr name="TextBox 12" id="12"/>
            <p:cNvSpPr txBox="true"/>
            <p:nvPr/>
          </p:nvSpPr>
          <p:spPr>
            <a:xfrm rot="0">
              <a:off x="0" y="7700189"/>
              <a:ext cx="14001961" cy="1192726"/>
            </a:xfrm>
            <a:prstGeom prst="rect">
              <a:avLst/>
            </a:prstGeom>
          </p:spPr>
          <p:txBody>
            <a:bodyPr anchor="t" rtlCol="false" tIns="0" lIns="0" bIns="0" rIns="0">
              <a:spAutoFit/>
            </a:bodyPr>
            <a:lstStyle/>
            <a:p>
              <a:pPr algn="l">
                <a:lnSpc>
                  <a:spcPts val="3580"/>
                </a:lnSpc>
              </a:pPr>
              <a:r>
                <a:rPr lang="en-US" sz="2754">
                  <a:solidFill>
                    <a:srgbClr val="000000"/>
                  </a:solidFill>
                  <a:latin typeface="Glacial Indifference"/>
                  <a:ea typeface="Glacial Indifference"/>
                  <a:cs typeface="Glacial Indifference"/>
                  <a:sym typeface="Glacial Indifference"/>
                </a:rPr>
                <a:t>The Graph Partitioning Problem is NP-Hard for k ≥ 2, for both weighted and unweighted graphs.</a:t>
              </a:r>
            </a:p>
          </p:txBody>
        </p:sp>
      </p:grpSp>
      <p:sp>
        <p:nvSpPr>
          <p:cNvPr name="Freeform 13" id="13"/>
          <p:cNvSpPr/>
          <p:nvPr/>
        </p:nvSpPr>
        <p:spPr>
          <a:xfrm flipH="false" flipV="false" rot="0">
            <a:off x="15847629" y="8140846"/>
            <a:ext cx="2440371" cy="2611292"/>
          </a:xfrm>
          <a:custGeom>
            <a:avLst/>
            <a:gdLst/>
            <a:ahLst/>
            <a:cxnLst/>
            <a:rect r="r" b="b" t="t" l="l"/>
            <a:pathLst>
              <a:path h="2611292" w="2440371">
                <a:moveTo>
                  <a:pt x="0" y="0"/>
                </a:moveTo>
                <a:lnTo>
                  <a:pt x="2440371" y="0"/>
                </a:lnTo>
                <a:lnTo>
                  <a:pt x="2440371" y="2611292"/>
                </a:lnTo>
                <a:lnTo>
                  <a:pt x="0" y="2611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3590086" y="445392"/>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grpSp>
        <p:nvGrpSpPr>
          <p:cNvPr name="Group 15" id="15"/>
          <p:cNvGrpSpPr/>
          <p:nvPr/>
        </p:nvGrpSpPr>
        <p:grpSpPr>
          <a:xfrm rot="0">
            <a:off x="11032912" y="2495646"/>
            <a:ext cx="6979406" cy="4998158"/>
            <a:chOff x="0" y="0"/>
            <a:chExt cx="9305874" cy="6664211"/>
          </a:xfrm>
        </p:grpSpPr>
        <p:grpSp>
          <p:nvGrpSpPr>
            <p:cNvPr name="Group 16" id="16"/>
            <p:cNvGrpSpPr/>
            <p:nvPr/>
          </p:nvGrpSpPr>
          <p:grpSpPr>
            <a:xfrm rot="0">
              <a:off x="813374" y="3725924"/>
              <a:ext cx="626724" cy="62672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8" id="18"/>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19" id="19"/>
            <p:cNvGrpSpPr/>
            <p:nvPr/>
          </p:nvGrpSpPr>
          <p:grpSpPr>
            <a:xfrm rot="0">
              <a:off x="928523" y="1506006"/>
              <a:ext cx="626724" cy="62672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1" id="21"/>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22" id="22"/>
            <p:cNvGrpSpPr/>
            <p:nvPr/>
          </p:nvGrpSpPr>
          <p:grpSpPr>
            <a:xfrm rot="0">
              <a:off x="3187409" y="432782"/>
              <a:ext cx="626724" cy="6267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4" id="24"/>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25" id="25"/>
            <p:cNvGrpSpPr/>
            <p:nvPr/>
          </p:nvGrpSpPr>
          <p:grpSpPr>
            <a:xfrm rot="0">
              <a:off x="3187409" y="4660397"/>
              <a:ext cx="626724" cy="62672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7" id="27"/>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28" id="28"/>
            <p:cNvSpPr/>
            <p:nvPr/>
          </p:nvSpPr>
          <p:spPr>
            <a:xfrm flipV="true">
              <a:off x="1241886" y="746144"/>
              <a:ext cx="1945524" cy="759862"/>
            </a:xfrm>
            <a:prstGeom prst="line">
              <a:avLst/>
            </a:prstGeom>
            <a:ln cap="flat" w="38100">
              <a:solidFill>
                <a:srgbClr val="000000"/>
              </a:solidFill>
              <a:prstDash val="solid"/>
              <a:headEnd type="none" len="sm" w="sm"/>
              <a:tailEnd type="none" len="sm" w="sm"/>
            </a:ln>
          </p:spPr>
        </p:sp>
        <p:sp>
          <p:nvSpPr>
            <p:cNvPr name="AutoShape 29" id="29"/>
            <p:cNvSpPr/>
            <p:nvPr/>
          </p:nvSpPr>
          <p:spPr>
            <a:xfrm>
              <a:off x="3500772" y="1059506"/>
              <a:ext cx="0" cy="3600891"/>
            </a:xfrm>
            <a:prstGeom prst="line">
              <a:avLst/>
            </a:prstGeom>
            <a:ln cap="flat" w="38100">
              <a:solidFill>
                <a:srgbClr val="000000"/>
              </a:solidFill>
              <a:prstDash val="solid"/>
              <a:headEnd type="none" len="sm" w="sm"/>
              <a:tailEnd type="none" len="sm" w="sm"/>
            </a:ln>
          </p:spPr>
        </p:sp>
        <p:grpSp>
          <p:nvGrpSpPr>
            <p:cNvPr name="Group 30" id="30"/>
            <p:cNvGrpSpPr/>
            <p:nvPr/>
          </p:nvGrpSpPr>
          <p:grpSpPr>
            <a:xfrm rot="-10800000">
              <a:off x="8114043" y="1232488"/>
              <a:ext cx="626724" cy="62672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2" id="32"/>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33" id="33"/>
            <p:cNvGrpSpPr/>
            <p:nvPr/>
          </p:nvGrpSpPr>
          <p:grpSpPr>
            <a:xfrm rot="-10800000">
              <a:off x="7998894" y="3452405"/>
              <a:ext cx="626724" cy="62672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5" id="35"/>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36" id="36"/>
            <p:cNvGrpSpPr/>
            <p:nvPr/>
          </p:nvGrpSpPr>
          <p:grpSpPr>
            <a:xfrm rot="-10800000">
              <a:off x="5740008" y="4525629"/>
              <a:ext cx="626724" cy="62672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8" id="38"/>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39" id="39"/>
            <p:cNvGrpSpPr/>
            <p:nvPr/>
          </p:nvGrpSpPr>
          <p:grpSpPr>
            <a:xfrm rot="-10800000">
              <a:off x="5740008" y="298014"/>
              <a:ext cx="626724" cy="626724"/>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41" id="41"/>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42" id="42"/>
            <p:cNvSpPr/>
            <p:nvPr/>
          </p:nvSpPr>
          <p:spPr>
            <a:xfrm flipH="true">
              <a:off x="6053370" y="1859212"/>
              <a:ext cx="2374035" cy="2666418"/>
            </a:xfrm>
            <a:prstGeom prst="line">
              <a:avLst/>
            </a:prstGeom>
            <a:ln cap="flat" w="38100">
              <a:solidFill>
                <a:srgbClr val="000000"/>
              </a:solidFill>
              <a:prstDash val="solid"/>
              <a:headEnd type="none" len="sm" w="sm"/>
              <a:tailEnd type="none" len="sm" w="sm"/>
            </a:ln>
          </p:spPr>
        </p:sp>
        <p:sp>
          <p:nvSpPr>
            <p:cNvPr name="AutoShape 43" id="43"/>
            <p:cNvSpPr/>
            <p:nvPr/>
          </p:nvSpPr>
          <p:spPr>
            <a:xfrm flipH="true" flipV="true">
              <a:off x="6053370" y="924739"/>
              <a:ext cx="0" cy="3600891"/>
            </a:xfrm>
            <a:prstGeom prst="line">
              <a:avLst/>
            </a:prstGeom>
            <a:ln cap="flat" w="38100">
              <a:solidFill>
                <a:srgbClr val="000000"/>
              </a:solidFill>
              <a:prstDash val="solid"/>
              <a:headEnd type="none" len="sm" w="sm"/>
              <a:tailEnd type="none" len="sm" w="sm"/>
            </a:ln>
          </p:spPr>
        </p:sp>
        <p:sp>
          <p:nvSpPr>
            <p:cNvPr name="AutoShape 44" id="44"/>
            <p:cNvSpPr/>
            <p:nvPr/>
          </p:nvSpPr>
          <p:spPr>
            <a:xfrm flipV="true">
              <a:off x="3814134" y="611376"/>
              <a:ext cx="1925874" cy="134768"/>
            </a:xfrm>
            <a:prstGeom prst="line">
              <a:avLst/>
            </a:prstGeom>
            <a:ln cap="flat" w="38100">
              <a:solidFill>
                <a:srgbClr val="FF5757"/>
              </a:solidFill>
              <a:prstDash val="solid"/>
              <a:headEnd type="none" len="sm" w="sm"/>
              <a:tailEnd type="none" len="sm" w="sm"/>
            </a:ln>
          </p:spPr>
        </p:sp>
        <p:sp>
          <p:nvSpPr>
            <p:cNvPr name="AutoShape 45" id="45"/>
            <p:cNvSpPr/>
            <p:nvPr/>
          </p:nvSpPr>
          <p:spPr>
            <a:xfrm flipH="true">
              <a:off x="1126737" y="611376"/>
              <a:ext cx="4613271" cy="3114548"/>
            </a:xfrm>
            <a:prstGeom prst="line">
              <a:avLst/>
            </a:prstGeom>
            <a:ln cap="flat" w="38100">
              <a:solidFill>
                <a:srgbClr val="FF5757"/>
              </a:solidFill>
              <a:prstDash val="solid"/>
              <a:headEnd type="none" len="sm" w="sm"/>
              <a:tailEnd type="none" len="sm" w="sm"/>
            </a:ln>
          </p:spPr>
        </p:sp>
        <p:sp>
          <p:nvSpPr>
            <p:cNvPr name="AutoShape 46" id="46"/>
            <p:cNvSpPr/>
            <p:nvPr/>
          </p:nvSpPr>
          <p:spPr>
            <a:xfrm flipH="true">
              <a:off x="3814134" y="4838992"/>
              <a:ext cx="1925874" cy="134768"/>
            </a:xfrm>
            <a:prstGeom prst="line">
              <a:avLst/>
            </a:prstGeom>
            <a:ln cap="flat" w="38100">
              <a:solidFill>
                <a:srgbClr val="FF5757"/>
              </a:solidFill>
              <a:prstDash val="solid"/>
              <a:headEnd type="none" len="sm" w="sm"/>
              <a:tailEnd type="none" len="sm" w="sm"/>
            </a:ln>
          </p:spPr>
        </p:sp>
        <p:sp>
          <p:nvSpPr>
            <p:cNvPr name="AutoShape 47" id="47"/>
            <p:cNvSpPr/>
            <p:nvPr/>
          </p:nvSpPr>
          <p:spPr>
            <a:xfrm>
              <a:off x="3814134" y="36703"/>
              <a:ext cx="0" cy="5651743"/>
            </a:xfrm>
            <a:prstGeom prst="line">
              <a:avLst/>
            </a:prstGeom>
            <a:ln cap="flat" w="101600">
              <a:solidFill>
                <a:srgbClr val="94221E"/>
              </a:solidFill>
              <a:prstDash val="sysDot"/>
              <a:headEnd type="none" len="sm" w="sm"/>
              <a:tailEnd type="none" len="sm" w="sm"/>
            </a:ln>
          </p:spPr>
        </p:sp>
        <p:sp>
          <p:nvSpPr>
            <p:cNvPr name="AutoShape 48" id="48"/>
            <p:cNvSpPr/>
            <p:nvPr/>
          </p:nvSpPr>
          <p:spPr>
            <a:xfrm>
              <a:off x="1555248" y="1819368"/>
              <a:ext cx="6443646" cy="1946399"/>
            </a:xfrm>
            <a:prstGeom prst="line">
              <a:avLst/>
            </a:prstGeom>
            <a:ln cap="flat" w="38100">
              <a:solidFill>
                <a:srgbClr val="EF391F"/>
              </a:solidFill>
              <a:prstDash val="solid"/>
              <a:headEnd type="none" len="sm" w="sm"/>
              <a:tailEnd type="none" len="sm" w="sm"/>
            </a:ln>
          </p:spPr>
        </p:sp>
        <p:sp>
          <p:nvSpPr>
            <p:cNvPr name="Freeform 49" id="49"/>
            <p:cNvSpPr/>
            <p:nvPr/>
          </p:nvSpPr>
          <p:spPr>
            <a:xfrm flipH="false" flipV="false" rot="-5400000">
              <a:off x="1517264" y="3799397"/>
              <a:ext cx="770523" cy="3805050"/>
            </a:xfrm>
            <a:custGeom>
              <a:avLst/>
              <a:gdLst/>
              <a:ahLst/>
              <a:cxnLst/>
              <a:rect r="r" b="b" t="t" l="l"/>
              <a:pathLst>
                <a:path h="3805050" w="770523">
                  <a:moveTo>
                    <a:pt x="0" y="0"/>
                  </a:moveTo>
                  <a:lnTo>
                    <a:pt x="770522" y="0"/>
                  </a:lnTo>
                  <a:lnTo>
                    <a:pt x="770522" y="3805050"/>
                  </a:lnTo>
                  <a:lnTo>
                    <a:pt x="0" y="3805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0" id="50"/>
            <p:cNvSpPr/>
            <p:nvPr/>
          </p:nvSpPr>
          <p:spPr>
            <a:xfrm flipH="false" flipV="false" rot="-5400000">
              <a:off x="7018088" y="3799397"/>
              <a:ext cx="770523" cy="3805050"/>
            </a:xfrm>
            <a:custGeom>
              <a:avLst/>
              <a:gdLst/>
              <a:ahLst/>
              <a:cxnLst/>
              <a:rect r="r" b="b" t="t" l="l"/>
              <a:pathLst>
                <a:path h="3805050" w="770523">
                  <a:moveTo>
                    <a:pt x="0" y="0"/>
                  </a:moveTo>
                  <a:lnTo>
                    <a:pt x="770523" y="0"/>
                  </a:lnTo>
                  <a:lnTo>
                    <a:pt x="770523" y="3805050"/>
                  </a:lnTo>
                  <a:lnTo>
                    <a:pt x="0" y="3805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4777071" y="1798927"/>
              <a:ext cx="565565" cy="755001"/>
            </a:xfrm>
            <a:custGeom>
              <a:avLst/>
              <a:gdLst/>
              <a:ahLst/>
              <a:cxnLst/>
              <a:rect r="r" b="b" t="t" l="l"/>
              <a:pathLst>
                <a:path h="755001" w="565565">
                  <a:moveTo>
                    <a:pt x="0" y="0"/>
                  </a:moveTo>
                  <a:lnTo>
                    <a:pt x="565565" y="0"/>
                  </a:lnTo>
                  <a:lnTo>
                    <a:pt x="565565" y="755002"/>
                  </a:lnTo>
                  <a:lnTo>
                    <a:pt x="0" y="755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2" id="52"/>
            <p:cNvSpPr txBox="true"/>
            <p:nvPr/>
          </p:nvSpPr>
          <p:spPr>
            <a:xfrm rot="0">
              <a:off x="1092154" y="1568458"/>
              <a:ext cx="299464" cy="463721"/>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solidFill>
                  <a:latin typeface="Glacial Indifference Bold"/>
                  <a:ea typeface="Glacial Indifference Bold"/>
                  <a:cs typeface="Glacial Indifference Bold"/>
                  <a:sym typeface="Glacial Indifference Bold"/>
                </a:rPr>
                <a:t>A</a:t>
              </a:r>
            </a:p>
          </p:txBody>
        </p:sp>
        <p:sp>
          <p:nvSpPr>
            <p:cNvPr name="TextBox 53" id="53"/>
            <p:cNvSpPr txBox="true"/>
            <p:nvPr/>
          </p:nvSpPr>
          <p:spPr>
            <a:xfrm rot="0">
              <a:off x="3341482" y="461018"/>
              <a:ext cx="318579" cy="463721"/>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solidFill>
                  <a:latin typeface="Glacial Indifference Bold"/>
                  <a:ea typeface="Glacial Indifference Bold"/>
                  <a:cs typeface="Glacial Indifference Bold"/>
                  <a:sym typeface="Glacial Indifference Bold"/>
                </a:rPr>
                <a:t>C</a:t>
              </a:r>
            </a:p>
          </p:txBody>
        </p:sp>
        <p:sp>
          <p:nvSpPr>
            <p:cNvPr name="TextBox 54" id="54"/>
            <p:cNvSpPr txBox="true"/>
            <p:nvPr/>
          </p:nvSpPr>
          <p:spPr>
            <a:xfrm rot="0">
              <a:off x="3380031" y="4722849"/>
              <a:ext cx="280030" cy="463721"/>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solidFill>
                  <a:latin typeface="Glacial Indifference Bold"/>
                  <a:ea typeface="Glacial Indifference Bold"/>
                  <a:cs typeface="Glacial Indifference Bold"/>
                  <a:sym typeface="Glacial Indifference Bold"/>
                </a:rPr>
                <a:t>D</a:t>
              </a:r>
            </a:p>
          </p:txBody>
        </p:sp>
        <p:sp>
          <p:nvSpPr>
            <p:cNvPr name="TextBox 55" id="55"/>
            <p:cNvSpPr txBox="true"/>
            <p:nvPr/>
          </p:nvSpPr>
          <p:spPr>
            <a:xfrm rot="0">
              <a:off x="5939227" y="360466"/>
              <a:ext cx="237022" cy="463721"/>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solidFill>
                  <a:latin typeface="Glacial Indifference Bold"/>
                  <a:ea typeface="Glacial Indifference Bold"/>
                  <a:cs typeface="Glacial Indifference Bold"/>
                  <a:sym typeface="Glacial Indifference Bold"/>
                </a:rPr>
                <a:t>E</a:t>
              </a:r>
            </a:p>
          </p:txBody>
        </p:sp>
        <p:sp>
          <p:nvSpPr>
            <p:cNvPr name="TextBox 56" id="56"/>
            <p:cNvSpPr txBox="true"/>
            <p:nvPr/>
          </p:nvSpPr>
          <p:spPr>
            <a:xfrm rot="0">
              <a:off x="5942634" y="4588081"/>
              <a:ext cx="233199" cy="463721"/>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solidFill>
                  <a:latin typeface="Glacial Indifference Bold"/>
                  <a:ea typeface="Glacial Indifference Bold"/>
                  <a:cs typeface="Glacial Indifference Bold"/>
                  <a:sym typeface="Glacial Indifference Bold"/>
                </a:rPr>
                <a:t>F</a:t>
              </a:r>
            </a:p>
          </p:txBody>
        </p:sp>
        <p:sp>
          <p:nvSpPr>
            <p:cNvPr name="TextBox 57" id="57"/>
            <p:cNvSpPr txBox="true"/>
            <p:nvPr/>
          </p:nvSpPr>
          <p:spPr>
            <a:xfrm rot="0">
              <a:off x="8260788" y="1294939"/>
              <a:ext cx="333233" cy="463721"/>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solidFill>
                  <a:latin typeface="Glacial Indifference Bold"/>
                  <a:ea typeface="Glacial Indifference Bold"/>
                  <a:cs typeface="Glacial Indifference Bold"/>
                  <a:sym typeface="Glacial Indifference Bold"/>
                </a:rPr>
                <a:t>G</a:t>
              </a:r>
            </a:p>
          </p:txBody>
        </p:sp>
        <p:sp>
          <p:nvSpPr>
            <p:cNvPr name="TextBox 58" id="58"/>
            <p:cNvSpPr txBox="true"/>
            <p:nvPr/>
          </p:nvSpPr>
          <p:spPr>
            <a:xfrm rot="0">
              <a:off x="8193317" y="3475013"/>
              <a:ext cx="286721" cy="463721"/>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solidFill>
                  <a:latin typeface="Glacial Indifference Bold"/>
                  <a:ea typeface="Glacial Indifference Bold"/>
                  <a:cs typeface="Glacial Indifference Bold"/>
                  <a:sym typeface="Glacial Indifference Bold"/>
                </a:rPr>
                <a:t>H</a:t>
              </a:r>
            </a:p>
          </p:txBody>
        </p:sp>
        <p:sp>
          <p:nvSpPr>
            <p:cNvPr name="TextBox 59" id="59"/>
            <p:cNvSpPr txBox="true"/>
            <p:nvPr/>
          </p:nvSpPr>
          <p:spPr>
            <a:xfrm rot="0">
              <a:off x="949700" y="6234764"/>
              <a:ext cx="1905650" cy="429447"/>
            </a:xfrm>
            <a:prstGeom prst="rect">
              <a:avLst/>
            </a:prstGeom>
          </p:spPr>
          <p:txBody>
            <a:bodyPr anchor="t" rtlCol="false" tIns="0" lIns="0" bIns="0" rIns="0">
              <a:spAutoFit/>
            </a:bodyPr>
            <a:lstStyle/>
            <a:p>
              <a:pPr algn="ctr">
                <a:lnSpc>
                  <a:spcPts val="2595"/>
                </a:lnSpc>
              </a:pPr>
              <a:r>
                <a:rPr lang="en-US" b="true" sz="1996">
                  <a:solidFill>
                    <a:srgbClr val="202020"/>
                  </a:solidFill>
                  <a:latin typeface="Glacial Indifference Bold"/>
                  <a:ea typeface="Glacial Indifference Bold"/>
                  <a:cs typeface="Glacial Indifference Bold"/>
                  <a:sym typeface="Glacial Indifference Bold"/>
                </a:rPr>
                <a:t>PARTITION 1 </a:t>
              </a:r>
            </a:p>
          </p:txBody>
        </p:sp>
        <p:sp>
          <p:nvSpPr>
            <p:cNvPr name="TextBox 60" id="60"/>
            <p:cNvSpPr txBox="true"/>
            <p:nvPr/>
          </p:nvSpPr>
          <p:spPr>
            <a:xfrm rot="0">
              <a:off x="6413697" y="6234764"/>
              <a:ext cx="1979305" cy="429447"/>
            </a:xfrm>
            <a:prstGeom prst="rect">
              <a:avLst/>
            </a:prstGeom>
          </p:spPr>
          <p:txBody>
            <a:bodyPr anchor="t" rtlCol="false" tIns="0" lIns="0" bIns="0" rIns="0">
              <a:spAutoFit/>
            </a:bodyPr>
            <a:lstStyle/>
            <a:p>
              <a:pPr algn="ctr">
                <a:lnSpc>
                  <a:spcPts val="2595"/>
                </a:lnSpc>
              </a:pPr>
              <a:r>
                <a:rPr lang="en-US" b="true" sz="1996">
                  <a:solidFill>
                    <a:srgbClr val="202020"/>
                  </a:solidFill>
                  <a:latin typeface="Glacial Indifference Bold"/>
                  <a:ea typeface="Glacial Indifference Bold"/>
                  <a:cs typeface="Glacial Indifference Bold"/>
                  <a:sym typeface="Glacial Indifference Bold"/>
                </a:rPr>
                <a:t>PARTITION 2 </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1184478" y="72009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35394" y="8851616"/>
            <a:ext cx="5135933" cy="1998345"/>
          </a:xfrm>
          <a:custGeom>
            <a:avLst/>
            <a:gdLst/>
            <a:ahLst/>
            <a:cxnLst/>
            <a:rect r="r" b="b" t="t" l="l"/>
            <a:pathLst>
              <a:path h="1998345" w="5135933">
                <a:moveTo>
                  <a:pt x="0" y="0"/>
                </a:moveTo>
                <a:lnTo>
                  <a:pt x="5135934" y="0"/>
                </a:lnTo>
                <a:lnTo>
                  <a:pt x="5135934"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0" id="10"/>
          <p:cNvSpPr txBox="true"/>
          <p:nvPr/>
        </p:nvSpPr>
        <p:spPr>
          <a:xfrm rot="0">
            <a:off x="2495440" y="2642658"/>
            <a:ext cx="7323101" cy="819005"/>
          </a:xfrm>
          <a:prstGeom prst="rect">
            <a:avLst/>
          </a:prstGeom>
        </p:spPr>
        <p:txBody>
          <a:bodyPr anchor="t" rtlCol="false" tIns="0" lIns="0" bIns="0" rIns="0">
            <a:spAutoFit/>
          </a:bodyPr>
          <a:lstStyle/>
          <a:p>
            <a:pPr algn="ctr">
              <a:lnSpc>
                <a:spcPts val="6581"/>
              </a:lnSpc>
            </a:pPr>
            <a:r>
              <a:rPr lang="en-US" b="true" sz="5062">
                <a:solidFill>
                  <a:srgbClr val="202020"/>
                </a:solidFill>
                <a:latin typeface="Glacial Indifference Bold"/>
                <a:ea typeface="Glacial Indifference Bold"/>
                <a:cs typeface="Glacial Indifference Bold"/>
                <a:sym typeface="Glacial Indifference Bold"/>
              </a:rPr>
              <a:t>AN OBSERVATION.......</a:t>
            </a:r>
          </a:p>
        </p:txBody>
      </p:sp>
      <p:sp>
        <p:nvSpPr>
          <p:cNvPr name="Freeform 11" id="11"/>
          <p:cNvSpPr/>
          <p:nvPr/>
        </p:nvSpPr>
        <p:spPr>
          <a:xfrm flipH="false" flipV="false" rot="0">
            <a:off x="2223771" y="2690283"/>
            <a:ext cx="543337" cy="713211"/>
          </a:xfrm>
          <a:custGeom>
            <a:avLst/>
            <a:gdLst/>
            <a:ahLst/>
            <a:cxnLst/>
            <a:rect r="r" b="b" t="t" l="l"/>
            <a:pathLst>
              <a:path h="713211" w="543337">
                <a:moveTo>
                  <a:pt x="0" y="0"/>
                </a:moveTo>
                <a:lnTo>
                  <a:pt x="543337" y="0"/>
                </a:lnTo>
                <a:lnTo>
                  <a:pt x="543337" y="713211"/>
                </a:lnTo>
                <a:lnTo>
                  <a:pt x="0" y="7132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345353" y="7614257"/>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04316" y="8820537"/>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966177" y="4172018"/>
            <a:ext cx="470043" cy="47004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0" id="10"/>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11" id="11"/>
          <p:cNvGrpSpPr/>
          <p:nvPr/>
        </p:nvGrpSpPr>
        <p:grpSpPr>
          <a:xfrm rot="0">
            <a:off x="1052539" y="2507080"/>
            <a:ext cx="470043" cy="4700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3" id="13"/>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14" id="14"/>
          <p:cNvGrpSpPr/>
          <p:nvPr/>
        </p:nvGrpSpPr>
        <p:grpSpPr>
          <a:xfrm rot="0">
            <a:off x="2761159" y="1637822"/>
            <a:ext cx="470043" cy="47004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6" id="16"/>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17" id="17"/>
          <p:cNvGrpSpPr/>
          <p:nvPr/>
        </p:nvGrpSpPr>
        <p:grpSpPr>
          <a:xfrm rot="0">
            <a:off x="2746704" y="4872873"/>
            <a:ext cx="470043" cy="47004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9" id="19"/>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20" id="20"/>
          <p:cNvSpPr/>
          <p:nvPr/>
        </p:nvSpPr>
        <p:spPr>
          <a:xfrm flipV="true">
            <a:off x="1287561" y="1872844"/>
            <a:ext cx="1473598" cy="634236"/>
          </a:xfrm>
          <a:prstGeom prst="line">
            <a:avLst/>
          </a:prstGeom>
          <a:ln cap="flat" w="28575">
            <a:solidFill>
              <a:srgbClr val="000000">
                <a:alpha val="54902"/>
              </a:srgbClr>
            </a:solidFill>
            <a:prstDash val="solid"/>
            <a:headEnd type="none" len="sm" w="sm"/>
            <a:tailEnd type="none" len="sm" w="sm"/>
          </a:ln>
        </p:spPr>
      </p:sp>
      <p:sp>
        <p:nvSpPr>
          <p:cNvPr name="AutoShape 21" id="21"/>
          <p:cNvSpPr/>
          <p:nvPr/>
        </p:nvSpPr>
        <p:spPr>
          <a:xfrm flipH="true">
            <a:off x="2981725" y="2107865"/>
            <a:ext cx="14456" cy="2765008"/>
          </a:xfrm>
          <a:prstGeom prst="line">
            <a:avLst/>
          </a:prstGeom>
          <a:ln cap="flat" w="28575">
            <a:solidFill>
              <a:srgbClr val="000000">
                <a:alpha val="54902"/>
              </a:srgbClr>
            </a:solidFill>
            <a:prstDash val="solid"/>
            <a:headEnd type="none" len="sm" w="sm"/>
            <a:tailEnd type="none" len="sm" w="sm"/>
          </a:ln>
        </p:spPr>
      </p:sp>
      <p:grpSp>
        <p:nvGrpSpPr>
          <p:cNvPr name="Group 22" id="22"/>
          <p:cNvGrpSpPr/>
          <p:nvPr/>
        </p:nvGrpSpPr>
        <p:grpSpPr>
          <a:xfrm rot="-10800000">
            <a:off x="6441679" y="2301941"/>
            <a:ext cx="470043" cy="47004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54902"/>
              </a:srgbClr>
            </a:solidFill>
          </p:spPr>
        </p:sp>
        <p:sp>
          <p:nvSpPr>
            <p:cNvPr name="TextBox 24" id="24"/>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25" id="25"/>
          <p:cNvGrpSpPr/>
          <p:nvPr/>
        </p:nvGrpSpPr>
        <p:grpSpPr>
          <a:xfrm rot="-10800000">
            <a:off x="6355317" y="3966879"/>
            <a:ext cx="470043" cy="47004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54902"/>
              </a:srgbClr>
            </a:solidFill>
          </p:spPr>
        </p:sp>
        <p:sp>
          <p:nvSpPr>
            <p:cNvPr name="TextBox 27" id="27"/>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28" id="28"/>
          <p:cNvGrpSpPr/>
          <p:nvPr/>
        </p:nvGrpSpPr>
        <p:grpSpPr>
          <a:xfrm rot="-10800000">
            <a:off x="4661152" y="4771797"/>
            <a:ext cx="470043" cy="47004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54902"/>
              </a:srgbClr>
            </a:solidFill>
          </p:spPr>
        </p:sp>
        <p:sp>
          <p:nvSpPr>
            <p:cNvPr name="TextBox 30" id="30"/>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31" id="31"/>
          <p:cNvGrpSpPr/>
          <p:nvPr/>
        </p:nvGrpSpPr>
        <p:grpSpPr>
          <a:xfrm rot="-10800000">
            <a:off x="4553400" y="1525672"/>
            <a:ext cx="694344" cy="69434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3" id="33"/>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34" id="34"/>
          <p:cNvSpPr/>
          <p:nvPr/>
        </p:nvSpPr>
        <p:spPr>
          <a:xfrm flipH="true">
            <a:off x="4896174" y="2771984"/>
            <a:ext cx="1780526" cy="1999813"/>
          </a:xfrm>
          <a:prstGeom prst="line">
            <a:avLst/>
          </a:prstGeom>
          <a:ln cap="flat" w="28575">
            <a:solidFill>
              <a:srgbClr val="000000">
                <a:alpha val="54902"/>
              </a:srgbClr>
            </a:solidFill>
            <a:prstDash val="solid"/>
            <a:headEnd type="none" len="sm" w="sm"/>
            <a:tailEnd type="none" len="sm" w="sm"/>
          </a:ln>
        </p:spPr>
      </p:sp>
      <p:sp>
        <p:nvSpPr>
          <p:cNvPr name="AutoShape 35" id="35"/>
          <p:cNvSpPr/>
          <p:nvPr/>
        </p:nvSpPr>
        <p:spPr>
          <a:xfrm flipV="true">
            <a:off x="4896174" y="2220016"/>
            <a:ext cx="4398" cy="2551782"/>
          </a:xfrm>
          <a:prstGeom prst="line">
            <a:avLst/>
          </a:prstGeom>
          <a:ln cap="flat" w="47625">
            <a:solidFill>
              <a:srgbClr val="000000"/>
            </a:solidFill>
            <a:prstDash val="solid"/>
            <a:headEnd type="none" len="sm" w="sm"/>
            <a:tailEnd type="none" len="sm" w="sm"/>
          </a:ln>
        </p:spPr>
      </p:sp>
      <p:sp>
        <p:nvSpPr>
          <p:cNvPr name="AutoShape 36" id="36"/>
          <p:cNvSpPr/>
          <p:nvPr/>
        </p:nvSpPr>
        <p:spPr>
          <a:xfrm>
            <a:off x="3231202" y="1872844"/>
            <a:ext cx="1322197" cy="0"/>
          </a:xfrm>
          <a:prstGeom prst="line">
            <a:avLst/>
          </a:prstGeom>
          <a:ln cap="flat" w="47625">
            <a:solidFill>
              <a:srgbClr val="FF5757"/>
            </a:solidFill>
            <a:prstDash val="solid"/>
            <a:headEnd type="none" len="sm" w="sm"/>
            <a:tailEnd type="none" len="sm" w="sm"/>
          </a:ln>
        </p:spPr>
      </p:sp>
      <p:sp>
        <p:nvSpPr>
          <p:cNvPr name="AutoShape 37" id="37"/>
          <p:cNvSpPr/>
          <p:nvPr/>
        </p:nvSpPr>
        <p:spPr>
          <a:xfrm flipH="true">
            <a:off x="1201199" y="1872844"/>
            <a:ext cx="3352201" cy="2299174"/>
          </a:xfrm>
          <a:prstGeom prst="line">
            <a:avLst/>
          </a:prstGeom>
          <a:ln cap="flat" w="47625">
            <a:solidFill>
              <a:srgbClr val="FF5757"/>
            </a:solidFill>
            <a:prstDash val="solid"/>
            <a:headEnd type="none" len="sm" w="sm"/>
            <a:tailEnd type="none" len="sm" w="sm"/>
          </a:ln>
        </p:spPr>
      </p:sp>
      <p:sp>
        <p:nvSpPr>
          <p:cNvPr name="AutoShape 38" id="38"/>
          <p:cNvSpPr/>
          <p:nvPr/>
        </p:nvSpPr>
        <p:spPr>
          <a:xfrm flipH="true">
            <a:off x="3216747" y="5006819"/>
            <a:ext cx="1444406" cy="101076"/>
          </a:xfrm>
          <a:prstGeom prst="line">
            <a:avLst/>
          </a:prstGeom>
          <a:ln cap="flat" w="28575">
            <a:solidFill>
              <a:srgbClr val="FF5757">
                <a:alpha val="54902"/>
              </a:srgbClr>
            </a:solidFill>
            <a:prstDash val="solid"/>
            <a:headEnd type="none" len="sm" w="sm"/>
            <a:tailEnd type="none" len="sm" w="sm"/>
          </a:ln>
        </p:spPr>
      </p:sp>
      <p:sp>
        <p:nvSpPr>
          <p:cNvPr name="TextBox 39" id="39"/>
          <p:cNvSpPr txBox="true"/>
          <p:nvPr/>
        </p:nvSpPr>
        <p:spPr>
          <a:xfrm rot="0">
            <a:off x="1175262" y="2544394"/>
            <a:ext cx="224598"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A</a:t>
            </a:r>
          </a:p>
        </p:txBody>
      </p:sp>
      <p:sp>
        <p:nvSpPr>
          <p:cNvPr name="TextBox 40" id="40"/>
          <p:cNvSpPr txBox="true"/>
          <p:nvPr/>
        </p:nvSpPr>
        <p:spPr>
          <a:xfrm rot="0">
            <a:off x="1107417" y="4163801"/>
            <a:ext cx="18756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B</a:t>
            </a:r>
          </a:p>
        </p:txBody>
      </p:sp>
      <p:sp>
        <p:nvSpPr>
          <p:cNvPr name="TextBox 41" id="41"/>
          <p:cNvSpPr txBox="true"/>
          <p:nvPr/>
        </p:nvSpPr>
        <p:spPr>
          <a:xfrm rot="0">
            <a:off x="2897972" y="1655225"/>
            <a:ext cx="238934"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C</a:t>
            </a:r>
          </a:p>
        </p:txBody>
      </p:sp>
      <p:sp>
        <p:nvSpPr>
          <p:cNvPr name="TextBox 42" id="42"/>
          <p:cNvSpPr txBox="true"/>
          <p:nvPr/>
        </p:nvSpPr>
        <p:spPr>
          <a:xfrm rot="0">
            <a:off x="2891169" y="4910187"/>
            <a:ext cx="21002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D</a:t>
            </a:r>
          </a:p>
        </p:txBody>
      </p:sp>
      <p:sp>
        <p:nvSpPr>
          <p:cNvPr name="TextBox 43" id="43"/>
          <p:cNvSpPr txBox="true"/>
          <p:nvPr/>
        </p:nvSpPr>
        <p:spPr>
          <a:xfrm rot="0">
            <a:off x="4768649" y="1549818"/>
            <a:ext cx="263845" cy="540461"/>
          </a:xfrm>
          <a:prstGeom prst="rect">
            <a:avLst/>
          </a:prstGeom>
        </p:spPr>
        <p:txBody>
          <a:bodyPr anchor="t" rtlCol="false" tIns="0" lIns="0" bIns="0" rIns="0">
            <a:spAutoFit/>
          </a:bodyPr>
          <a:lstStyle/>
          <a:p>
            <a:pPr algn="ctr">
              <a:lnSpc>
                <a:spcPts val="4378"/>
              </a:lnSpc>
              <a:spcBef>
                <a:spcPct val="0"/>
              </a:spcBef>
            </a:pPr>
            <a:r>
              <a:rPr lang="en-US" b="true" sz="3127" spc="469">
                <a:solidFill>
                  <a:srgbClr val="202020"/>
                </a:solidFill>
                <a:latin typeface="Glacial Indifference Bold"/>
                <a:ea typeface="Glacial Indifference Bold"/>
                <a:cs typeface="Glacial Indifference Bold"/>
                <a:sym typeface="Glacial Indifference Bold"/>
              </a:rPr>
              <a:t>E</a:t>
            </a:r>
          </a:p>
        </p:txBody>
      </p:sp>
      <p:sp>
        <p:nvSpPr>
          <p:cNvPr name="TextBox 44" id="44"/>
          <p:cNvSpPr txBox="true"/>
          <p:nvPr/>
        </p:nvSpPr>
        <p:spPr>
          <a:xfrm rot="0">
            <a:off x="4813122" y="4809111"/>
            <a:ext cx="17490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F</a:t>
            </a:r>
          </a:p>
        </p:txBody>
      </p:sp>
      <p:sp>
        <p:nvSpPr>
          <p:cNvPr name="TextBox 45" id="45"/>
          <p:cNvSpPr txBox="true"/>
          <p:nvPr/>
        </p:nvSpPr>
        <p:spPr>
          <a:xfrm rot="0">
            <a:off x="6551738" y="2339255"/>
            <a:ext cx="249925"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G</a:t>
            </a:r>
          </a:p>
        </p:txBody>
      </p:sp>
      <p:sp>
        <p:nvSpPr>
          <p:cNvPr name="TextBox 46" id="46"/>
          <p:cNvSpPr txBox="true"/>
          <p:nvPr/>
        </p:nvSpPr>
        <p:spPr>
          <a:xfrm rot="0">
            <a:off x="6482818" y="3997682"/>
            <a:ext cx="21504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H</a:t>
            </a:r>
          </a:p>
        </p:txBody>
      </p:sp>
      <p:sp>
        <p:nvSpPr>
          <p:cNvPr name="AutoShape 47" id="47"/>
          <p:cNvSpPr/>
          <p:nvPr/>
        </p:nvSpPr>
        <p:spPr>
          <a:xfrm>
            <a:off x="3216747" y="1405102"/>
            <a:ext cx="0" cy="4238807"/>
          </a:xfrm>
          <a:prstGeom prst="line">
            <a:avLst/>
          </a:prstGeom>
          <a:ln cap="flat" w="28575">
            <a:solidFill>
              <a:srgbClr val="000000">
                <a:alpha val="54902"/>
              </a:srgbClr>
            </a:solidFill>
            <a:prstDash val="sysDot"/>
            <a:headEnd type="none" len="sm" w="sm"/>
            <a:tailEnd type="none" len="sm" w="sm"/>
          </a:ln>
        </p:spPr>
      </p:sp>
      <p:sp>
        <p:nvSpPr>
          <p:cNvPr name="AutoShape 48" id="48"/>
          <p:cNvSpPr/>
          <p:nvPr/>
        </p:nvSpPr>
        <p:spPr>
          <a:xfrm>
            <a:off x="1522582" y="2742101"/>
            <a:ext cx="4832735" cy="1459799"/>
          </a:xfrm>
          <a:prstGeom prst="line">
            <a:avLst/>
          </a:prstGeom>
          <a:ln cap="flat" w="28575">
            <a:solidFill>
              <a:srgbClr val="EF391F">
                <a:alpha val="54902"/>
              </a:srgbClr>
            </a:solidFill>
            <a:prstDash val="solid"/>
            <a:headEnd type="none" len="sm" w="sm"/>
            <a:tailEnd type="none" len="sm" w="sm"/>
          </a:ln>
        </p:spPr>
      </p:sp>
      <p:sp>
        <p:nvSpPr>
          <p:cNvPr name="Freeform 49" id="49"/>
          <p:cNvSpPr/>
          <p:nvPr/>
        </p:nvSpPr>
        <p:spPr>
          <a:xfrm flipH="false" flipV="false" rot="-5400000">
            <a:off x="1494094" y="4227123"/>
            <a:ext cx="577892" cy="2853787"/>
          </a:xfrm>
          <a:custGeom>
            <a:avLst/>
            <a:gdLst/>
            <a:ahLst/>
            <a:cxnLst/>
            <a:rect r="r" b="b" t="t" l="l"/>
            <a:pathLst>
              <a:path h="2853787" w="577892">
                <a:moveTo>
                  <a:pt x="0" y="0"/>
                </a:moveTo>
                <a:lnTo>
                  <a:pt x="577892" y="0"/>
                </a:lnTo>
                <a:lnTo>
                  <a:pt x="577892" y="2853787"/>
                </a:lnTo>
                <a:lnTo>
                  <a:pt x="0" y="2853787"/>
                </a:lnTo>
                <a:lnTo>
                  <a:pt x="0" y="0"/>
                </a:lnTo>
                <a:close/>
              </a:path>
            </a:pathLst>
          </a:custGeom>
          <a:blipFill>
            <a:blip r:embed="rId6">
              <a:alphaModFix amt="55000"/>
              <a:extLst>
                <a:ext uri="{96DAC541-7B7A-43D3-8B79-37D633B846F1}">
                  <asvg:svgBlip xmlns:asvg="http://schemas.microsoft.com/office/drawing/2016/SVG/main" r:embed="rId7"/>
                </a:ext>
              </a:extLst>
            </a:blip>
            <a:stretch>
              <a:fillRect l="0" t="0" r="0" b="0"/>
            </a:stretch>
          </a:blipFill>
        </p:spPr>
      </p:sp>
      <p:sp>
        <p:nvSpPr>
          <p:cNvPr name="Freeform 50" id="50"/>
          <p:cNvSpPr/>
          <p:nvPr/>
        </p:nvSpPr>
        <p:spPr>
          <a:xfrm flipH="false" flipV="false" rot="-5400000">
            <a:off x="5619713" y="4227123"/>
            <a:ext cx="577892" cy="2853787"/>
          </a:xfrm>
          <a:custGeom>
            <a:avLst/>
            <a:gdLst/>
            <a:ahLst/>
            <a:cxnLst/>
            <a:rect r="r" b="b" t="t" l="l"/>
            <a:pathLst>
              <a:path h="2853787" w="577892">
                <a:moveTo>
                  <a:pt x="0" y="0"/>
                </a:moveTo>
                <a:lnTo>
                  <a:pt x="577891" y="0"/>
                </a:lnTo>
                <a:lnTo>
                  <a:pt x="577891" y="2853787"/>
                </a:lnTo>
                <a:lnTo>
                  <a:pt x="0" y="2853787"/>
                </a:lnTo>
                <a:lnTo>
                  <a:pt x="0" y="0"/>
                </a:lnTo>
                <a:close/>
              </a:path>
            </a:pathLst>
          </a:custGeom>
          <a:blipFill>
            <a:blip r:embed="rId6">
              <a:alphaModFix amt="55000"/>
              <a:extLst>
                <a:ext uri="{96DAC541-7B7A-43D3-8B79-37D633B846F1}">
                  <asvg:svgBlip xmlns:asvg="http://schemas.microsoft.com/office/drawing/2016/SVG/main" r:embed="rId7"/>
                </a:ext>
              </a:extLst>
            </a:blip>
            <a:stretch>
              <a:fillRect l="0" t="0" r="0" b="0"/>
            </a:stretch>
          </a:blipFill>
        </p:spPr>
      </p:sp>
      <p:sp>
        <p:nvSpPr>
          <p:cNvPr name="Freeform 51" id="51"/>
          <p:cNvSpPr/>
          <p:nvPr/>
        </p:nvSpPr>
        <p:spPr>
          <a:xfrm flipH="false" flipV="false" rot="0">
            <a:off x="3938950" y="2726771"/>
            <a:ext cx="424174" cy="566251"/>
          </a:xfrm>
          <a:custGeom>
            <a:avLst/>
            <a:gdLst/>
            <a:ahLst/>
            <a:cxnLst/>
            <a:rect r="r" b="b" t="t" l="l"/>
            <a:pathLst>
              <a:path h="566251" w="424174">
                <a:moveTo>
                  <a:pt x="0" y="0"/>
                </a:moveTo>
                <a:lnTo>
                  <a:pt x="424173" y="0"/>
                </a:lnTo>
                <a:lnTo>
                  <a:pt x="424173" y="566251"/>
                </a:lnTo>
                <a:lnTo>
                  <a:pt x="0" y="566251"/>
                </a:lnTo>
                <a:lnTo>
                  <a:pt x="0" y="0"/>
                </a:lnTo>
                <a:close/>
              </a:path>
            </a:pathLst>
          </a:custGeom>
          <a:blipFill>
            <a:blip r:embed="rId8">
              <a:alphaModFix amt="55000"/>
              <a:extLst>
                <a:ext uri="{96DAC541-7B7A-43D3-8B79-37D633B846F1}">
                  <asvg:svgBlip xmlns:asvg="http://schemas.microsoft.com/office/drawing/2016/SVG/main" r:embed="rId9"/>
                </a:ext>
              </a:extLst>
            </a:blip>
            <a:stretch>
              <a:fillRect l="0" t="0" r="0" b="0"/>
            </a:stretch>
          </a:blipFill>
        </p:spPr>
      </p:sp>
      <p:sp>
        <p:nvSpPr>
          <p:cNvPr name="TextBox 52" id="52"/>
          <p:cNvSpPr txBox="true"/>
          <p:nvPr/>
        </p:nvSpPr>
        <p:spPr>
          <a:xfrm rot="0">
            <a:off x="1068421" y="6046504"/>
            <a:ext cx="1429238" cy="329229"/>
          </a:xfrm>
          <a:prstGeom prst="rect">
            <a:avLst/>
          </a:prstGeom>
        </p:spPr>
        <p:txBody>
          <a:bodyPr anchor="t" rtlCol="false" tIns="0" lIns="0" bIns="0" rIns="0">
            <a:spAutoFit/>
          </a:bodyPr>
          <a:lstStyle/>
          <a:p>
            <a:pPr algn="ctr">
              <a:lnSpc>
                <a:spcPts val="2595"/>
              </a:lnSpc>
            </a:pPr>
            <a:r>
              <a:rPr lang="en-US" b="true" sz="1996">
                <a:solidFill>
                  <a:srgbClr val="202020">
                    <a:alpha val="54902"/>
                  </a:srgbClr>
                </a:solidFill>
                <a:latin typeface="Glacial Indifference Bold"/>
                <a:ea typeface="Glacial Indifference Bold"/>
                <a:cs typeface="Glacial Indifference Bold"/>
                <a:sym typeface="Glacial Indifference Bold"/>
              </a:rPr>
              <a:t>PARTITION 1 </a:t>
            </a:r>
          </a:p>
        </p:txBody>
      </p:sp>
      <p:sp>
        <p:nvSpPr>
          <p:cNvPr name="TextBox 53" id="53"/>
          <p:cNvSpPr txBox="true"/>
          <p:nvPr/>
        </p:nvSpPr>
        <p:spPr>
          <a:xfrm rot="0">
            <a:off x="5166419" y="6046504"/>
            <a:ext cx="1484479" cy="329229"/>
          </a:xfrm>
          <a:prstGeom prst="rect">
            <a:avLst/>
          </a:prstGeom>
        </p:spPr>
        <p:txBody>
          <a:bodyPr anchor="t" rtlCol="false" tIns="0" lIns="0" bIns="0" rIns="0">
            <a:spAutoFit/>
          </a:bodyPr>
          <a:lstStyle/>
          <a:p>
            <a:pPr algn="ctr">
              <a:lnSpc>
                <a:spcPts val="2595"/>
              </a:lnSpc>
            </a:pPr>
            <a:r>
              <a:rPr lang="en-US" b="true" sz="1996">
                <a:solidFill>
                  <a:srgbClr val="202020">
                    <a:alpha val="54902"/>
                  </a:srgbClr>
                </a:solidFill>
                <a:latin typeface="Glacial Indifference Bold"/>
                <a:ea typeface="Glacial Indifference Bold"/>
                <a:cs typeface="Glacial Indifference Bold"/>
                <a:sym typeface="Glacial Indifference Bold"/>
              </a:rPr>
              <a:t>PARTITION 2 </a:t>
            </a:r>
          </a:p>
        </p:txBody>
      </p:sp>
      <p:grpSp>
        <p:nvGrpSpPr>
          <p:cNvPr name="Group 54" id="54"/>
          <p:cNvGrpSpPr/>
          <p:nvPr/>
        </p:nvGrpSpPr>
        <p:grpSpPr>
          <a:xfrm rot="0">
            <a:off x="7583202" y="3012083"/>
            <a:ext cx="2016993" cy="790946"/>
            <a:chOff x="0" y="0"/>
            <a:chExt cx="1036362" cy="406400"/>
          </a:xfrm>
        </p:grpSpPr>
        <p:sp>
          <p:nvSpPr>
            <p:cNvPr name="Freeform 55" id="55"/>
            <p:cNvSpPr/>
            <p:nvPr/>
          </p:nvSpPr>
          <p:spPr>
            <a:xfrm flipH="false" flipV="false" rot="0">
              <a:off x="0" y="0"/>
              <a:ext cx="1036362" cy="406400"/>
            </a:xfrm>
            <a:custGeom>
              <a:avLst/>
              <a:gdLst/>
              <a:ahLst/>
              <a:cxnLst/>
              <a:rect r="r" b="b" t="t" l="l"/>
              <a:pathLst>
                <a:path h="406400" w="1036362">
                  <a:moveTo>
                    <a:pt x="0" y="0"/>
                  </a:moveTo>
                  <a:lnTo>
                    <a:pt x="833162" y="0"/>
                  </a:lnTo>
                  <a:lnTo>
                    <a:pt x="1036362" y="203200"/>
                  </a:lnTo>
                  <a:lnTo>
                    <a:pt x="833162" y="406400"/>
                  </a:lnTo>
                  <a:lnTo>
                    <a:pt x="0" y="406400"/>
                  </a:lnTo>
                  <a:lnTo>
                    <a:pt x="203200" y="203200"/>
                  </a:lnTo>
                  <a:lnTo>
                    <a:pt x="0" y="0"/>
                  </a:lnTo>
                  <a:close/>
                </a:path>
              </a:pathLst>
            </a:custGeom>
            <a:solidFill>
              <a:srgbClr val="DC3C4D"/>
            </a:solidFill>
          </p:spPr>
        </p:sp>
        <p:sp>
          <p:nvSpPr>
            <p:cNvPr name="TextBox 56" id="56"/>
            <p:cNvSpPr txBox="true"/>
            <p:nvPr/>
          </p:nvSpPr>
          <p:spPr>
            <a:xfrm>
              <a:off x="177800" y="-28575"/>
              <a:ext cx="782362" cy="434975"/>
            </a:xfrm>
            <a:prstGeom prst="rect">
              <a:avLst/>
            </a:prstGeom>
          </p:spPr>
          <p:txBody>
            <a:bodyPr anchor="ctr" rtlCol="false" tIns="50800" lIns="50800" bIns="50800" rIns="50800"/>
            <a:lstStyle/>
            <a:p>
              <a:pPr algn="ctr">
                <a:lnSpc>
                  <a:spcPts val="1960"/>
                </a:lnSpc>
              </a:pPr>
            </a:p>
          </p:txBody>
        </p:sp>
      </p:grpSp>
      <p:sp>
        <p:nvSpPr>
          <p:cNvPr name="TextBox 57" id="57"/>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58" id="58"/>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grpSp>
        <p:nvGrpSpPr>
          <p:cNvPr name="Group 59" id="59"/>
          <p:cNvGrpSpPr/>
          <p:nvPr/>
        </p:nvGrpSpPr>
        <p:grpSpPr>
          <a:xfrm rot="0">
            <a:off x="10710414" y="4090093"/>
            <a:ext cx="470043" cy="470043"/>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61" id="61"/>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62" id="62"/>
          <p:cNvGrpSpPr/>
          <p:nvPr/>
        </p:nvGrpSpPr>
        <p:grpSpPr>
          <a:xfrm rot="0">
            <a:off x="10796776" y="2425155"/>
            <a:ext cx="470043" cy="470043"/>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64" id="64"/>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65" id="65"/>
          <p:cNvGrpSpPr/>
          <p:nvPr/>
        </p:nvGrpSpPr>
        <p:grpSpPr>
          <a:xfrm rot="0">
            <a:off x="12490941" y="1620236"/>
            <a:ext cx="470043" cy="470043"/>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67" id="67"/>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68" id="68"/>
          <p:cNvGrpSpPr/>
          <p:nvPr/>
        </p:nvGrpSpPr>
        <p:grpSpPr>
          <a:xfrm rot="0">
            <a:off x="12490941" y="4790948"/>
            <a:ext cx="470043" cy="470043"/>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70" id="70"/>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71" id="71"/>
          <p:cNvSpPr/>
          <p:nvPr/>
        </p:nvSpPr>
        <p:spPr>
          <a:xfrm flipV="true">
            <a:off x="11031798" y="1855258"/>
            <a:ext cx="1459143" cy="569897"/>
          </a:xfrm>
          <a:prstGeom prst="line">
            <a:avLst/>
          </a:prstGeom>
          <a:ln cap="flat" w="28575">
            <a:solidFill>
              <a:srgbClr val="000000">
                <a:alpha val="48627"/>
              </a:srgbClr>
            </a:solidFill>
            <a:prstDash val="solid"/>
            <a:headEnd type="none" len="sm" w="sm"/>
            <a:tailEnd type="none" len="sm" w="sm"/>
          </a:ln>
        </p:spPr>
      </p:sp>
      <p:sp>
        <p:nvSpPr>
          <p:cNvPr name="AutoShape 72" id="72"/>
          <p:cNvSpPr/>
          <p:nvPr/>
        </p:nvSpPr>
        <p:spPr>
          <a:xfrm>
            <a:off x="12725962" y="2090280"/>
            <a:ext cx="0" cy="2700668"/>
          </a:xfrm>
          <a:prstGeom prst="line">
            <a:avLst/>
          </a:prstGeom>
          <a:ln cap="flat" w="28575">
            <a:solidFill>
              <a:srgbClr val="000000">
                <a:alpha val="48627"/>
              </a:srgbClr>
            </a:solidFill>
            <a:prstDash val="solid"/>
            <a:headEnd type="none" len="sm" w="sm"/>
            <a:tailEnd type="none" len="sm" w="sm"/>
          </a:ln>
        </p:spPr>
      </p:sp>
      <p:grpSp>
        <p:nvGrpSpPr>
          <p:cNvPr name="Group 73" id="73"/>
          <p:cNvGrpSpPr/>
          <p:nvPr/>
        </p:nvGrpSpPr>
        <p:grpSpPr>
          <a:xfrm rot="-10800000">
            <a:off x="16185916" y="2220016"/>
            <a:ext cx="470043" cy="470043"/>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48627"/>
              </a:srgbClr>
            </a:solidFill>
          </p:spPr>
        </p:sp>
        <p:sp>
          <p:nvSpPr>
            <p:cNvPr name="TextBox 75" id="75"/>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76" id="76"/>
          <p:cNvGrpSpPr/>
          <p:nvPr/>
        </p:nvGrpSpPr>
        <p:grpSpPr>
          <a:xfrm rot="-10800000">
            <a:off x="16099554" y="3884954"/>
            <a:ext cx="470043" cy="470043"/>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48627"/>
              </a:srgbClr>
            </a:solidFill>
          </p:spPr>
        </p:sp>
        <p:sp>
          <p:nvSpPr>
            <p:cNvPr name="TextBox 78" id="78"/>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79" id="79"/>
          <p:cNvGrpSpPr/>
          <p:nvPr/>
        </p:nvGrpSpPr>
        <p:grpSpPr>
          <a:xfrm rot="-10800000">
            <a:off x="14405389" y="4689872"/>
            <a:ext cx="470043" cy="470043"/>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48627"/>
              </a:srgbClr>
            </a:solidFill>
          </p:spPr>
        </p:sp>
        <p:sp>
          <p:nvSpPr>
            <p:cNvPr name="TextBox 81" id="81"/>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82" id="82"/>
          <p:cNvGrpSpPr/>
          <p:nvPr/>
        </p:nvGrpSpPr>
        <p:grpSpPr>
          <a:xfrm rot="-10800000">
            <a:off x="11722450" y="3899580"/>
            <a:ext cx="660556" cy="660556"/>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84" id="84"/>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85" id="85"/>
          <p:cNvSpPr/>
          <p:nvPr/>
        </p:nvSpPr>
        <p:spPr>
          <a:xfrm flipH="true">
            <a:off x="14640411" y="2690059"/>
            <a:ext cx="1780526" cy="1999813"/>
          </a:xfrm>
          <a:prstGeom prst="line">
            <a:avLst/>
          </a:prstGeom>
          <a:ln cap="flat" w="28575">
            <a:solidFill>
              <a:srgbClr val="000000">
                <a:alpha val="48627"/>
              </a:srgbClr>
            </a:solidFill>
            <a:prstDash val="solid"/>
            <a:headEnd type="none" len="sm" w="sm"/>
            <a:tailEnd type="none" len="sm" w="sm"/>
          </a:ln>
        </p:spPr>
      </p:sp>
      <p:sp>
        <p:nvSpPr>
          <p:cNvPr name="AutoShape 86" id="86"/>
          <p:cNvSpPr/>
          <p:nvPr/>
        </p:nvSpPr>
        <p:spPr>
          <a:xfrm flipH="true" flipV="true">
            <a:off x="12383006" y="4229858"/>
            <a:ext cx="2257405" cy="460014"/>
          </a:xfrm>
          <a:prstGeom prst="line">
            <a:avLst/>
          </a:prstGeom>
          <a:ln cap="flat" w="47625">
            <a:solidFill>
              <a:srgbClr val="EF391F"/>
            </a:solidFill>
            <a:prstDash val="solid"/>
            <a:headEnd type="none" len="sm" w="sm"/>
            <a:tailEnd type="none" len="sm" w="sm"/>
          </a:ln>
        </p:spPr>
      </p:sp>
      <p:sp>
        <p:nvSpPr>
          <p:cNvPr name="AutoShape 87" id="87"/>
          <p:cNvSpPr/>
          <p:nvPr/>
        </p:nvSpPr>
        <p:spPr>
          <a:xfrm flipH="true">
            <a:off x="12052728" y="2090280"/>
            <a:ext cx="673235" cy="1809300"/>
          </a:xfrm>
          <a:prstGeom prst="line">
            <a:avLst/>
          </a:prstGeom>
          <a:ln cap="flat" w="47625">
            <a:solidFill>
              <a:srgbClr val="000000"/>
            </a:solidFill>
            <a:prstDash val="solid"/>
            <a:headEnd type="none" len="sm" w="sm"/>
            <a:tailEnd type="none" len="sm" w="sm"/>
          </a:ln>
        </p:spPr>
      </p:sp>
      <p:sp>
        <p:nvSpPr>
          <p:cNvPr name="AutoShape 88" id="88"/>
          <p:cNvSpPr/>
          <p:nvPr/>
        </p:nvSpPr>
        <p:spPr>
          <a:xfrm flipH="true">
            <a:off x="11180458" y="4229858"/>
            <a:ext cx="541992" cy="95256"/>
          </a:xfrm>
          <a:prstGeom prst="line">
            <a:avLst/>
          </a:prstGeom>
          <a:ln cap="flat" w="47625">
            <a:solidFill>
              <a:srgbClr val="000000"/>
            </a:solidFill>
            <a:prstDash val="solid"/>
            <a:headEnd type="none" len="sm" w="sm"/>
            <a:tailEnd type="none" len="sm" w="sm"/>
          </a:ln>
        </p:spPr>
      </p:sp>
      <p:sp>
        <p:nvSpPr>
          <p:cNvPr name="AutoShape 89" id="89"/>
          <p:cNvSpPr/>
          <p:nvPr/>
        </p:nvSpPr>
        <p:spPr>
          <a:xfrm flipH="true">
            <a:off x="12960984" y="4924894"/>
            <a:ext cx="1444406" cy="101076"/>
          </a:xfrm>
          <a:prstGeom prst="line">
            <a:avLst/>
          </a:prstGeom>
          <a:ln cap="flat" w="28575">
            <a:solidFill>
              <a:srgbClr val="FF5757">
                <a:alpha val="48627"/>
              </a:srgbClr>
            </a:solidFill>
            <a:prstDash val="solid"/>
            <a:headEnd type="none" len="sm" w="sm"/>
            <a:tailEnd type="none" len="sm" w="sm"/>
          </a:ln>
        </p:spPr>
      </p:sp>
      <p:sp>
        <p:nvSpPr>
          <p:cNvPr name="TextBox 90" id="90"/>
          <p:cNvSpPr txBox="true"/>
          <p:nvPr/>
        </p:nvSpPr>
        <p:spPr>
          <a:xfrm rot="0">
            <a:off x="10919499" y="2462468"/>
            <a:ext cx="224598"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A</a:t>
            </a:r>
          </a:p>
        </p:txBody>
      </p:sp>
      <p:sp>
        <p:nvSpPr>
          <p:cNvPr name="TextBox 91" id="91"/>
          <p:cNvSpPr txBox="true"/>
          <p:nvPr/>
        </p:nvSpPr>
        <p:spPr>
          <a:xfrm rot="0">
            <a:off x="10851654" y="4081876"/>
            <a:ext cx="18756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B</a:t>
            </a:r>
          </a:p>
        </p:txBody>
      </p:sp>
      <p:sp>
        <p:nvSpPr>
          <p:cNvPr name="TextBox 92" id="92"/>
          <p:cNvSpPr txBox="true"/>
          <p:nvPr/>
        </p:nvSpPr>
        <p:spPr>
          <a:xfrm rot="0">
            <a:off x="12606495" y="1631888"/>
            <a:ext cx="238934"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C</a:t>
            </a:r>
          </a:p>
        </p:txBody>
      </p:sp>
      <p:sp>
        <p:nvSpPr>
          <p:cNvPr name="TextBox 93" id="93"/>
          <p:cNvSpPr txBox="true"/>
          <p:nvPr/>
        </p:nvSpPr>
        <p:spPr>
          <a:xfrm rot="0">
            <a:off x="12635406" y="4828262"/>
            <a:ext cx="21002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D</a:t>
            </a:r>
          </a:p>
        </p:txBody>
      </p:sp>
      <p:sp>
        <p:nvSpPr>
          <p:cNvPr name="TextBox 94" id="94"/>
          <p:cNvSpPr txBox="true"/>
          <p:nvPr/>
        </p:nvSpPr>
        <p:spPr>
          <a:xfrm rot="0">
            <a:off x="11921026" y="3912978"/>
            <a:ext cx="263024" cy="538987"/>
          </a:xfrm>
          <a:prstGeom prst="rect">
            <a:avLst/>
          </a:prstGeom>
        </p:spPr>
        <p:txBody>
          <a:bodyPr anchor="t" rtlCol="false" tIns="0" lIns="0" bIns="0" rIns="0">
            <a:spAutoFit/>
          </a:bodyPr>
          <a:lstStyle/>
          <a:p>
            <a:pPr algn="ctr">
              <a:lnSpc>
                <a:spcPts val="4364"/>
              </a:lnSpc>
              <a:spcBef>
                <a:spcPct val="0"/>
              </a:spcBef>
            </a:pPr>
            <a:r>
              <a:rPr lang="en-US" b="true" sz="3117" spc="467">
                <a:solidFill>
                  <a:srgbClr val="202020"/>
                </a:solidFill>
                <a:latin typeface="Glacial Indifference Bold"/>
                <a:ea typeface="Glacial Indifference Bold"/>
                <a:cs typeface="Glacial Indifference Bold"/>
                <a:sym typeface="Glacial Indifference Bold"/>
              </a:rPr>
              <a:t>E</a:t>
            </a:r>
          </a:p>
        </p:txBody>
      </p:sp>
      <p:sp>
        <p:nvSpPr>
          <p:cNvPr name="TextBox 95" id="95"/>
          <p:cNvSpPr txBox="true"/>
          <p:nvPr/>
        </p:nvSpPr>
        <p:spPr>
          <a:xfrm rot="0">
            <a:off x="14557359" y="4727186"/>
            <a:ext cx="17490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F</a:t>
            </a:r>
          </a:p>
        </p:txBody>
      </p:sp>
      <p:sp>
        <p:nvSpPr>
          <p:cNvPr name="TextBox 96" id="96"/>
          <p:cNvSpPr txBox="true"/>
          <p:nvPr/>
        </p:nvSpPr>
        <p:spPr>
          <a:xfrm rot="0">
            <a:off x="16295975" y="2257330"/>
            <a:ext cx="249925"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G</a:t>
            </a:r>
          </a:p>
        </p:txBody>
      </p:sp>
      <p:sp>
        <p:nvSpPr>
          <p:cNvPr name="TextBox 97" id="97"/>
          <p:cNvSpPr txBox="true"/>
          <p:nvPr/>
        </p:nvSpPr>
        <p:spPr>
          <a:xfrm rot="0">
            <a:off x="16245371" y="3892385"/>
            <a:ext cx="21504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H</a:t>
            </a:r>
          </a:p>
        </p:txBody>
      </p:sp>
      <p:sp>
        <p:nvSpPr>
          <p:cNvPr name="AutoShape 98" id="98"/>
          <p:cNvSpPr/>
          <p:nvPr/>
        </p:nvSpPr>
        <p:spPr>
          <a:xfrm>
            <a:off x="12960984" y="1323177"/>
            <a:ext cx="0" cy="4238807"/>
          </a:xfrm>
          <a:prstGeom prst="line">
            <a:avLst/>
          </a:prstGeom>
          <a:ln cap="flat" w="28575">
            <a:solidFill>
              <a:srgbClr val="000000">
                <a:alpha val="48627"/>
              </a:srgbClr>
            </a:solidFill>
            <a:prstDash val="sysDot"/>
            <a:headEnd type="none" len="sm" w="sm"/>
            <a:tailEnd type="none" len="sm" w="sm"/>
          </a:ln>
        </p:spPr>
      </p:sp>
      <p:sp>
        <p:nvSpPr>
          <p:cNvPr name="AutoShape 99" id="99"/>
          <p:cNvSpPr/>
          <p:nvPr/>
        </p:nvSpPr>
        <p:spPr>
          <a:xfrm>
            <a:off x="11266819" y="2660176"/>
            <a:ext cx="4832735" cy="1459799"/>
          </a:xfrm>
          <a:prstGeom prst="line">
            <a:avLst/>
          </a:prstGeom>
          <a:ln cap="flat" w="28575">
            <a:solidFill>
              <a:srgbClr val="EF391F">
                <a:alpha val="48627"/>
              </a:srgbClr>
            </a:solidFill>
            <a:prstDash val="solid"/>
            <a:headEnd type="none" len="sm" w="sm"/>
            <a:tailEnd type="none" len="sm" w="sm"/>
          </a:ln>
        </p:spPr>
      </p:sp>
      <p:sp>
        <p:nvSpPr>
          <p:cNvPr name="Freeform 100" id="100"/>
          <p:cNvSpPr/>
          <p:nvPr/>
        </p:nvSpPr>
        <p:spPr>
          <a:xfrm flipH="false" flipV="false" rot="-5400000">
            <a:off x="11238331" y="4145198"/>
            <a:ext cx="577892" cy="2853787"/>
          </a:xfrm>
          <a:custGeom>
            <a:avLst/>
            <a:gdLst/>
            <a:ahLst/>
            <a:cxnLst/>
            <a:rect r="r" b="b" t="t" l="l"/>
            <a:pathLst>
              <a:path h="2853787" w="577892">
                <a:moveTo>
                  <a:pt x="0" y="0"/>
                </a:moveTo>
                <a:lnTo>
                  <a:pt x="577892" y="0"/>
                </a:lnTo>
                <a:lnTo>
                  <a:pt x="577892" y="2853787"/>
                </a:lnTo>
                <a:lnTo>
                  <a:pt x="0" y="2853787"/>
                </a:lnTo>
                <a:lnTo>
                  <a:pt x="0" y="0"/>
                </a:lnTo>
                <a:close/>
              </a:path>
            </a:pathLst>
          </a:custGeom>
          <a:blipFill>
            <a:blip r:embed="rId6">
              <a:alphaModFix amt="49000"/>
              <a:extLst>
                <a:ext uri="{96DAC541-7B7A-43D3-8B79-37D633B846F1}">
                  <asvg:svgBlip xmlns:asvg="http://schemas.microsoft.com/office/drawing/2016/SVG/main" r:embed="rId7"/>
                </a:ext>
              </a:extLst>
            </a:blip>
            <a:stretch>
              <a:fillRect l="0" t="0" r="0" b="0"/>
            </a:stretch>
          </a:blipFill>
        </p:spPr>
      </p:sp>
      <p:sp>
        <p:nvSpPr>
          <p:cNvPr name="Freeform 101" id="101"/>
          <p:cNvSpPr/>
          <p:nvPr/>
        </p:nvSpPr>
        <p:spPr>
          <a:xfrm flipH="false" flipV="false" rot="-5400000">
            <a:off x="15363950" y="4145198"/>
            <a:ext cx="577892" cy="2853787"/>
          </a:xfrm>
          <a:custGeom>
            <a:avLst/>
            <a:gdLst/>
            <a:ahLst/>
            <a:cxnLst/>
            <a:rect r="r" b="b" t="t" l="l"/>
            <a:pathLst>
              <a:path h="2853787" w="577892">
                <a:moveTo>
                  <a:pt x="0" y="0"/>
                </a:moveTo>
                <a:lnTo>
                  <a:pt x="577892" y="0"/>
                </a:lnTo>
                <a:lnTo>
                  <a:pt x="577892" y="2853787"/>
                </a:lnTo>
                <a:lnTo>
                  <a:pt x="0" y="2853787"/>
                </a:lnTo>
                <a:lnTo>
                  <a:pt x="0" y="0"/>
                </a:lnTo>
                <a:close/>
              </a:path>
            </a:pathLst>
          </a:custGeom>
          <a:blipFill>
            <a:blip r:embed="rId6">
              <a:alphaModFix amt="49000"/>
              <a:extLst>
                <a:ext uri="{96DAC541-7B7A-43D3-8B79-37D633B846F1}">
                  <asvg:svgBlip xmlns:asvg="http://schemas.microsoft.com/office/drawing/2016/SVG/main" r:embed="rId7"/>
                </a:ext>
              </a:extLst>
            </a:blip>
            <a:stretch>
              <a:fillRect l="0" t="0" r="0" b="0"/>
            </a:stretch>
          </a:blipFill>
        </p:spPr>
      </p:sp>
      <p:sp>
        <p:nvSpPr>
          <p:cNvPr name="Freeform 102" id="102"/>
          <p:cNvSpPr/>
          <p:nvPr/>
        </p:nvSpPr>
        <p:spPr>
          <a:xfrm flipH="false" flipV="false" rot="0">
            <a:off x="13683187" y="2644845"/>
            <a:ext cx="424174" cy="566251"/>
          </a:xfrm>
          <a:custGeom>
            <a:avLst/>
            <a:gdLst/>
            <a:ahLst/>
            <a:cxnLst/>
            <a:rect r="r" b="b" t="t" l="l"/>
            <a:pathLst>
              <a:path h="566251" w="424174">
                <a:moveTo>
                  <a:pt x="0" y="0"/>
                </a:moveTo>
                <a:lnTo>
                  <a:pt x="424173" y="0"/>
                </a:lnTo>
                <a:lnTo>
                  <a:pt x="424173" y="566251"/>
                </a:lnTo>
                <a:lnTo>
                  <a:pt x="0" y="566251"/>
                </a:lnTo>
                <a:lnTo>
                  <a:pt x="0" y="0"/>
                </a:lnTo>
                <a:close/>
              </a:path>
            </a:pathLst>
          </a:custGeom>
          <a:blipFill>
            <a:blip r:embed="rId8">
              <a:alphaModFix amt="49000"/>
              <a:extLst>
                <a:ext uri="{96DAC541-7B7A-43D3-8B79-37D633B846F1}">
                  <asvg:svgBlip xmlns:asvg="http://schemas.microsoft.com/office/drawing/2016/SVG/main" r:embed="rId9"/>
                </a:ext>
              </a:extLst>
            </a:blip>
            <a:stretch>
              <a:fillRect l="0" t="0" r="0" b="0"/>
            </a:stretch>
          </a:blipFill>
        </p:spPr>
      </p:sp>
      <p:sp>
        <p:nvSpPr>
          <p:cNvPr name="TextBox 103" id="103"/>
          <p:cNvSpPr txBox="true"/>
          <p:nvPr/>
        </p:nvSpPr>
        <p:spPr>
          <a:xfrm rot="0">
            <a:off x="10812658" y="5964579"/>
            <a:ext cx="1429238" cy="329229"/>
          </a:xfrm>
          <a:prstGeom prst="rect">
            <a:avLst/>
          </a:prstGeom>
        </p:spPr>
        <p:txBody>
          <a:bodyPr anchor="t" rtlCol="false" tIns="0" lIns="0" bIns="0" rIns="0">
            <a:spAutoFit/>
          </a:bodyPr>
          <a:lstStyle/>
          <a:p>
            <a:pPr algn="ctr">
              <a:lnSpc>
                <a:spcPts val="2595"/>
              </a:lnSpc>
            </a:pPr>
            <a:r>
              <a:rPr lang="en-US" b="true" sz="1996">
                <a:solidFill>
                  <a:srgbClr val="202020">
                    <a:alpha val="48627"/>
                  </a:srgbClr>
                </a:solidFill>
                <a:latin typeface="Glacial Indifference Bold"/>
                <a:ea typeface="Glacial Indifference Bold"/>
                <a:cs typeface="Glacial Indifference Bold"/>
                <a:sym typeface="Glacial Indifference Bold"/>
              </a:rPr>
              <a:t>PARTITION 1 </a:t>
            </a:r>
          </a:p>
        </p:txBody>
      </p:sp>
      <p:sp>
        <p:nvSpPr>
          <p:cNvPr name="TextBox 104" id="104"/>
          <p:cNvSpPr txBox="true"/>
          <p:nvPr/>
        </p:nvSpPr>
        <p:spPr>
          <a:xfrm rot="0">
            <a:off x="14910656" y="5964579"/>
            <a:ext cx="1484479" cy="329229"/>
          </a:xfrm>
          <a:prstGeom prst="rect">
            <a:avLst/>
          </a:prstGeom>
        </p:spPr>
        <p:txBody>
          <a:bodyPr anchor="t" rtlCol="false" tIns="0" lIns="0" bIns="0" rIns="0">
            <a:spAutoFit/>
          </a:bodyPr>
          <a:lstStyle/>
          <a:p>
            <a:pPr algn="ctr">
              <a:lnSpc>
                <a:spcPts val="2595"/>
              </a:lnSpc>
            </a:pPr>
            <a:r>
              <a:rPr lang="en-US" b="true" sz="1996">
                <a:solidFill>
                  <a:srgbClr val="202020">
                    <a:alpha val="48627"/>
                  </a:srgbClr>
                </a:solidFill>
                <a:latin typeface="Glacial Indifference Bold"/>
                <a:ea typeface="Glacial Indifference Bold"/>
                <a:cs typeface="Glacial Indifference Bold"/>
                <a:sym typeface="Glacial Indifference Bold"/>
              </a:rPr>
              <a:t>PARTITION 2 </a:t>
            </a:r>
          </a:p>
        </p:txBody>
      </p:sp>
      <p:sp>
        <p:nvSpPr>
          <p:cNvPr name="TextBox 105" id="105"/>
          <p:cNvSpPr txBox="true"/>
          <p:nvPr/>
        </p:nvSpPr>
        <p:spPr>
          <a:xfrm rot="0">
            <a:off x="7505732" y="4006499"/>
            <a:ext cx="2058398" cy="445466"/>
          </a:xfrm>
          <a:prstGeom prst="rect">
            <a:avLst/>
          </a:prstGeom>
        </p:spPr>
        <p:txBody>
          <a:bodyPr anchor="t" rtlCol="false" tIns="0" lIns="0" bIns="0" rIns="0">
            <a:spAutoFit/>
          </a:bodyPr>
          <a:lstStyle/>
          <a:p>
            <a:pPr algn="ctr">
              <a:lnSpc>
                <a:spcPts val="3599"/>
              </a:lnSpc>
            </a:pPr>
            <a:r>
              <a:rPr lang="en-US" b="true" sz="2768">
                <a:solidFill>
                  <a:srgbClr val="202020"/>
                </a:solidFill>
                <a:latin typeface="Glacial Indifference Bold"/>
                <a:ea typeface="Glacial Indifference Bold"/>
                <a:cs typeface="Glacial Indifference Bold"/>
                <a:sym typeface="Glacial Indifference Bold"/>
              </a:rPr>
              <a:t> MOVE E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345353" y="7614257"/>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04316" y="8820537"/>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966177" y="4172018"/>
            <a:ext cx="470043" cy="47004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0" id="10"/>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11" id="11"/>
          <p:cNvGrpSpPr/>
          <p:nvPr/>
        </p:nvGrpSpPr>
        <p:grpSpPr>
          <a:xfrm rot="0">
            <a:off x="1052539" y="2507080"/>
            <a:ext cx="470043" cy="4700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3" id="13"/>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14" id="14"/>
          <p:cNvGrpSpPr/>
          <p:nvPr/>
        </p:nvGrpSpPr>
        <p:grpSpPr>
          <a:xfrm rot="0">
            <a:off x="2761159" y="1637822"/>
            <a:ext cx="470043" cy="47004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6" id="16"/>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17" id="17"/>
          <p:cNvGrpSpPr/>
          <p:nvPr/>
        </p:nvGrpSpPr>
        <p:grpSpPr>
          <a:xfrm rot="0">
            <a:off x="2746704" y="4872873"/>
            <a:ext cx="470043" cy="47004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9" id="19"/>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20" id="20"/>
          <p:cNvSpPr/>
          <p:nvPr/>
        </p:nvSpPr>
        <p:spPr>
          <a:xfrm flipV="true">
            <a:off x="1287561" y="1872844"/>
            <a:ext cx="1473598" cy="634236"/>
          </a:xfrm>
          <a:prstGeom prst="line">
            <a:avLst/>
          </a:prstGeom>
          <a:ln cap="flat" w="28575">
            <a:solidFill>
              <a:srgbClr val="000000">
                <a:alpha val="54902"/>
              </a:srgbClr>
            </a:solidFill>
            <a:prstDash val="solid"/>
            <a:headEnd type="none" len="sm" w="sm"/>
            <a:tailEnd type="none" len="sm" w="sm"/>
          </a:ln>
        </p:spPr>
      </p:sp>
      <p:sp>
        <p:nvSpPr>
          <p:cNvPr name="AutoShape 21" id="21"/>
          <p:cNvSpPr/>
          <p:nvPr/>
        </p:nvSpPr>
        <p:spPr>
          <a:xfrm flipH="true">
            <a:off x="2981725" y="2107865"/>
            <a:ext cx="14456" cy="2765008"/>
          </a:xfrm>
          <a:prstGeom prst="line">
            <a:avLst/>
          </a:prstGeom>
          <a:ln cap="flat" w="28575">
            <a:solidFill>
              <a:srgbClr val="000000">
                <a:alpha val="54902"/>
              </a:srgbClr>
            </a:solidFill>
            <a:prstDash val="solid"/>
            <a:headEnd type="none" len="sm" w="sm"/>
            <a:tailEnd type="none" len="sm" w="sm"/>
          </a:ln>
        </p:spPr>
      </p:sp>
      <p:grpSp>
        <p:nvGrpSpPr>
          <p:cNvPr name="Group 22" id="22"/>
          <p:cNvGrpSpPr/>
          <p:nvPr/>
        </p:nvGrpSpPr>
        <p:grpSpPr>
          <a:xfrm rot="-10800000">
            <a:off x="6441679" y="2301941"/>
            <a:ext cx="470043" cy="47004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54902"/>
              </a:srgbClr>
            </a:solidFill>
          </p:spPr>
        </p:sp>
        <p:sp>
          <p:nvSpPr>
            <p:cNvPr name="TextBox 24" id="24"/>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25" id="25"/>
          <p:cNvGrpSpPr/>
          <p:nvPr/>
        </p:nvGrpSpPr>
        <p:grpSpPr>
          <a:xfrm rot="-10800000">
            <a:off x="6355317" y="3966879"/>
            <a:ext cx="470043" cy="47004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54902"/>
              </a:srgbClr>
            </a:solidFill>
          </p:spPr>
        </p:sp>
        <p:sp>
          <p:nvSpPr>
            <p:cNvPr name="TextBox 27" id="27"/>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28" id="28"/>
          <p:cNvGrpSpPr/>
          <p:nvPr/>
        </p:nvGrpSpPr>
        <p:grpSpPr>
          <a:xfrm rot="-10800000">
            <a:off x="4661152" y="4771797"/>
            <a:ext cx="470043" cy="47004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54902"/>
              </a:srgbClr>
            </a:solidFill>
          </p:spPr>
        </p:sp>
        <p:sp>
          <p:nvSpPr>
            <p:cNvPr name="TextBox 30" id="30"/>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31" id="31"/>
          <p:cNvGrpSpPr/>
          <p:nvPr/>
        </p:nvGrpSpPr>
        <p:grpSpPr>
          <a:xfrm rot="-10800000">
            <a:off x="4553400" y="1525672"/>
            <a:ext cx="694344" cy="69434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3" id="33"/>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34" id="34"/>
          <p:cNvSpPr/>
          <p:nvPr/>
        </p:nvSpPr>
        <p:spPr>
          <a:xfrm flipH="true">
            <a:off x="4896174" y="2771984"/>
            <a:ext cx="1780526" cy="1999813"/>
          </a:xfrm>
          <a:prstGeom prst="line">
            <a:avLst/>
          </a:prstGeom>
          <a:ln cap="flat" w="28575">
            <a:solidFill>
              <a:srgbClr val="000000">
                <a:alpha val="54902"/>
              </a:srgbClr>
            </a:solidFill>
            <a:prstDash val="solid"/>
            <a:headEnd type="none" len="sm" w="sm"/>
            <a:tailEnd type="none" len="sm" w="sm"/>
          </a:ln>
        </p:spPr>
      </p:sp>
      <p:sp>
        <p:nvSpPr>
          <p:cNvPr name="AutoShape 35" id="35"/>
          <p:cNvSpPr/>
          <p:nvPr/>
        </p:nvSpPr>
        <p:spPr>
          <a:xfrm flipV="true">
            <a:off x="4896174" y="2220016"/>
            <a:ext cx="4398" cy="2551782"/>
          </a:xfrm>
          <a:prstGeom prst="line">
            <a:avLst/>
          </a:prstGeom>
          <a:ln cap="flat" w="47625">
            <a:solidFill>
              <a:srgbClr val="000000"/>
            </a:solidFill>
            <a:prstDash val="solid"/>
            <a:headEnd type="none" len="sm" w="sm"/>
            <a:tailEnd type="none" len="sm" w="sm"/>
          </a:ln>
        </p:spPr>
      </p:sp>
      <p:sp>
        <p:nvSpPr>
          <p:cNvPr name="AutoShape 36" id="36"/>
          <p:cNvSpPr/>
          <p:nvPr/>
        </p:nvSpPr>
        <p:spPr>
          <a:xfrm>
            <a:off x="3231202" y="1872844"/>
            <a:ext cx="1322197" cy="0"/>
          </a:xfrm>
          <a:prstGeom prst="line">
            <a:avLst/>
          </a:prstGeom>
          <a:ln cap="flat" w="47625">
            <a:solidFill>
              <a:srgbClr val="FF5757"/>
            </a:solidFill>
            <a:prstDash val="solid"/>
            <a:headEnd type="none" len="sm" w="sm"/>
            <a:tailEnd type="none" len="sm" w="sm"/>
          </a:ln>
        </p:spPr>
      </p:sp>
      <p:sp>
        <p:nvSpPr>
          <p:cNvPr name="AutoShape 37" id="37"/>
          <p:cNvSpPr/>
          <p:nvPr/>
        </p:nvSpPr>
        <p:spPr>
          <a:xfrm flipH="true">
            <a:off x="1201199" y="1872844"/>
            <a:ext cx="3352201" cy="2299174"/>
          </a:xfrm>
          <a:prstGeom prst="line">
            <a:avLst/>
          </a:prstGeom>
          <a:ln cap="flat" w="47625">
            <a:solidFill>
              <a:srgbClr val="FF5757"/>
            </a:solidFill>
            <a:prstDash val="solid"/>
            <a:headEnd type="none" len="sm" w="sm"/>
            <a:tailEnd type="none" len="sm" w="sm"/>
          </a:ln>
        </p:spPr>
      </p:sp>
      <p:sp>
        <p:nvSpPr>
          <p:cNvPr name="AutoShape 38" id="38"/>
          <p:cNvSpPr/>
          <p:nvPr/>
        </p:nvSpPr>
        <p:spPr>
          <a:xfrm flipH="true">
            <a:off x="3216747" y="5006819"/>
            <a:ext cx="1444406" cy="101076"/>
          </a:xfrm>
          <a:prstGeom prst="line">
            <a:avLst/>
          </a:prstGeom>
          <a:ln cap="flat" w="28575">
            <a:solidFill>
              <a:srgbClr val="FF5757">
                <a:alpha val="54902"/>
              </a:srgbClr>
            </a:solidFill>
            <a:prstDash val="solid"/>
            <a:headEnd type="none" len="sm" w="sm"/>
            <a:tailEnd type="none" len="sm" w="sm"/>
          </a:ln>
        </p:spPr>
      </p:sp>
      <p:sp>
        <p:nvSpPr>
          <p:cNvPr name="TextBox 39" id="39"/>
          <p:cNvSpPr txBox="true"/>
          <p:nvPr/>
        </p:nvSpPr>
        <p:spPr>
          <a:xfrm rot="0">
            <a:off x="1175262" y="2544394"/>
            <a:ext cx="224598"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A</a:t>
            </a:r>
          </a:p>
        </p:txBody>
      </p:sp>
      <p:sp>
        <p:nvSpPr>
          <p:cNvPr name="TextBox 40" id="40"/>
          <p:cNvSpPr txBox="true"/>
          <p:nvPr/>
        </p:nvSpPr>
        <p:spPr>
          <a:xfrm rot="0">
            <a:off x="1107417" y="4163801"/>
            <a:ext cx="18756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B</a:t>
            </a:r>
          </a:p>
        </p:txBody>
      </p:sp>
      <p:sp>
        <p:nvSpPr>
          <p:cNvPr name="TextBox 41" id="41"/>
          <p:cNvSpPr txBox="true"/>
          <p:nvPr/>
        </p:nvSpPr>
        <p:spPr>
          <a:xfrm rot="0">
            <a:off x="2897972" y="1655225"/>
            <a:ext cx="238934"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C</a:t>
            </a:r>
          </a:p>
        </p:txBody>
      </p:sp>
      <p:sp>
        <p:nvSpPr>
          <p:cNvPr name="TextBox 42" id="42"/>
          <p:cNvSpPr txBox="true"/>
          <p:nvPr/>
        </p:nvSpPr>
        <p:spPr>
          <a:xfrm rot="0">
            <a:off x="2891169" y="4910187"/>
            <a:ext cx="21002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D</a:t>
            </a:r>
          </a:p>
        </p:txBody>
      </p:sp>
      <p:sp>
        <p:nvSpPr>
          <p:cNvPr name="TextBox 43" id="43"/>
          <p:cNvSpPr txBox="true"/>
          <p:nvPr/>
        </p:nvSpPr>
        <p:spPr>
          <a:xfrm rot="0">
            <a:off x="4768649" y="1549818"/>
            <a:ext cx="263845" cy="540461"/>
          </a:xfrm>
          <a:prstGeom prst="rect">
            <a:avLst/>
          </a:prstGeom>
        </p:spPr>
        <p:txBody>
          <a:bodyPr anchor="t" rtlCol="false" tIns="0" lIns="0" bIns="0" rIns="0">
            <a:spAutoFit/>
          </a:bodyPr>
          <a:lstStyle/>
          <a:p>
            <a:pPr algn="ctr">
              <a:lnSpc>
                <a:spcPts val="4378"/>
              </a:lnSpc>
              <a:spcBef>
                <a:spcPct val="0"/>
              </a:spcBef>
            </a:pPr>
            <a:r>
              <a:rPr lang="en-US" b="true" sz="3127" spc="469">
                <a:solidFill>
                  <a:srgbClr val="202020"/>
                </a:solidFill>
                <a:latin typeface="Glacial Indifference Bold"/>
                <a:ea typeface="Glacial Indifference Bold"/>
                <a:cs typeface="Glacial Indifference Bold"/>
                <a:sym typeface="Glacial Indifference Bold"/>
              </a:rPr>
              <a:t>E</a:t>
            </a:r>
          </a:p>
        </p:txBody>
      </p:sp>
      <p:sp>
        <p:nvSpPr>
          <p:cNvPr name="TextBox 44" id="44"/>
          <p:cNvSpPr txBox="true"/>
          <p:nvPr/>
        </p:nvSpPr>
        <p:spPr>
          <a:xfrm rot="0">
            <a:off x="4813122" y="4809111"/>
            <a:ext cx="17490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F</a:t>
            </a:r>
          </a:p>
        </p:txBody>
      </p:sp>
      <p:sp>
        <p:nvSpPr>
          <p:cNvPr name="TextBox 45" id="45"/>
          <p:cNvSpPr txBox="true"/>
          <p:nvPr/>
        </p:nvSpPr>
        <p:spPr>
          <a:xfrm rot="0">
            <a:off x="6551738" y="2339255"/>
            <a:ext cx="249925"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G</a:t>
            </a:r>
          </a:p>
        </p:txBody>
      </p:sp>
      <p:sp>
        <p:nvSpPr>
          <p:cNvPr name="TextBox 46" id="46"/>
          <p:cNvSpPr txBox="true"/>
          <p:nvPr/>
        </p:nvSpPr>
        <p:spPr>
          <a:xfrm rot="0">
            <a:off x="6482818" y="3997682"/>
            <a:ext cx="21504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H</a:t>
            </a:r>
          </a:p>
        </p:txBody>
      </p:sp>
      <p:sp>
        <p:nvSpPr>
          <p:cNvPr name="AutoShape 47" id="47"/>
          <p:cNvSpPr/>
          <p:nvPr/>
        </p:nvSpPr>
        <p:spPr>
          <a:xfrm>
            <a:off x="3216747" y="1405102"/>
            <a:ext cx="0" cy="4238807"/>
          </a:xfrm>
          <a:prstGeom prst="line">
            <a:avLst/>
          </a:prstGeom>
          <a:ln cap="flat" w="28575">
            <a:solidFill>
              <a:srgbClr val="000000">
                <a:alpha val="54902"/>
              </a:srgbClr>
            </a:solidFill>
            <a:prstDash val="sysDot"/>
            <a:headEnd type="none" len="sm" w="sm"/>
            <a:tailEnd type="none" len="sm" w="sm"/>
          </a:ln>
        </p:spPr>
      </p:sp>
      <p:sp>
        <p:nvSpPr>
          <p:cNvPr name="AutoShape 48" id="48"/>
          <p:cNvSpPr/>
          <p:nvPr/>
        </p:nvSpPr>
        <p:spPr>
          <a:xfrm>
            <a:off x="1522582" y="2742101"/>
            <a:ext cx="4832735" cy="1459799"/>
          </a:xfrm>
          <a:prstGeom prst="line">
            <a:avLst/>
          </a:prstGeom>
          <a:ln cap="flat" w="28575">
            <a:solidFill>
              <a:srgbClr val="EF391F">
                <a:alpha val="54902"/>
              </a:srgbClr>
            </a:solidFill>
            <a:prstDash val="solid"/>
            <a:headEnd type="none" len="sm" w="sm"/>
            <a:tailEnd type="none" len="sm" w="sm"/>
          </a:ln>
        </p:spPr>
      </p:sp>
      <p:sp>
        <p:nvSpPr>
          <p:cNvPr name="Freeform 49" id="49"/>
          <p:cNvSpPr/>
          <p:nvPr/>
        </p:nvSpPr>
        <p:spPr>
          <a:xfrm flipH="false" flipV="false" rot="-5400000">
            <a:off x="1494094" y="4227123"/>
            <a:ext cx="577892" cy="2853787"/>
          </a:xfrm>
          <a:custGeom>
            <a:avLst/>
            <a:gdLst/>
            <a:ahLst/>
            <a:cxnLst/>
            <a:rect r="r" b="b" t="t" l="l"/>
            <a:pathLst>
              <a:path h="2853787" w="577892">
                <a:moveTo>
                  <a:pt x="0" y="0"/>
                </a:moveTo>
                <a:lnTo>
                  <a:pt x="577892" y="0"/>
                </a:lnTo>
                <a:lnTo>
                  <a:pt x="577892" y="2853787"/>
                </a:lnTo>
                <a:lnTo>
                  <a:pt x="0" y="2853787"/>
                </a:lnTo>
                <a:lnTo>
                  <a:pt x="0" y="0"/>
                </a:lnTo>
                <a:close/>
              </a:path>
            </a:pathLst>
          </a:custGeom>
          <a:blipFill>
            <a:blip r:embed="rId6">
              <a:alphaModFix amt="55000"/>
              <a:extLst>
                <a:ext uri="{96DAC541-7B7A-43D3-8B79-37D633B846F1}">
                  <asvg:svgBlip xmlns:asvg="http://schemas.microsoft.com/office/drawing/2016/SVG/main" r:embed="rId7"/>
                </a:ext>
              </a:extLst>
            </a:blip>
            <a:stretch>
              <a:fillRect l="0" t="0" r="0" b="0"/>
            </a:stretch>
          </a:blipFill>
        </p:spPr>
      </p:sp>
      <p:sp>
        <p:nvSpPr>
          <p:cNvPr name="Freeform 50" id="50"/>
          <p:cNvSpPr/>
          <p:nvPr/>
        </p:nvSpPr>
        <p:spPr>
          <a:xfrm flipH="false" flipV="false" rot="-5400000">
            <a:off x="5619713" y="4227123"/>
            <a:ext cx="577892" cy="2853787"/>
          </a:xfrm>
          <a:custGeom>
            <a:avLst/>
            <a:gdLst/>
            <a:ahLst/>
            <a:cxnLst/>
            <a:rect r="r" b="b" t="t" l="l"/>
            <a:pathLst>
              <a:path h="2853787" w="577892">
                <a:moveTo>
                  <a:pt x="0" y="0"/>
                </a:moveTo>
                <a:lnTo>
                  <a:pt x="577891" y="0"/>
                </a:lnTo>
                <a:lnTo>
                  <a:pt x="577891" y="2853787"/>
                </a:lnTo>
                <a:lnTo>
                  <a:pt x="0" y="2853787"/>
                </a:lnTo>
                <a:lnTo>
                  <a:pt x="0" y="0"/>
                </a:lnTo>
                <a:close/>
              </a:path>
            </a:pathLst>
          </a:custGeom>
          <a:blipFill>
            <a:blip r:embed="rId6">
              <a:alphaModFix amt="55000"/>
              <a:extLst>
                <a:ext uri="{96DAC541-7B7A-43D3-8B79-37D633B846F1}">
                  <asvg:svgBlip xmlns:asvg="http://schemas.microsoft.com/office/drawing/2016/SVG/main" r:embed="rId7"/>
                </a:ext>
              </a:extLst>
            </a:blip>
            <a:stretch>
              <a:fillRect l="0" t="0" r="0" b="0"/>
            </a:stretch>
          </a:blipFill>
        </p:spPr>
      </p:sp>
      <p:sp>
        <p:nvSpPr>
          <p:cNvPr name="Freeform 51" id="51"/>
          <p:cNvSpPr/>
          <p:nvPr/>
        </p:nvSpPr>
        <p:spPr>
          <a:xfrm flipH="false" flipV="false" rot="0">
            <a:off x="3938950" y="2726771"/>
            <a:ext cx="424174" cy="566251"/>
          </a:xfrm>
          <a:custGeom>
            <a:avLst/>
            <a:gdLst/>
            <a:ahLst/>
            <a:cxnLst/>
            <a:rect r="r" b="b" t="t" l="l"/>
            <a:pathLst>
              <a:path h="566251" w="424174">
                <a:moveTo>
                  <a:pt x="0" y="0"/>
                </a:moveTo>
                <a:lnTo>
                  <a:pt x="424173" y="0"/>
                </a:lnTo>
                <a:lnTo>
                  <a:pt x="424173" y="566251"/>
                </a:lnTo>
                <a:lnTo>
                  <a:pt x="0" y="566251"/>
                </a:lnTo>
                <a:lnTo>
                  <a:pt x="0" y="0"/>
                </a:lnTo>
                <a:close/>
              </a:path>
            </a:pathLst>
          </a:custGeom>
          <a:blipFill>
            <a:blip r:embed="rId8">
              <a:alphaModFix amt="55000"/>
              <a:extLst>
                <a:ext uri="{96DAC541-7B7A-43D3-8B79-37D633B846F1}">
                  <asvg:svgBlip xmlns:asvg="http://schemas.microsoft.com/office/drawing/2016/SVG/main" r:embed="rId9"/>
                </a:ext>
              </a:extLst>
            </a:blip>
            <a:stretch>
              <a:fillRect l="0" t="0" r="0" b="0"/>
            </a:stretch>
          </a:blipFill>
        </p:spPr>
      </p:sp>
      <p:sp>
        <p:nvSpPr>
          <p:cNvPr name="TextBox 52" id="52"/>
          <p:cNvSpPr txBox="true"/>
          <p:nvPr/>
        </p:nvSpPr>
        <p:spPr>
          <a:xfrm rot="0">
            <a:off x="1068421" y="6046504"/>
            <a:ext cx="1429238" cy="329229"/>
          </a:xfrm>
          <a:prstGeom prst="rect">
            <a:avLst/>
          </a:prstGeom>
        </p:spPr>
        <p:txBody>
          <a:bodyPr anchor="t" rtlCol="false" tIns="0" lIns="0" bIns="0" rIns="0">
            <a:spAutoFit/>
          </a:bodyPr>
          <a:lstStyle/>
          <a:p>
            <a:pPr algn="ctr">
              <a:lnSpc>
                <a:spcPts val="2595"/>
              </a:lnSpc>
            </a:pPr>
            <a:r>
              <a:rPr lang="en-US" b="true" sz="1996">
                <a:solidFill>
                  <a:srgbClr val="202020">
                    <a:alpha val="54902"/>
                  </a:srgbClr>
                </a:solidFill>
                <a:latin typeface="Glacial Indifference Bold"/>
                <a:ea typeface="Glacial Indifference Bold"/>
                <a:cs typeface="Glacial Indifference Bold"/>
                <a:sym typeface="Glacial Indifference Bold"/>
              </a:rPr>
              <a:t>PARTITION 1 </a:t>
            </a:r>
          </a:p>
        </p:txBody>
      </p:sp>
      <p:sp>
        <p:nvSpPr>
          <p:cNvPr name="TextBox 53" id="53"/>
          <p:cNvSpPr txBox="true"/>
          <p:nvPr/>
        </p:nvSpPr>
        <p:spPr>
          <a:xfrm rot="0">
            <a:off x="5166419" y="6046504"/>
            <a:ext cx="1484479" cy="329229"/>
          </a:xfrm>
          <a:prstGeom prst="rect">
            <a:avLst/>
          </a:prstGeom>
        </p:spPr>
        <p:txBody>
          <a:bodyPr anchor="t" rtlCol="false" tIns="0" lIns="0" bIns="0" rIns="0">
            <a:spAutoFit/>
          </a:bodyPr>
          <a:lstStyle/>
          <a:p>
            <a:pPr algn="ctr">
              <a:lnSpc>
                <a:spcPts val="2595"/>
              </a:lnSpc>
            </a:pPr>
            <a:r>
              <a:rPr lang="en-US" b="true" sz="1996">
                <a:solidFill>
                  <a:srgbClr val="202020">
                    <a:alpha val="54902"/>
                  </a:srgbClr>
                </a:solidFill>
                <a:latin typeface="Glacial Indifference Bold"/>
                <a:ea typeface="Glacial Indifference Bold"/>
                <a:cs typeface="Glacial Indifference Bold"/>
                <a:sym typeface="Glacial Indifference Bold"/>
              </a:rPr>
              <a:t>PARTITION 2 </a:t>
            </a:r>
          </a:p>
        </p:txBody>
      </p:sp>
      <p:grpSp>
        <p:nvGrpSpPr>
          <p:cNvPr name="Group 54" id="54"/>
          <p:cNvGrpSpPr/>
          <p:nvPr/>
        </p:nvGrpSpPr>
        <p:grpSpPr>
          <a:xfrm rot="0">
            <a:off x="7583202" y="3012083"/>
            <a:ext cx="2016993" cy="790946"/>
            <a:chOff x="0" y="0"/>
            <a:chExt cx="1036362" cy="406400"/>
          </a:xfrm>
        </p:grpSpPr>
        <p:sp>
          <p:nvSpPr>
            <p:cNvPr name="Freeform 55" id="55"/>
            <p:cNvSpPr/>
            <p:nvPr/>
          </p:nvSpPr>
          <p:spPr>
            <a:xfrm flipH="false" flipV="false" rot="0">
              <a:off x="0" y="0"/>
              <a:ext cx="1036362" cy="406400"/>
            </a:xfrm>
            <a:custGeom>
              <a:avLst/>
              <a:gdLst/>
              <a:ahLst/>
              <a:cxnLst/>
              <a:rect r="r" b="b" t="t" l="l"/>
              <a:pathLst>
                <a:path h="406400" w="1036362">
                  <a:moveTo>
                    <a:pt x="0" y="0"/>
                  </a:moveTo>
                  <a:lnTo>
                    <a:pt x="833162" y="0"/>
                  </a:lnTo>
                  <a:lnTo>
                    <a:pt x="1036362" y="203200"/>
                  </a:lnTo>
                  <a:lnTo>
                    <a:pt x="833162" y="406400"/>
                  </a:lnTo>
                  <a:lnTo>
                    <a:pt x="0" y="406400"/>
                  </a:lnTo>
                  <a:lnTo>
                    <a:pt x="203200" y="203200"/>
                  </a:lnTo>
                  <a:lnTo>
                    <a:pt x="0" y="0"/>
                  </a:lnTo>
                  <a:close/>
                </a:path>
              </a:pathLst>
            </a:custGeom>
            <a:solidFill>
              <a:srgbClr val="DC3C4D"/>
            </a:solidFill>
          </p:spPr>
        </p:sp>
        <p:sp>
          <p:nvSpPr>
            <p:cNvPr name="TextBox 56" id="56"/>
            <p:cNvSpPr txBox="true"/>
            <p:nvPr/>
          </p:nvSpPr>
          <p:spPr>
            <a:xfrm>
              <a:off x="177800" y="-28575"/>
              <a:ext cx="782362" cy="434975"/>
            </a:xfrm>
            <a:prstGeom prst="rect">
              <a:avLst/>
            </a:prstGeom>
          </p:spPr>
          <p:txBody>
            <a:bodyPr anchor="ctr" rtlCol="false" tIns="50800" lIns="50800" bIns="50800" rIns="50800"/>
            <a:lstStyle/>
            <a:p>
              <a:pPr algn="ctr">
                <a:lnSpc>
                  <a:spcPts val="1960"/>
                </a:lnSpc>
              </a:pPr>
            </a:p>
          </p:txBody>
        </p:sp>
      </p:grpSp>
      <p:sp>
        <p:nvSpPr>
          <p:cNvPr name="TextBox 57" id="57"/>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58" id="58"/>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grpSp>
        <p:nvGrpSpPr>
          <p:cNvPr name="Group 59" id="59"/>
          <p:cNvGrpSpPr/>
          <p:nvPr/>
        </p:nvGrpSpPr>
        <p:grpSpPr>
          <a:xfrm rot="0">
            <a:off x="10710414" y="4090093"/>
            <a:ext cx="470043" cy="470043"/>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61" id="61"/>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62" id="62"/>
          <p:cNvGrpSpPr/>
          <p:nvPr/>
        </p:nvGrpSpPr>
        <p:grpSpPr>
          <a:xfrm rot="0">
            <a:off x="10796776" y="2425155"/>
            <a:ext cx="470043" cy="470043"/>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64" id="64"/>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65" id="65"/>
          <p:cNvGrpSpPr/>
          <p:nvPr/>
        </p:nvGrpSpPr>
        <p:grpSpPr>
          <a:xfrm rot="0">
            <a:off x="12490941" y="1620236"/>
            <a:ext cx="470043" cy="470043"/>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67" id="67"/>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68" id="68"/>
          <p:cNvGrpSpPr/>
          <p:nvPr/>
        </p:nvGrpSpPr>
        <p:grpSpPr>
          <a:xfrm rot="0">
            <a:off x="12490941" y="4790948"/>
            <a:ext cx="470043" cy="470043"/>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70" id="70"/>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71" id="71"/>
          <p:cNvSpPr/>
          <p:nvPr/>
        </p:nvSpPr>
        <p:spPr>
          <a:xfrm flipV="true">
            <a:off x="11031798" y="1855258"/>
            <a:ext cx="1459143" cy="569897"/>
          </a:xfrm>
          <a:prstGeom prst="line">
            <a:avLst/>
          </a:prstGeom>
          <a:ln cap="flat" w="28575">
            <a:solidFill>
              <a:srgbClr val="000000">
                <a:alpha val="48627"/>
              </a:srgbClr>
            </a:solidFill>
            <a:prstDash val="solid"/>
            <a:headEnd type="none" len="sm" w="sm"/>
            <a:tailEnd type="none" len="sm" w="sm"/>
          </a:ln>
        </p:spPr>
      </p:sp>
      <p:sp>
        <p:nvSpPr>
          <p:cNvPr name="AutoShape 72" id="72"/>
          <p:cNvSpPr/>
          <p:nvPr/>
        </p:nvSpPr>
        <p:spPr>
          <a:xfrm>
            <a:off x="12725962" y="2090280"/>
            <a:ext cx="0" cy="2700668"/>
          </a:xfrm>
          <a:prstGeom prst="line">
            <a:avLst/>
          </a:prstGeom>
          <a:ln cap="flat" w="28575">
            <a:solidFill>
              <a:srgbClr val="000000">
                <a:alpha val="48627"/>
              </a:srgbClr>
            </a:solidFill>
            <a:prstDash val="solid"/>
            <a:headEnd type="none" len="sm" w="sm"/>
            <a:tailEnd type="none" len="sm" w="sm"/>
          </a:ln>
        </p:spPr>
      </p:sp>
      <p:grpSp>
        <p:nvGrpSpPr>
          <p:cNvPr name="Group 73" id="73"/>
          <p:cNvGrpSpPr/>
          <p:nvPr/>
        </p:nvGrpSpPr>
        <p:grpSpPr>
          <a:xfrm rot="-10800000">
            <a:off x="16185916" y="2220016"/>
            <a:ext cx="470043" cy="470043"/>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48627"/>
              </a:srgbClr>
            </a:solidFill>
          </p:spPr>
        </p:sp>
        <p:sp>
          <p:nvSpPr>
            <p:cNvPr name="TextBox 75" id="75"/>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76" id="76"/>
          <p:cNvGrpSpPr/>
          <p:nvPr/>
        </p:nvGrpSpPr>
        <p:grpSpPr>
          <a:xfrm rot="-10800000">
            <a:off x="16099554" y="3884954"/>
            <a:ext cx="470043" cy="470043"/>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48627"/>
              </a:srgbClr>
            </a:solidFill>
          </p:spPr>
        </p:sp>
        <p:sp>
          <p:nvSpPr>
            <p:cNvPr name="TextBox 78" id="78"/>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79" id="79"/>
          <p:cNvGrpSpPr/>
          <p:nvPr/>
        </p:nvGrpSpPr>
        <p:grpSpPr>
          <a:xfrm rot="-10800000">
            <a:off x="14405389" y="4689872"/>
            <a:ext cx="470043" cy="470043"/>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48627"/>
              </a:srgbClr>
            </a:solidFill>
          </p:spPr>
        </p:sp>
        <p:sp>
          <p:nvSpPr>
            <p:cNvPr name="TextBox 81" id="81"/>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82" id="82"/>
          <p:cNvGrpSpPr/>
          <p:nvPr/>
        </p:nvGrpSpPr>
        <p:grpSpPr>
          <a:xfrm rot="-10800000">
            <a:off x="11722450" y="3899580"/>
            <a:ext cx="660556" cy="660556"/>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84" id="84"/>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85" id="85"/>
          <p:cNvSpPr/>
          <p:nvPr/>
        </p:nvSpPr>
        <p:spPr>
          <a:xfrm flipH="true">
            <a:off x="14640411" y="2690059"/>
            <a:ext cx="1780526" cy="1999813"/>
          </a:xfrm>
          <a:prstGeom prst="line">
            <a:avLst/>
          </a:prstGeom>
          <a:ln cap="flat" w="28575">
            <a:solidFill>
              <a:srgbClr val="000000">
                <a:alpha val="48627"/>
              </a:srgbClr>
            </a:solidFill>
            <a:prstDash val="solid"/>
            <a:headEnd type="none" len="sm" w="sm"/>
            <a:tailEnd type="none" len="sm" w="sm"/>
          </a:ln>
        </p:spPr>
      </p:sp>
      <p:sp>
        <p:nvSpPr>
          <p:cNvPr name="AutoShape 86" id="86"/>
          <p:cNvSpPr/>
          <p:nvPr/>
        </p:nvSpPr>
        <p:spPr>
          <a:xfrm flipH="true" flipV="true">
            <a:off x="12383006" y="4229858"/>
            <a:ext cx="2257405" cy="460014"/>
          </a:xfrm>
          <a:prstGeom prst="line">
            <a:avLst/>
          </a:prstGeom>
          <a:ln cap="flat" w="47625">
            <a:solidFill>
              <a:srgbClr val="EF391F"/>
            </a:solidFill>
            <a:prstDash val="solid"/>
            <a:headEnd type="none" len="sm" w="sm"/>
            <a:tailEnd type="none" len="sm" w="sm"/>
          </a:ln>
        </p:spPr>
      </p:sp>
      <p:sp>
        <p:nvSpPr>
          <p:cNvPr name="AutoShape 87" id="87"/>
          <p:cNvSpPr/>
          <p:nvPr/>
        </p:nvSpPr>
        <p:spPr>
          <a:xfrm flipH="true">
            <a:off x="12052728" y="2090280"/>
            <a:ext cx="673235" cy="1809300"/>
          </a:xfrm>
          <a:prstGeom prst="line">
            <a:avLst/>
          </a:prstGeom>
          <a:ln cap="flat" w="47625">
            <a:solidFill>
              <a:srgbClr val="000000"/>
            </a:solidFill>
            <a:prstDash val="solid"/>
            <a:headEnd type="none" len="sm" w="sm"/>
            <a:tailEnd type="none" len="sm" w="sm"/>
          </a:ln>
        </p:spPr>
      </p:sp>
      <p:sp>
        <p:nvSpPr>
          <p:cNvPr name="AutoShape 88" id="88"/>
          <p:cNvSpPr/>
          <p:nvPr/>
        </p:nvSpPr>
        <p:spPr>
          <a:xfrm flipH="true">
            <a:off x="11180458" y="4229858"/>
            <a:ext cx="541992" cy="95256"/>
          </a:xfrm>
          <a:prstGeom prst="line">
            <a:avLst/>
          </a:prstGeom>
          <a:ln cap="flat" w="47625">
            <a:solidFill>
              <a:srgbClr val="000000"/>
            </a:solidFill>
            <a:prstDash val="solid"/>
            <a:headEnd type="none" len="sm" w="sm"/>
            <a:tailEnd type="none" len="sm" w="sm"/>
          </a:ln>
        </p:spPr>
      </p:sp>
      <p:sp>
        <p:nvSpPr>
          <p:cNvPr name="AutoShape 89" id="89"/>
          <p:cNvSpPr/>
          <p:nvPr/>
        </p:nvSpPr>
        <p:spPr>
          <a:xfrm flipH="true">
            <a:off x="12960984" y="4924894"/>
            <a:ext cx="1444406" cy="101076"/>
          </a:xfrm>
          <a:prstGeom prst="line">
            <a:avLst/>
          </a:prstGeom>
          <a:ln cap="flat" w="28575">
            <a:solidFill>
              <a:srgbClr val="FF5757">
                <a:alpha val="48627"/>
              </a:srgbClr>
            </a:solidFill>
            <a:prstDash val="solid"/>
            <a:headEnd type="none" len="sm" w="sm"/>
            <a:tailEnd type="none" len="sm" w="sm"/>
          </a:ln>
        </p:spPr>
      </p:sp>
      <p:sp>
        <p:nvSpPr>
          <p:cNvPr name="TextBox 90" id="90"/>
          <p:cNvSpPr txBox="true"/>
          <p:nvPr/>
        </p:nvSpPr>
        <p:spPr>
          <a:xfrm rot="0">
            <a:off x="10919499" y="2462468"/>
            <a:ext cx="224598"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A</a:t>
            </a:r>
          </a:p>
        </p:txBody>
      </p:sp>
      <p:sp>
        <p:nvSpPr>
          <p:cNvPr name="TextBox 91" id="91"/>
          <p:cNvSpPr txBox="true"/>
          <p:nvPr/>
        </p:nvSpPr>
        <p:spPr>
          <a:xfrm rot="0">
            <a:off x="10851654" y="4081876"/>
            <a:ext cx="18756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B</a:t>
            </a:r>
          </a:p>
        </p:txBody>
      </p:sp>
      <p:sp>
        <p:nvSpPr>
          <p:cNvPr name="TextBox 92" id="92"/>
          <p:cNvSpPr txBox="true"/>
          <p:nvPr/>
        </p:nvSpPr>
        <p:spPr>
          <a:xfrm rot="0">
            <a:off x="12606495" y="1631888"/>
            <a:ext cx="238934"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C</a:t>
            </a:r>
          </a:p>
        </p:txBody>
      </p:sp>
      <p:sp>
        <p:nvSpPr>
          <p:cNvPr name="TextBox 93" id="93"/>
          <p:cNvSpPr txBox="true"/>
          <p:nvPr/>
        </p:nvSpPr>
        <p:spPr>
          <a:xfrm rot="0">
            <a:off x="12635406" y="4828262"/>
            <a:ext cx="21002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D</a:t>
            </a:r>
          </a:p>
        </p:txBody>
      </p:sp>
      <p:sp>
        <p:nvSpPr>
          <p:cNvPr name="TextBox 94" id="94"/>
          <p:cNvSpPr txBox="true"/>
          <p:nvPr/>
        </p:nvSpPr>
        <p:spPr>
          <a:xfrm rot="0">
            <a:off x="11921026" y="3912978"/>
            <a:ext cx="263024" cy="538987"/>
          </a:xfrm>
          <a:prstGeom prst="rect">
            <a:avLst/>
          </a:prstGeom>
        </p:spPr>
        <p:txBody>
          <a:bodyPr anchor="t" rtlCol="false" tIns="0" lIns="0" bIns="0" rIns="0">
            <a:spAutoFit/>
          </a:bodyPr>
          <a:lstStyle/>
          <a:p>
            <a:pPr algn="ctr">
              <a:lnSpc>
                <a:spcPts val="4364"/>
              </a:lnSpc>
              <a:spcBef>
                <a:spcPct val="0"/>
              </a:spcBef>
            </a:pPr>
            <a:r>
              <a:rPr lang="en-US" b="true" sz="3117" spc="467">
                <a:solidFill>
                  <a:srgbClr val="202020"/>
                </a:solidFill>
                <a:latin typeface="Glacial Indifference Bold"/>
                <a:ea typeface="Glacial Indifference Bold"/>
                <a:cs typeface="Glacial Indifference Bold"/>
                <a:sym typeface="Glacial Indifference Bold"/>
              </a:rPr>
              <a:t>E</a:t>
            </a:r>
          </a:p>
        </p:txBody>
      </p:sp>
      <p:sp>
        <p:nvSpPr>
          <p:cNvPr name="TextBox 95" id="95"/>
          <p:cNvSpPr txBox="true"/>
          <p:nvPr/>
        </p:nvSpPr>
        <p:spPr>
          <a:xfrm rot="0">
            <a:off x="14557359" y="4727186"/>
            <a:ext cx="17490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F</a:t>
            </a:r>
          </a:p>
        </p:txBody>
      </p:sp>
      <p:sp>
        <p:nvSpPr>
          <p:cNvPr name="TextBox 96" id="96"/>
          <p:cNvSpPr txBox="true"/>
          <p:nvPr/>
        </p:nvSpPr>
        <p:spPr>
          <a:xfrm rot="0">
            <a:off x="16295975" y="2257330"/>
            <a:ext cx="249925"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G</a:t>
            </a:r>
          </a:p>
        </p:txBody>
      </p:sp>
      <p:sp>
        <p:nvSpPr>
          <p:cNvPr name="TextBox 97" id="97"/>
          <p:cNvSpPr txBox="true"/>
          <p:nvPr/>
        </p:nvSpPr>
        <p:spPr>
          <a:xfrm rot="0">
            <a:off x="16245371" y="3892385"/>
            <a:ext cx="21504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H</a:t>
            </a:r>
          </a:p>
        </p:txBody>
      </p:sp>
      <p:sp>
        <p:nvSpPr>
          <p:cNvPr name="AutoShape 98" id="98"/>
          <p:cNvSpPr/>
          <p:nvPr/>
        </p:nvSpPr>
        <p:spPr>
          <a:xfrm>
            <a:off x="12960984" y="1323177"/>
            <a:ext cx="0" cy="4238807"/>
          </a:xfrm>
          <a:prstGeom prst="line">
            <a:avLst/>
          </a:prstGeom>
          <a:ln cap="flat" w="28575">
            <a:solidFill>
              <a:srgbClr val="000000">
                <a:alpha val="48627"/>
              </a:srgbClr>
            </a:solidFill>
            <a:prstDash val="sysDot"/>
            <a:headEnd type="none" len="sm" w="sm"/>
            <a:tailEnd type="none" len="sm" w="sm"/>
          </a:ln>
        </p:spPr>
      </p:sp>
      <p:sp>
        <p:nvSpPr>
          <p:cNvPr name="AutoShape 99" id="99"/>
          <p:cNvSpPr/>
          <p:nvPr/>
        </p:nvSpPr>
        <p:spPr>
          <a:xfrm>
            <a:off x="11266819" y="2660176"/>
            <a:ext cx="4832735" cy="1459799"/>
          </a:xfrm>
          <a:prstGeom prst="line">
            <a:avLst/>
          </a:prstGeom>
          <a:ln cap="flat" w="28575">
            <a:solidFill>
              <a:srgbClr val="EF391F">
                <a:alpha val="48627"/>
              </a:srgbClr>
            </a:solidFill>
            <a:prstDash val="solid"/>
            <a:headEnd type="none" len="sm" w="sm"/>
            <a:tailEnd type="none" len="sm" w="sm"/>
          </a:ln>
        </p:spPr>
      </p:sp>
      <p:sp>
        <p:nvSpPr>
          <p:cNvPr name="Freeform 100" id="100"/>
          <p:cNvSpPr/>
          <p:nvPr/>
        </p:nvSpPr>
        <p:spPr>
          <a:xfrm flipH="false" flipV="false" rot="-5400000">
            <a:off x="11238331" y="4145198"/>
            <a:ext cx="577892" cy="2853787"/>
          </a:xfrm>
          <a:custGeom>
            <a:avLst/>
            <a:gdLst/>
            <a:ahLst/>
            <a:cxnLst/>
            <a:rect r="r" b="b" t="t" l="l"/>
            <a:pathLst>
              <a:path h="2853787" w="577892">
                <a:moveTo>
                  <a:pt x="0" y="0"/>
                </a:moveTo>
                <a:lnTo>
                  <a:pt x="577892" y="0"/>
                </a:lnTo>
                <a:lnTo>
                  <a:pt x="577892" y="2853787"/>
                </a:lnTo>
                <a:lnTo>
                  <a:pt x="0" y="2853787"/>
                </a:lnTo>
                <a:lnTo>
                  <a:pt x="0" y="0"/>
                </a:lnTo>
                <a:close/>
              </a:path>
            </a:pathLst>
          </a:custGeom>
          <a:blipFill>
            <a:blip r:embed="rId6">
              <a:alphaModFix amt="49000"/>
              <a:extLst>
                <a:ext uri="{96DAC541-7B7A-43D3-8B79-37D633B846F1}">
                  <asvg:svgBlip xmlns:asvg="http://schemas.microsoft.com/office/drawing/2016/SVG/main" r:embed="rId7"/>
                </a:ext>
              </a:extLst>
            </a:blip>
            <a:stretch>
              <a:fillRect l="0" t="0" r="0" b="0"/>
            </a:stretch>
          </a:blipFill>
        </p:spPr>
      </p:sp>
      <p:sp>
        <p:nvSpPr>
          <p:cNvPr name="Freeform 101" id="101"/>
          <p:cNvSpPr/>
          <p:nvPr/>
        </p:nvSpPr>
        <p:spPr>
          <a:xfrm flipH="false" flipV="false" rot="-5400000">
            <a:off x="15363950" y="4145198"/>
            <a:ext cx="577892" cy="2853787"/>
          </a:xfrm>
          <a:custGeom>
            <a:avLst/>
            <a:gdLst/>
            <a:ahLst/>
            <a:cxnLst/>
            <a:rect r="r" b="b" t="t" l="l"/>
            <a:pathLst>
              <a:path h="2853787" w="577892">
                <a:moveTo>
                  <a:pt x="0" y="0"/>
                </a:moveTo>
                <a:lnTo>
                  <a:pt x="577892" y="0"/>
                </a:lnTo>
                <a:lnTo>
                  <a:pt x="577892" y="2853787"/>
                </a:lnTo>
                <a:lnTo>
                  <a:pt x="0" y="2853787"/>
                </a:lnTo>
                <a:lnTo>
                  <a:pt x="0" y="0"/>
                </a:lnTo>
                <a:close/>
              </a:path>
            </a:pathLst>
          </a:custGeom>
          <a:blipFill>
            <a:blip r:embed="rId6">
              <a:alphaModFix amt="49000"/>
              <a:extLst>
                <a:ext uri="{96DAC541-7B7A-43D3-8B79-37D633B846F1}">
                  <asvg:svgBlip xmlns:asvg="http://schemas.microsoft.com/office/drawing/2016/SVG/main" r:embed="rId7"/>
                </a:ext>
              </a:extLst>
            </a:blip>
            <a:stretch>
              <a:fillRect l="0" t="0" r="0" b="0"/>
            </a:stretch>
          </a:blipFill>
        </p:spPr>
      </p:sp>
      <p:sp>
        <p:nvSpPr>
          <p:cNvPr name="Freeform 102" id="102"/>
          <p:cNvSpPr/>
          <p:nvPr/>
        </p:nvSpPr>
        <p:spPr>
          <a:xfrm flipH="false" flipV="false" rot="0">
            <a:off x="13683187" y="2644845"/>
            <a:ext cx="424174" cy="566251"/>
          </a:xfrm>
          <a:custGeom>
            <a:avLst/>
            <a:gdLst/>
            <a:ahLst/>
            <a:cxnLst/>
            <a:rect r="r" b="b" t="t" l="l"/>
            <a:pathLst>
              <a:path h="566251" w="424174">
                <a:moveTo>
                  <a:pt x="0" y="0"/>
                </a:moveTo>
                <a:lnTo>
                  <a:pt x="424173" y="0"/>
                </a:lnTo>
                <a:lnTo>
                  <a:pt x="424173" y="566251"/>
                </a:lnTo>
                <a:lnTo>
                  <a:pt x="0" y="566251"/>
                </a:lnTo>
                <a:lnTo>
                  <a:pt x="0" y="0"/>
                </a:lnTo>
                <a:close/>
              </a:path>
            </a:pathLst>
          </a:custGeom>
          <a:blipFill>
            <a:blip r:embed="rId8">
              <a:alphaModFix amt="49000"/>
              <a:extLst>
                <a:ext uri="{96DAC541-7B7A-43D3-8B79-37D633B846F1}">
                  <asvg:svgBlip xmlns:asvg="http://schemas.microsoft.com/office/drawing/2016/SVG/main" r:embed="rId9"/>
                </a:ext>
              </a:extLst>
            </a:blip>
            <a:stretch>
              <a:fillRect l="0" t="0" r="0" b="0"/>
            </a:stretch>
          </a:blipFill>
        </p:spPr>
      </p:sp>
      <p:sp>
        <p:nvSpPr>
          <p:cNvPr name="TextBox 103" id="103"/>
          <p:cNvSpPr txBox="true"/>
          <p:nvPr/>
        </p:nvSpPr>
        <p:spPr>
          <a:xfrm rot="0">
            <a:off x="10812658" y="5964579"/>
            <a:ext cx="1429238" cy="329229"/>
          </a:xfrm>
          <a:prstGeom prst="rect">
            <a:avLst/>
          </a:prstGeom>
        </p:spPr>
        <p:txBody>
          <a:bodyPr anchor="t" rtlCol="false" tIns="0" lIns="0" bIns="0" rIns="0">
            <a:spAutoFit/>
          </a:bodyPr>
          <a:lstStyle/>
          <a:p>
            <a:pPr algn="ctr">
              <a:lnSpc>
                <a:spcPts val="2595"/>
              </a:lnSpc>
            </a:pPr>
            <a:r>
              <a:rPr lang="en-US" b="true" sz="1996">
                <a:solidFill>
                  <a:srgbClr val="202020">
                    <a:alpha val="48627"/>
                  </a:srgbClr>
                </a:solidFill>
                <a:latin typeface="Glacial Indifference Bold"/>
                <a:ea typeface="Glacial Indifference Bold"/>
                <a:cs typeface="Glacial Indifference Bold"/>
                <a:sym typeface="Glacial Indifference Bold"/>
              </a:rPr>
              <a:t>PARTITION 1 </a:t>
            </a:r>
          </a:p>
        </p:txBody>
      </p:sp>
      <p:sp>
        <p:nvSpPr>
          <p:cNvPr name="TextBox 104" id="104"/>
          <p:cNvSpPr txBox="true"/>
          <p:nvPr/>
        </p:nvSpPr>
        <p:spPr>
          <a:xfrm rot="0">
            <a:off x="14910656" y="5964579"/>
            <a:ext cx="1484479" cy="329229"/>
          </a:xfrm>
          <a:prstGeom prst="rect">
            <a:avLst/>
          </a:prstGeom>
        </p:spPr>
        <p:txBody>
          <a:bodyPr anchor="t" rtlCol="false" tIns="0" lIns="0" bIns="0" rIns="0">
            <a:spAutoFit/>
          </a:bodyPr>
          <a:lstStyle/>
          <a:p>
            <a:pPr algn="ctr">
              <a:lnSpc>
                <a:spcPts val="2595"/>
              </a:lnSpc>
            </a:pPr>
            <a:r>
              <a:rPr lang="en-US" b="true" sz="1996">
                <a:solidFill>
                  <a:srgbClr val="202020">
                    <a:alpha val="48627"/>
                  </a:srgbClr>
                </a:solidFill>
                <a:latin typeface="Glacial Indifference Bold"/>
                <a:ea typeface="Glacial Indifference Bold"/>
                <a:cs typeface="Glacial Indifference Bold"/>
                <a:sym typeface="Glacial Indifference Bold"/>
              </a:rPr>
              <a:t>PARTITION 2 </a:t>
            </a:r>
          </a:p>
        </p:txBody>
      </p:sp>
      <p:sp>
        <p:nvSpPr>
          <p:cNvPr name="TextBox 105" id="105"/>
          <p:cNvSpPr txBox="true"/>
          <p:nvPr/>
        </p:nvSpPr>
        <p:spPr>
          <a:xfrm rot="0">
            <a:off x="7505732" y="4006499"/>
            <a:ext cx="2058398" cy="445466"/>
          </a:xfrm>
          <a:prstGeom prst="rect">
            <a:avLst/>
          </a:prstGeom>
        </p:spPr>
        <p:txBody>
          <a:bodyPr anchor="t" rtlCol="false" tIns="0" lIns="0" bIns="0" rIns="0">
            <a:spAutoFit/>
          </a:bodyPr>
          <a:lstStyle/>
          <a:p>
            <a:pPr algn="ctr">
              <a:lnSpc>
                <a:spcPts val="3599"/>
              </a:lnSpc>
            </a:pPr>
            <a:r>
              <a:rPr lang="en-US" b="true" sz="2768">
                <a:solidFill>
                  <a:srgbClr val="202020"/>
                </a:solidFill>
                <a:latin typeface="Glacial Indifference Bold"/>
                <a:ea typeface="Glacial Indifference Bold"/>
                <a:cs typeface="Glacial Indifference Bold"/>
                <a:sym typeface="Glacial Indifference Bold"/>
              </a:rPr>
              <a:t> MOVE E </a:t>
            </a:r>
          </a:p>
        </p:txBody>
      </p:sp>
      <p:grpSp>
        <p:nvGrpSpPr>
          <p:cNvPr name="Group 106" id="106"/>
          <p:cNvGrpSpPr/>
          <p:nvPr/>
        </p:nvGrpSpPr>
        <p:grpSpPr>
          <a:xfrm rot="0">
            <a:off x="7084695" y="7567612"/>
            <a:ext cx="126683" cy="155258"/>
            <a:chOff x="0" y="0"/>
            <a:chExt cx="168910" cy="207010"/>
          </a:xfrm>
        </p:grpSpPr>
        <p:sp>
          <p:nvSpPr>
            <p:cNvPr name="Freeform 107" id="107"/>
            <p:cNvSpPr/>
            <p:nvPr/>
          </p:nvSpPr>
          <p:spPr>
            <a:xfrm flipH="false" flipV="false" rot="0">
              <a:off x="49530" y="48260"/>
              <a:ext cx="67310" cy="109220"/>
            </a:xfrm>
            <a:custGeom>
              <a:avLst/>
              <a:gdLst/>
              <a:ahLst/>
              <a:cxnLst/>
              <a:rect r="r" b="b" t="t" l="l"/>
              <a:pathLst>
                <a:path h="109220" w="67310">
                  <a:moveTo>
                    <a:pt x="46990" y="16510"/>
                  </a:moveTo>
                  <a:cubicBezTo>
                    <a:pt x="62230" y="100330"/>
                    <a:pt x="49530" y="107950"/>
                    <a:pt x="41910" y="107950"/>
                  </a:cubicBezTo>
                  <a:cubicBezTo>
                    <a:pt x="34290" y="106680"/>
                    <a:pt x="21590" y="95250"/>
                    <a:pt x="19050" y="87630"/>
                  </a:cubicBezTo>
                  <a:cubicBezTo>
                    <a:pt x="17780" y="81280"/>
                    <a:pt x="20320" y="71120"/>
                    <a:pt x="25400" y="66040"/>
                  </a:cubicBezTo>
                  <a:cubicBezTo>
                    <a:pt x="31750" y="60960"/>
                    <a:pt x="46990" y="58420"/>
                    <a:pt x="54610" y="60960"/>
                  </a:cubicBezTo>
                  <a:cubicBezTo>
                    <a:pt x="60960" y="64770"/>
                    <a:pt x="67310" y="73660"/>
                    <a:pt x="67310" y="80010"/>
                  </a:cubicBezTo>
                  <a:cubicBezTo>
                    <a:pt x="67310" y="87630"/>
                    <a:pt x="59690" y="102870"/>
                    <a:pt x="52070" y="105410"/>
                  </a:cubicBezTo>
                  <a:cubicBezTo>
                    <a:pt x="44450" y="109220"/>
                    <a:pt x="31750" y="105410"/>
                    <a:pt x="24130" y="97790"/>
                  </a:cubicBezTo>
                  <a:cubicBezTo>
                    <a:pt x="11430" y="86360"/>
                    <a:pt x="0" y="49530"/>
                    <a:pt x="1270" y="33020"/>
                  </a:cubicBezTo>
                  <a:cubicBezTo>
                    <a:pt x="1270" y="20320"/>
                    <a:pt x="6350" y="6350"/>
                    <a:pt x="13970" y="2540"/>
                  </a:cubicBezTo>
                  <a:cubicBezTo>
                    <a:pt x="21590" y="0"/>
                    <a:pt x="46990" y="16510"/>
                    <a:pt x="46990" y="16510"/>
                  </a:cubicBezTo>
                </a:path>
              </a:pathLst>
            </a:custGeom>
            <a:solidFill>
              <a:srgbClr val="E7191F"/>
            </a:solidFill>
            <a:ln cap="sq">
              <a:noFill/>
              <a:prstDash val="solid"/>
              <a:miter/>
            </a:ln>
          </p:spPr>
        </p:sp>
      </p:grpSp>
      <p:grpSp>
        <p:nvGrpSpPr>
          <p:cNvPr name="Group 108" id="108"/>
          <p:cNvGrpSpPr/>
          <p:nvPr/>
        </p:nvGrpSpPr>
        <p:grpSpPr>
          <a:xfrm rot="0">
            <a:off x="8350568" y="5805488"/>
            <a:ext cx="170498" cy="187642"/>
            <a:chOff x="0" y="0"/>
            <a:chExt cx="227330" cy="250190"/>
          </a:xfrm>
        </p:grpSpPr>
        <p:sp>
          <p:nvSpPr>
            <p:cNvPr name="Freeform 109" id="109"/>
            <p:cNvSpPr/>
            <p:nvPr/>
          </p:nvSpPr>
          <p:spPr>
            <a:xfrm flipH="false" flipV="false" rot="0">
              <a:off x="45720" y="49530"/>
              <a:ext cx="133350" cy="151130"/>
            </a:xfrm>
            <a:custGeom>
              <a:avLst/>
              <a:gdLst/>
              <a:ahLst/>
              <a:cxnLst/>
              <a:rect r="r" b="b" t="t" l="l"/>
              <a:pathLst>
                <a:path h="151130" w="133350">
                  <a:moveTo>
                    <a:pt x="83820" y="20320"/>
                  </a:moveTo>
                  <a:cubicBezTo>
                    <a:pt x="133350" y="102870"/>
                    <a:pt x="132080" y="113030"/>
                    <a:pt x="128270" y="121920"/>
                  </a:cubicBezTo>
                  <a:cubicBezTo>
                    <a:pt x="123190" y="132080"/>
                    <a:pt x="107950" y="147320"/>
                    <a:pt x="95250" y="148590"/>
                  </a:cubicBezTo>
                  <a:cubicBezTo>
                    <a:pt x="80010" y="151130"/>
                    <a:pt x="52070" y="137160"/>
                    <a:pt x="44450" y="125730"/>
                  </a:cubicBezTo>
                  <a:cubicBezTo>
                    <a:pt x="36830" y="114300"/>
                    <a:pt x="38100" y="92710"/>
                    <a:pt x="44450" y="81280"/>
                  </a:cubicBezTo>
                  <a:cubicBezTo>
                    <a:pt x="50800" y="71120"/>
                    <a:pt x="68580" y="59690"/>
                    <a:pt x="81280" y="58420"/>
                  </a:cubicBezTo>
                  <a:cubicBezTo>
                    <a:pt x="93980" y="57150"/>
                    <a:pt x="113030" y="64770"/>
                    <a:pt x="120650" y="73660"/>
                  </a:cubicBezTo>
                  <a:cubicBezTo>
                    <a:pt x="129540" y="83820"/>
                    <a:pt x="133350" y="104140"/>
                    <a:pt x="129540" y="116840"/>
                  </a:cubicBezTo>
                  <a:cubicBezTo>
                    <a:pt x="125730" y="128270"/>
                    <a:pt x="111760" y="144780"/>
                    <a:pt x="100330" y="147320"/>
                  </a:cubicBezTo>
                  <a:cubicBezTo>
                    <a:pt x="85090" y="151130"/>
                    <a:pt x="62230" y="140970"/>
                    <a:pt x="46990" y="129540"/>
                  </a:cubicBezTo>
                  <a:cubicBezTo>
                    <a:pt x="29210" y="115570"/>
                    <a:pt x="10160" y="80010"/>
                    <a:pt x="5080" y="60960"/>
                  </a:cubicBezTo>
                  <a:cubicBezTo>
                    <a:pt x="1270" y="48260"/>
                    <a:pt x="0" y="38100"/>
                    <a:pt x="5080" y="29210"/>
                  </a:cubicBezTo>
                  <a:cubicBezTo>
                    <a:pt x="11430" y="17780"/>
                    <a:pt x="33020" y="1270"/>
                    <a:pt x="46990" y="1270"/>
                  </a:cubicBezTo>
                  <a:cubicBezTo>
                    <a:pt x="59690" y="0"/>
                    <a:pt x="83820" y="20320"/>
                    <a:pt x="83820" y="20320"/>
                  </a:cubicBezTo>
                </a:path>
              </a:pathLst>
            </a:custGeom>
            <a:solidFill>
              <a:srgbClr val="E7191F"/>
            </a:solidFill>
            <a:ln cap="sq">
              <a:noFill/>
              <a:prstDash val="solid"/>
              <a:miter/>
            </a:ln>
          </p:spPr>
        </p:sp>
      </p:grpSp>
      <p:grpSp>
        <p:nvGrpSpPr>
          <p:cNvPr name="Group 110" id="110"/>
          <p:cNvGrpSpPr/>
          <p:nvPr/>
        </p:nvGrpSpPr>
        <p:grpSpPr>
          <a:xfrm rot="0">
            <a:off x="10364152" y="3665220"/>
            <a:ext cx="1099185" cy="1252538"/>
            <a:chOff x="0" y="0"/>
            <a:chExt cx="1465580" cy="1670050"/>
          </a:xfrm>
        </p:grpSpPr>
        <p:sp>
          <p:nvSpPr>
            <p:cNvPr name="Freeform 111" id="111"/>
            <p:cNvSpPr/>
            <p:nvPr/>
          </p:nvSpPr>
          <p:spPr>
            <a:xfrm flipH="false" flipV="false" rot="0">
              <a:off x="45720" y="49530"/>
              <a:ext cx="1372870" cy="1573530"/>
            </a:xfrm>
            <a:custGeom>
              <a:avLst/>
              <a:gdLst/>
              <a:ahLst/>
              <a:cxnLst/>
              <a:rect r="r" b="b" t="t" l="l"/>
              <a:pathLst>
                <a:path h="1573530" w="1372870">
                  <a:moveTo>
                    <a:pt x="1002030" y="303530"/>
                  </a:moveTo>
                  <a:cubicBezTo>
                    <a:pt x="802640" y="229870"/>
                    <a:pt x="721360" y="233680"/>
                    <a:pt x="661670" y="238760"/>
                  </a:cubicBezTo>
                  <a:cubicBezTo>
                    <a:pt x="613410" y="242570"/>
                    <a:pt x="579120" y="248920"/>
                    <a:pt x="530860" y="264160"/>
                  </a:cubicBezTo>
                  <a:cubicBezTo>
                    <a:pt x="468630" y="283210"/>
                    <a:pt x="381000" y="325120"/>
                    <a:pt x="326390" y="358140"/>
                  </a:cubicBezTo>
                  <a:cubicBezTo>
                    <a:pt x="285750" y="382270"/>
                    <a:pt x="255270" y="403860"/>
                    <a:pt x="226060" y="431800"/>
                  </a:cubicBezTo>
                  <a:cubicBezTo>
                    <a:pt x="196850" y="459740"/>
                    <a:pt x="170180" y="488950"/>
                    <a:pt x="151130" y="524510"/>
                  </a:cubicBezTo>
                  <a:cubicBezTo>
                    <a:pt x="129540" y="566420"/>
                    <a:pt x="113030" y="623570"/>
                    <a:pt x="106680" y="668020"/>
                  </a:cubicBezTo>
                  <a:cubicBezTo>
                    <a:pt x="100330" y="706120"/>
                    <a:pt x="102870" y="740410"/>
                    <a:pt x="106680" y="774700"/>
                  </a:cubicBezTo>
                  <a:cubicBezTo>
                    <a:pt x="109220" y="807720"/>
                    <a:pt x="113030" y="830580"/>
                    <a:pt x="127000" y="871220"/>
                  </a:cubicBezTo>
                  <a:cubicBezTo>
                    <a:pt x="153670" y="951230"/>
                    <a:pt x="224790" y="1123950"/>
                    <a:pt x="287020" y="1212850"/>
                  </a:cubicBezTo>
                  <a:cubicBezTo>
                    <a:pt x="335280" y="1280160"/>
                    <a:pt x="401320" y="1333500"/>
                    <a:pt x="447040" y="1371600"/>
                  </a:cubicBezTo>
                  <a:cubicBezTo>
                    <a:pt x="476250" y="1395730"/>
                    <a:pt x="492760" y="1408430"/>
                    <a:pt x="525780" y="1423670"/>
                  </a:cubicBezTo>
                  <a:cubicBezTo>
                    <a:pt x="570230" y="1445260"/>
                    <a:pt x="650240" y="1471930"/>
                    <a:pt x="697230" y="1478280"/>
                  </a:cubicBezTo>
                  <a:cubicBezTo>
                    <a:pt x="730250" y="1483360"/>
                    <a:pt x="749300" y="1480820"/>
                    <a:pt x="782320" y="1477010"/>
                  </a:cubicBezTo>
                  <a:cubicBezTo>
                    <a:pt x="829310" y="1470660"/>
                    <a:pt x="904240" y="1455420"/>
                    <a:pt x="957580" y="1433830"/>
                  </a:cubicBezTo>
                  <a:cubicBezTo>
                    <a:pt x="1004570" y="1416050"/>
                    <a:pt x="1047750" y="1398270"/>
                    <a:pt x="1085850" y="1362710"/>
                  </a:cubicBezTo>
                  <a:cubicBezTo>
                    <a:pt x="1132840" y="1319530"/>
                    <a:pt x="1177290" y="1239520"/>
                    <a:pt x="1206500" y="1183640"/>
                  </a:cubicBezTo>
                  <a:cubicBezTo>
                    <a:pt x="1229360" y="1139190"/>
                    <a:pt x="1244600" y="1092200"/>
                    <a:pt x="1252220" y="1055370"/>
                  </a:cubicBezTo>
                  <a:cubicBezTo>
                    <a:pt x="1258570" y="1029970"/>
                    <a:pt x="1258570" y="1016000"/>
                    <a:pt x="1259840" y="989330"/>
                  </a:cubicBezTo>
                  <a:cubicBezTo>
                    <a:pt x="1263650" y="952500"/>
                    <a:pt x="1268730" y="905510"/>
                    <a:pt x="1264920" y="857250"/>
                  </a:cubicBezTo>
                  <a:cubicBezTo>
                    <a:pt x="1259840" y="796290"/>
                    <a:pt x="1249680" y="725170"/>
                    <a:pt x="1223010" y="654050"/>
                  </a:cubicBezTo>
                  <a:cubicBezTo>
                    <a:pt x="1189990" y="566420"/>
                    <a:pt x="1113790" y="448310"/>
                    <a:pt x="1069340" y="378460"/>
                  </a:cubicBezTo>
                  <a:cubicBezTo>
                    <a:pt x="1041400" y="334010"/>
                    <a:pt x="1026160" y="312420"/>
                    <a:pt x="991870" y="273050"/>
                  </a:cubicBezTo>
                  <a:cubicBezTo>
                    <a:pt x="942340" y="214630"/>
                    <a:pt x="812800" y="111760"/>
                    <a:pt x="791210" y="72390"/>
                  </a:cubicBezTo>
                  <a:cubicBezTo>
                    <a:pt x="784860" y="58420"/>
                    <a:pt x="784860" y="50800"/>
                    <a:pt x="786130" y="41910"/>
                  </a:cubicBezTo>
                  <a:cubicBezTo>
                    <a:pt x="787400" y="31750"/>
                    <a:pt x="792480" y="21590"/>
                    <a:pt x="800100" y="13970"/>
                  </a:cubicBezTo>
                  <a:cubicBezTo>
                    <a:pt x="806450" y="7620"/>
                    <a:pt x="816610" y="1270"/>
                    <a:pt x="826770" y="1270"/>
                  </a:cubicBezTo>
                  <a:cubicBezTo>
                    <a:pt x="839470" y="0"/>
                    <a:pt x="859790" y="6350"/>
                    <a:pt x="868680" y="16510"/>
                  </a:cubicBezTo>
                  <a:cubicBezTo>
                    <a:pt x="877570" y="26670"/>
                    <a:pt x="881380" y="48260"/>
                    <a:pt x="880110" y="59690"/>
                  </a:cubicBezTo>
                  <a:cubicBezTo>
                    <a:pt x="877570" y="69850"/>
                    <a:pt x="871220" y="80010"/>
                    <a:pt x="863600" y="85090"/>
                  </a:cubicBezTo>
                  <a:cubicBezTo>
                    <a:pt x="855980" y="91440"/>
                    <a:pt x="844550" y="96520"/>
                    <a:pt x="834390" y="96520"/>
                  </a:cubicBezTo>
                  <a:cubicBezTo>
                    <a:pt x="821690" y="95250"/>
                    <a:pt x="802640" y="85090"/>
                    <a:pt x="795020" y="76200"/>
                  </a:cubicBezTo>
                  <a:cubicBezTo>
                    <a:pt x="787400" y="68580"/>
                    <a:pt x="784860" y="57150"/>
                    <a:pt x="786130" y="46990"/>
                  </a:cubicBezTo>
                  <a:cubicBezTo>
                    <a:pt x="786130" y="36830"/>
                    <a:pt x="789940" y="25400"/>
                    <a:pt x="796290" y="17780"/>
                  </a:cubicBezTo>
                  <a:cubicBezTo>
                    <a:pt x="802640" y="10160"/>
                    <a:pt x="811530" y="3810"/>
                    <a:pt x="821690" y="1270"/>
                  </a:cubicBezTo>
                  <a:cubicBezTo>
                    <a:pt x="834390" y="0"/>
                    <a:pt x="847090" y="2540"/>
                    <a:pt x="864870" y="12700"/>
                  </a:cubicBezTo>
                  <a:cubicBezTo>
                    <a:pt x="910590" y="38100"/>
                    <a:pt x="1014730" y="158750"/>
                    <a:pt x="1066800" y="217170"/>
                  </a:cubicBezTo>
                  <a:cubicBezTo>
                    <a:pt x="1102360" y="259080"/>
                    <a:pt x="1118870" y="281940"/>
                    <a:pt x="1150620" y="330200"/>
                  </a:cubicBezTo>
                  <a:cubicBezTo>
                    <a:pt x="1200150" y="403860"/>
                    <a:pt x="1287780" y="530860"/>
                    <a:pt x="1323340" y="626110"/>
                  </a:cubicBezTo>
                  <a:cubicBezTo>
                    <a:pt x="1353820" y="706120"/>
                    <a:pt x="1365250" y="782320"/>
                    <a:pt x="1369060" y="859790"/>
                  </a:cubicBezTo>
                  <a:cubicBezTo>
                    <a:pt x="1372870" y="935990"/>
                    <a:pt x="1365250" y="1019810"/>
                    <a:pt x="1350010" y="1087120"/>
                  </a:cubicBezTo>
                  <a:cubicBezTo>
                    <a:pt x="1336040" y="1141730"/>
                    <a:pt x="1316990" y="1184910"/>
                    <a:pt x="1292860" y="1231900"/>
                  </a:cubicBezTo>
                  <a:cubicBezTo>
                    <a:pt x="1267460" y="1282700"/>
                    <a:pt x="1238250" y="1338580"/>
                    <a:pt x="1200150" y="1381760"/>
                  </a:cubicBezTo>
                  <a:cubicBezTo>
                    <a:pt x="1162050" y="1424940"/>
                    <a:pt x="1121410" y="1463040"/>
                    <a:pt x="1064260" y="1492250"/>
                  </a:cubicBezTo>
                  <a:cubicBezTo>
                    <a:pt x="990600" y="1530350"/>
                    <a:pt x="854710" y="1559560"/>
                    <a:pt x="782320" y="1568450"/>
                  </a:cubicBezTo>
                  <a:cubicBezTo>
                    <a:pt x="737870" y="1573530"/>
                    <a:pt x="715010" y="1573530"/>
                    <a:pt x="674370" y="1565910"/>
                  </a:cubicBezTo>
                  <a:cubicBezTo>
                    <a:pt x="617220" y="1555750"/>
                    <a:pt x="537210" y="1531620"/>
                    <a:pt x="476250" y="1497330"/>
                  </a:cubicBezTo>
                  <a:cubicBezTo>
                    <a:pt x="410210" y="1461770"/>
                    <a:pt x="342900" y="1397000"/>
                    <a:pt x="295910" y="1352550"/>
                  </a:cubicBezTo>
                  <a:cubicBezTo>
                    <a:pt x="260350" y="1318260"/>
                    <a:pt x="233680" y="1291590"/>
                    <a:pt x="209550" y="1257300"/>
                  </a:cubicBezTo>
                  <a:cubicBezTo>
                    <a:pt x="185420" y="1224280"/>
                    <a:pt x="170180" y="1196340"/>
                    <a:pt x="148590" y="1153160"/>
                  </a:cubicBezTo>
                  <a:cubicBezTo>
                    <a:pt x="114300" y="1085850"/>
                    <a:pt x="55880" y="962660"/>
                    <a:pt x="33020" y="891540"/>
                  </a:cubicBezTo>
                  <a:cubicBezTo>
                    <a:pt x="17780" y="845820"/>
                    <a:pt x="11430" y="815340"/>
                    <a:pt x="7620" y="775970"/>
                  </a:cubicBezTo>
                  <a:cubicBezTo>
                    <a:pt x="2540" y="734060"/>
                    <a:pt x="0" y="685800"/>
                    <a:pt x="5080" y="643890"/>
                  </a:cubicBezTo>
                  <a:cubicBezTo>
                    <a:pt x="8890" y="607060"/>
                    <a:pt x="19050" y="571500"/>
                    <a:pt x="29210" y="539750"/>
                  </a:cubicBezTo>
                  <a:cubicBezTo>
                    <a:pt x="39370" y="510540"/>
                    <a:pt x="46990" y="487680"/>
                    <a:pt x="64770" y="461010"/>
                  </a:cubicBezTo>
                  <a:cubicBezTo>
                    <a:pt x="87630" y="424180"/>
                    <a:pt x="123190" y="381000"/>
                    <a:pt x="163830" y="344170"/>
                  </a:cubicBezTo>
                  <a:cubicBezTo>
                    <a:pt x="213360" y="302260"/>
                    <a:pt x="284480" y="259080"/>
                    <a:pt x="345440" y="226060"/>
                  </a:cubicBezTo>
                  <a:cubicBezTo>
                    <a:pt x="398780" y="198120"/>
                    <a:pt x="453390" y="173990"/>
                    <a:pt x="508000" y="158750"/>
                  </a:cubicBezTo>
                  <a:cubicBezTo>
                    <a:pt x="560070" y="143510"/>
                    <a:pt x="605790" y="133350"/>
                    <a:pt x="662940" y="129540"/>
                  </a:cubicBezTo>
                  <a:cubicBezTo>
                    <a:pt x="728980" y="125730"/>
                    <a:pt x="821690" y="128270"/>
                    <a:pt x="882650" y="140970"/>
                  </a:cubicBezTo>
                  <a:cubicBezTo>
                    <a:pt x="928370" y="151130"/>
                    <a:pt x="965200" y="167640"/>
                    <a:pt x="996950" y="185420"/>
                  </a:cubicBezTo>
                  <a:cubicBezTo>
                    <a:pt x="1024890" y="200660"/>
                    <a:pt x="1059180" y="215900"/>
                    <a:pt x="1069340" y="236220"/>
                  </a:cubicBezTo>
                  <a:cubicBezTo>
                    <a:pt x="1076960" y="252730"/>
                    <a:pt x="1074420" y="279400"/>
                    <a:pt x="1066800" y="292100"/>
                  </a:cubicBezTo>
                  <a:cubicBezTo>
                    <a:pt x="1060450" y="302260"/>
                    <a:pt x="1047750" y="308610"/>
                    <a:pt x="1036320" y="309880"/>
                  </a:cubicBezTo>
                  <a:cubicBezTo>
                    <a:pt x="1026160" y="312420"/>
                    <a:pt x="1002030" y="303530"/>
                    <a:pt x="1002030" y="303530"/>
                  </a:cubicBezTo>
                </a:path>
              </a:pathLst>
            </a:custGeom>
            <a:solidFill>
              <a:srgbClr val="E7191F"/>
            </a:solidFill>
            <a:ln cap="sq">
              <a:noFill/>
              <a:prstDash val="solid"/>
              <a:miter/>
            </a:ln>
          </p:spPr>
        </p:sp>
      </p:grpSp>
      <p:grpSp>
        <p:nvGrpSpPr>
          <p:cNvPr name="Group 112" id="112"/>
          <p:cNvGrpSpPr/>
          <p:nvPr/>
        </p:nvGrpSpPr>
        <p:grpSpPr>
          <a:xfrm rot="0">
            <a:off x="12282488" y="1305877"/>
            <a:ext cx="1021080" cy="1029652"/>
            <a:chOff x="0" y="0"/>
            <a:chExt cx="1361440" cy="1372870"/>
          </a:xfrm>
        </p:grpSpPr>
        <p:sp>
          <p:nvSpPr>
            <p:cNvPr name="Freeform 113" id="113"/>
            <p:cNvSpPr/>
            <p:nvPr/>
          </p:nvSpPr>
          <p:spPr>
            <a:xfrm flipH="false" flipV="false" rot="0">
              <a:off x="49530" y="46990"/>
              <a:ext cx="1272540" cy="1285240"/>
            </a:xfrm>
            <a:custGeom>
              <a:avLst/>
              <a:gdLst/>
              <a:ahLst/>
              <a:cxnLst/>
              <a:rect r="r" b="b" t="t" l="l"/>
              <a:pathLst>
                <a:path h="1285240" w="1272540">
                  <a:moveTo>
                    <a:pt x="890270" y="356870"/>
                  </a:moveTo>
                  <a:cubicBezTo>
                    <a:pt x="687070" y="160020"/>
                    <a:pt x="665480" y="152400"/>
                    <a:pt x="627380" y="140970"/>
                  </a:cubicBezTo>
                  <a:cubicBezTo>
                    <a:pt x="576580" y="125730"/>
                    <a:pt x="492760" y="106680"/>
                    <a:pt x="436880" y="110490"/>
                  </a:cubicBezTo>
                  <a:cubicBezTo>
                    <a:pt x="391160" y="114300"/>
                    <a:pt x="353060" y="125730"/>
                    <a:pt x="314960" y="148590"/>
                  </a:cubicBezTo>
                  <a:cubicBezTo>
                    <a:pt x="269240" y="175260"/>
                    <a:pt x="219710" y="233680"/>
                    <a:pt x="189230" y="273050"/>
                  </a:cubicBezTo>
                  <a:cubicBezTo>
                    <a:pt x="165100" y="302260"/>
                    <a:pt x="152400" y="327660"/>
                    <a:pt x="138430" y="358140"/>
                  </a:cubicBezTo>
                  <a:cubicBezTo>
                    <a:pt x="124460" y="388620"/>
                    <a:pt x="114300" y="419100"/>
                    <a:pt x="106680" y="455930"/>
                  </a:cubicBezTo>
                  <a:cubicBezTo>
                    <a:pt x="97790" y="499110"/>
                    <a:pt x="91440" y="552450"/>
                    <a:pt x="92710" y="601980"/>
                  </a:cubicBezTo>
                  <a:cubicBezTo>
                    <a:pt x="95250" y="652780"/>
                    <a:pt x="102870" y="706120"/>
                    <a:pt x="119380" y="756920"/>
                  </a:cubicBezTo>
                  <a:cubicBezTo>
                    <a:pt x="135890" y="811530"/>
                    <a:pt x="162560" y="869950"/>
                    <a:pt x="193040" y="918210"/>
                  </a:cubicBezTo>
                  <a:cubicBezTo>
                    <a:pt x="222250" y="962660"/>
                    <a:pt x="257810" y="1000760"/>
                    <a:pt x="297180" y="1036320"/>
                  </a:cubicBezTo>
                  <a:cubicBezTo>
                    <a:pt x="341630" y="1074420"/>
                    <a:pt x="396240" y="1112520"/>
                    <a:pt x="448310" y="1139190"/>
                  </a:cubicBezTo>
                  <a:cubicBezTo>
                    <a:pt x="497840" y="1164590"/>
                    <a:pt x="549910" y="1184910"/>
                    <a:pt x="604520" y="1192530"/>
                  </a:cubicBezTo>
                  <a:cubicBezTo>
                    <a:pt x="661670" y="1200150"/>
                    <a:pt x="723900" y="1193800"/>
                    <a:pt x="783590" y="1181100"/>
                  </a:cubicBezTo>
                  <a:cubicBezTo>
                    <a:pt x="844550" y="1168400"/>
                    <a:pt x="909320" y="1141730"/>
                    <a:pt x="963930" y="1113790"/>
                  </a:cubicBezTo>
                  <a:cubicBezTo>
                    <a:pt x="1016000" y="1088390"/>
                    <a:pt x="1068070" y="1061720"/>
                    <a:pt x="1103630" y="1022350"/>
                  </a:cubicBezTo>
                  <a:cubicBezTo>
                    <a:pt x="1137920" y="985520"/>
                    <a:pt x="1164590" y="935990"/>
                    <a:pt x="1176020" y="886460"/>
                  </a:cubicBezTo>
                  <a:cubicBezTo>
                    <a:pt x="1189990" y="831850"/>
                    <a:pt x="1183640" y="763270"/>
                    <a:pt x="1174750" y="706120"/>
                  </a:cubicBezTo>
                  <a:cubicBezTo>
                    <a:pt x="1165860" y="650240"/>
                    <a:pt x="1146810" y="598170"/>
                    <a:pt x="1122680" y="544830"/>
                  </a:cubicBezTo>
                  <a:cubicBezTo>
                    <a:pt x="1094740" y="486410"/>
                    <a:pt x="1055370" y="422910"/>
                    <a:pt x="1014730" y="369570"/>
                  </a:cubicBezTo>
                  <a:cubicBezTo>
                    <a:pt x="975360" y="317500"/>
                    <a:pt x="937260" y="271780"/>
                    <a:pt x="882650" y="231140"/>
                  </a:cubicBezTo>
                  <a:cubicBezTo>
                    <a:pt x="819150" y="181610"/>
                    <a:pt x="673100" y="143510"/>
                    <a:pt x="645160" y="102870"/>
                  </a:cubicBezTo>
                  <a:cubicBezTo>
                    <a:pt x="633730" y="86360"/>
                    <a:pt x="632460" y="63500"/>
                    <a:pt x="640080" y="52070"/>
                  </a:cubicBezTo>
                  <a:cubicBezTo>
                    <a:pt x="647700" y="40640"/>
                    <a:pt x="675640" y="30480"/>
                    <a:pt x="688340" y="33020"/>
                  </a:cubicBezTo>
                  <a:cubicBezTo>
                    <a:pt x="699770" y="35560"/>
                    <a:pt x="713740" y="50800"/>
                    <a:pt x="717550" y="60960"/>
                  </a:cubicBezTo>
                  <a:cubicBezTo>
                    <a:pt x="721360" y="68580"/>
                    <a:pt x="721360" y="80010"/>
                    <a:pt x="717550" y="87630"/>
                  </a:cubicBezTo>
                  <a:cubicBezTo>
                    <a:pt x="712470" y="97790"/>
                    <a:pt x="699770" y="111760"/>
                    <a:pt x="688340" y="115570"/>
                  </a:cubicBezTo>
                  <a:cubicBezTo>
                    <a:pt x="676910" y="118110"/>
                    <a:pt x="657860" y="115570"/>
                    <a:pt x="648970" y="106680"/>
                  </a:cubicBezTo>
                  <a:cubicBezTo>
                    <a:pt x="638810" y="96520"/>
                    <a:pt x="632460" y="68580"/>
                    <a:pt x="637540" y="55880"/>
                  </a:cubicBezTo>
                  <a:cubicBezTo>
                    <a:pt x="643890" y="43180"/>
                    <a:pt x="662940" y="31750"/>
                    <a:pt x="684530" y="31750"/>
                  </a:cubicBezTo>
                  <a:cubicBezTo>
                    <a:pt x="735330" y="31750"/>
                    <a:pt x="873760" y="116840"/>
                    <a:pt x="944880" y="171450"/>
                  </a:cubicBezTo>
                  <a:cubicBezTo>
                    <a:pt x="1003300" y="217170"/>
                    <a:pt x="1045210" y="267970"/>
                    <a:pt x="1087120" y="323850"/>
                  </a:cubicBezTo>
                  <a:cubicBezTo>
                    <a:pt x="1131570" y="383540"/>
                    <a:pt x="1174750" y="453390"/>
                    <a:pt x="1203960" y="519430"/>
                  </a:cubicBezTo>
                  <a:cubicBezTo>
                    <a:pt x="1230630" y="580390"/>
                    <a:pt x="1252220" y="640080"/>
                    <a:pt x="1261110" y="706120"/>
                  </a:cubicBezTo>
                  <a:cubicBezTo>
                    <a:pt x="1270000" y="774700"/>
                    <a:pt x="1272540" y="857250"/>
                    <a:pt x="1253490" y="923290"/>
                  </a:cubicBezTo>
                  <a:cubicBezTo>
                    <a:pt x="1234440" y="985520"/>
                    <a:pt x="1197610" y="1046480"/>
                    <a:pt x="1154430" y="1092200"/>
                  </a:cubicBezTo>
                  <a:cubicBezTo>
                    <a:pt x="1111250" y="1136650"/>
                    <a:pt x="1052830" y="1165860"/>
                    <a:pt x="994410" y="1195070"/>
                  </a:cubicBezTo>
                  <a:cubicBezTo>
                    <a:pt x="932180" y="1225550"/>
                    <a:pt x="858520" y="1254760"/>
                    <a:pt x="788670" y="1267460"/>
                  </a:cubicBezTo>
                  <a:cubicBezTo>
                    <a:pt x="720090" y="1281430"/>
                    <a:pt x="645160" y="1285240"/>
                    <a:pt x="577850" y="1275080"/>
                  </a:cubicBezTo>
                  <a:cubicBezTo>
                    <a:pt x="515620" y="1264920"/>
                    <a:pt x="455930" y="1240790"/>
                    <a:pt x="398780" y="1211580"/>
                  </a:cubicBezTo>
                  <a:cubicBezTo>
                    <a:pt x="340360" y="1181100"/>
                    <a:pt x="280670" y="1137920"/>
                    <a:pt x="231140" y="1094740"/>
                  </a:cubicBezTo>
                  <a:cubicBezTo>
                    <a:pt x="185420" y="1052830"/>
                    <a:pt x="146050" y="1007110"/>
                    <a:pt x="113030" y="955040"/>
                  </a:cubicBezTo>
                  <a:cubicBezTo>
                    <a:pt x="78740" y="900430"/>
                    <a:pt x="49530" y="834390"/>
                    <a:pt x="30480" y="773430"/>
                  </a:cubicBezTo>
                  <a:cubicBezTo>
                    <a:pt x="12700" y="713740"/>
                    <a:pt x="3810" y="652780"/>
                    <a:pt x="1270" y="594360"/>
                  </a:cubicBezTo>
                  <a:cubicBezTo>
                    <a:pt x="0" y="537210"/>
                    <a:pt x="7620" y="477520"/>
                    <a:pt x="17780" y="426720"/>
                  </a:cubicBezTo>
                  <a:cubicBezTo>
                    <a:pt x="25400" y="384810"/>
                    <a:pt x="38100" y="346710"/>
                    <a:pt x="54610" y="309880"/>
                  </a:cubicBezTo>
                  <a:cubicBezTo>
                    <a:pt x="69850" y="274320"/>
                    <a:pt x="90170" y="241300"/>
                    <a:pt x="113030" y="208280"/>
                  </a:cubicBezTo>
                  <a:cubicBezTo>
                    <a:pt x="135890" y="173990"/>
                    <a:pt x="165100" y="137160"/>
                    <a:pt x="194310" y="109220"/>
                  </a:cubicBezTo>
                  <a:cubicBezTo>
                    <a:pt x="222250" y="83820"/>
                    <a:pt x="246380" y="63500"/>
                    <a:pt x="281940" y="46990"/>
                  </a:cubicBezTo>
                  <a:cubicBezTo>
                    <a:pt x="325120" y="26670"/>
                    <a:pt x="383540" y="7620"/>
                    <a:pt x="440690" y="3810"/>
                  </a:cubicBezTo>
                  <a:cubicBezTo>
                    <a:pt x="509270" y="0"/>
                    <a:pt x="610870" y="26670"/>
                    <a:pt x="664210" y="40640"/>
                  </a:cubicBezTo>
                  <a:cubicBezTo>
                    <a:pt x="695960" y="49530"/>
                    <a:pt x="712470" y="55880"/>
                    <a:pt x="737870" y="69850"/>
                  </a:cubicBezTo>
                  <a:cubicBezTo>
                    <a:pt x="770890" y="87630"/>
                    <a:pt x="806450" y="114300"/>
                    <a:pt x="840740" y="147320"/>
                  </a:cubicBezTo>
                  <a:cubicBezTo>
                    <a:pt x="882650" y="186690"/>
                    <a:pt x="948690" y="262890"/>
                    <a:pt x="967740" y="295910"/>
                  </a:cubicBezTo>
                  <a:cubicBezTo>
                    <a:pt x="975360" y="309880"/>
                    <a:pt x="979170" y="317500"/>
                    <a:pt x="977900" y="328930"/>
                  </a:cubicBezTo>
                  <a:cubicBezTo>
                    <a:pt x="977900" y="339090"/>
                    <a:pt x="971550" y="353060"/>
                    <a:pt x="963930" y="360680"/>
                  </a:cubicBezTo>
                  <a:cubicBezTo>
                    <a:pt x="956310" y="368300"/>
                    <a:pt x="943610" y="374650"/>
                    <a:pt x="932180" y="375920"/>
                  </a:cubicBezTo>
                  <a:cubicBezTo>
                    <a:pt x="919480" y="375920"/>
                    <a:pt x="890270" y="356870"/>
                    <a:pt x="890270" y="356870"/>
                  </a:cubicBezTo>
                </a:path>
              </a:pathLst>
            </a:custGeom>
            <a:solidFill>
              <a:srgbClr val="E7191F"/>
            </a:solidFill>
            <a:ln cap="sq">
              <a:noFill/>
              <a:prstDash val="solid"/>
              <a:miter/>
            </a:ln>
          </p:spPr>
        </p:sp>
      </p:grpSp>
      <p:grpSp>
        <p:nvGrpSpPr>
          <p:cNvPr name="Group 114" id="114"/>
          <p:cNvGrpSpPr/>
          <p:nvPr/>
        </p:nvGrpSpPr>
        <p:grpSpPr>
          <a:xfrm rot="0">
            <a:off x="14127480" y="4394835"/>
            <a:ext cx="1142048" cy="1133475"/>
            <a:chOff x="0" y="0"/>
            <a:chExt cx="1522730" cy="1511300"/>
          </a:xfrm>
        </p:grpSpPr>
        <p:sp>
          <p:nvSpPr>
            <p:cNvPr name="Freeform 115" id="115"/>
            <p:cNvSpPr/>
            <p:nvPr/>
          </p:nvSpPr>
          <p:spPr>
            <a:xfrm flipH="false" flipV="false" rot="0">
              <a:off x="43180" y="50800"/>
              <a:ext cx="1440180" cy="1414780"/>
            </a:xfrm>
            <a:custGeom>
              <a:avLst/>
              <a:gdLst/>
              <a:ahLst/>
              <a:cxnLst/>
              <a:rect r="r" b="b" t="t" l="l"/>
              <a:pathLst>
                <a:path h="1414780" w="1440180">
                  <a:moveTo>
                    <a:pt x="1205230" y="544830"/>
                  </a:moveTo>
                  <a:cubicBezTo>
                    <a:pt x="1149350" y="417830"/>
                    <a:pt x="1113790" y="377190"/>
                    <a:pt x="1069340" y="339090"/>
                  </a:cubicBezTo>
                  <a:cubicBezTo>
                    <a:pt x="1008380" y="285750"/>
                    <a:pt x="901700" y="222250"/>
                    <a:pt x="825500" y="181610"/>
                  </a:cubicBezTo>
                  <a:cubicBezTo>
                    <a:pt x="765810" y="149860"/>
                    <a:pt x="712470" y="124460"/>
                    <a:pt x="655320" y="110490"/>
                  </a:cubicBezTo>
                  <a:cubicBezTo>
                    <a:pt x="603250" y="97790"/>
                    <a:pt x="549910" y="93980"/>
                    <a:pt x="497840" y="96520"/>
                  </a:cubicBezTo>
                  <a:cubicBezTo>
                    <a:pt x="448310" y="97790"/>
                    <a:pt x="392430" y="105410"/>
                    <a:pt x="351790" y="119380"/>
                  </a:cubicBezTo>
                  <a:cubicBezTo>
                    <a:pt x="321310" y="130810"/>
                    <a:pt x="297180" y="146050"/>
                    <a:pt x="274320" y="163830"/>
                  </a:cubicBezTo>
                  <a:cubicBezTo>
                    <a:pt x="250190" y="182880"/>
                    <a:pt x="232410" y="204470"/>
                    <a:pt x="212090" y="232410"/>
                  </a:cubicBezTo>
                  <a:cubicBezTo>
                    <a:pt x="187960" y="266700"/>
                    <a:pt x="160020" y="312420"/>
                    <a:pt x="142240" y="355600"/>
                  </a:cubicBezTo>
                  <a:cubicBezTo>
                    <a:pt x="124460" y="398780"/>
                    <a:pt x="110490" y="441960"/>
                    <a:pt x="102870" y="491490"/>
                  </a:cubicBezTo>
                  <a:cubicBezTo>
                    <a:pt x="92710" y="547370"/>
                    <a:pt x="88900" y="614680"/>
                    <a:pt x="96520" y="675640"/>
                  </a:cubicBezTo>
                  <a:cubicBezTo>
                    <a:pt x="102870" y="740410"/>
                    <a:pt x="125730" y="807720"/>
                    <a:pt x="147320" y="869950"/>
                  </a:cubicBezTo>
                  <a:cubicBezTo>
                    <a:pt x="167640" y="929640"/>
                    <a:pt x="187960" y="988060"/>
                    <a:pt x="222250" y="1038860"/>
                  </a:cubicBezTo>
                  <a:cubicBezTo>
                    <a:pt x="257810" y="1092200"/>
                    <a:pt x="308610" y="1140460"/>
                    <a:pt x="358140" y="1181100"/>
                  </a:cubicBezTo>
                  <a:cubicBezTo>
                    <a:pt x="408940" y="1221740"/>
                    <a:pt x="462280" y="1259840"/>
                    <a:pt x="521970" y="1283970"/>
                  </a:cubicBezTo>
                  <a:cubicBezTo>
                    <a:pt x="586740" y="1309370"/>
                    <a:pt x="668020" y="1320800"/>
                    <a:pt x="737870" y="1324610"/>
                  </a:cubicBezTo>
                  <a:cubicBezTo>
                    <a:pt x="805180" y="1328420"/>
                    <a:pt x="871220" y="1325880"/>
                    <a:pt x="935990" y="1310640"/>
                  </a:cubicBezTo>
                  <a:cubicBezTo>
                    <a:pt x="1003300" y="1295400"/>
                    <a:pt x="1076960" y="1270000"/>
                    <a:pt x="1132840" y="1230630"/>
                  </a:cubicBezTo>
                  <a:cubicBezTo>
                    <a:pt x="1189990" y="1191260"/>
                    <a:pt x="1239520" y="1130300"/>
                    <a:pt x="1275080" y="1071880"/>
                  </a:cubicBezTo>
                  <a:cubicBezTo>
                    <a:pt x="1309370" y="1016000"/>
                    <a:pt x="1333500" y="952500"/>
                    <a:pt x="1344930" y="890270"/>
                  </a:cubicBezTo>
                  <a:cubicBezTo>
                    <a:pt x="1356360" y="829310"/>
                    <a:pt x="1352550" y="760730"/>
                    <a:pt x="1342390" y="701040"/>
                  </a:cubicBezTo>
                  <a:cubicBezTo>
                    <a:pt x="1332230" y="643890"/>
                    <a:pt x="1311910" y="582930"/>
                    <a:pt x="1287780" y="537210"/>
                  </a:cubicBezTo>
                  <a:cubicBezTo>
                    <a:pt x="1268730" y="499110"/>
                    <a:pt x="1245870" y="472440"/>
                    <a:pt x="1215390" y="440690"/>
                  </a:cubicBezTo>
                  <a:cubicBezTo>
                    <a:pt x="1177290" y="400050"/>
                    <a:pt x="1088390" y="354330"/>
                    <a:pt x="1074420" y="318770"/>
                  </a:cubicBezTo>
                  <a:cubicBezTo>
                    <a:pt x="1066800" y="299720"/>
                    <a:pt x="1073150" y="275590"/>
                    <a:pt x="1080770" y="264160"/>
                  </a:cubicBezTo>
                  <a:cubicBezTo>
                    <a:pt x="1085850" y="256540"/>
                    <a:pt x="1097280" y="252730"/>
                    <a:pt x="1106170" y="251460"/>
                  </a:cubicBezTo>
                  <a:cubicBezTo>
                    <a:pt x="1117600" y="250190"/>
                    <a:pt x="1137920" y="256540"/>
                    <a:pt x="1146810" y="265430"/>
                  </a:cubicBezTo>
                  <a:cubicBezTo>
                    <a:pt x="1154430" y="274320"/>
                    <a:pt x="1159510" y="294640"/>
                    <a:pt x="1156970" y="306070"/>
                  </a:cubicBezTo>
                  <a:cubicBezTo>
                    <a:pt x="1154430" y="318770"/>
                    <a:pt x="1140460" y="334010"/>
                    <a:pt x="1129030" y="337820"/>
                  </a:cubicBezTo>
                  <a:cubicBezTo>
                    <a:pt x="1117600" y="342900"/>
                    <a:pt x="1097280" y="340360"/>
                    <a:pt x="1087120" y="332740"/>
                  </a:cubicBezTo>
                  <a:cubicBezTo>
                    <a:pt x="1076960" y="326390"/>
                    <a:pt x="1068070" y="307340"/>
                    <a:pt x="1068070" y="295910"/>
                  </a:cubicBezTo>
                  <a:cubicBezTo>
                    <a:pt x="1068070" y="283210"/>
                    <a:pt x="1078230" y="265430"/>
                    <a:pt x="1088390" y="257810"/>
                  </a:cubicBezTo>
                  <a:cubicBezTo>
                    <a:pt x="1098550" y="251460"/>
                    <a:pt x="1113790" y="248920"/>
                    <a:pt x="1130300" y="254000"/>
                  </a:cubicBezTo>
                  <a:cubicBezTo>
                    <a:pt x="1167130" y="266700"/>
                    <a:pt x="1242060" y="342900"/>
                    <a:pt x="1283970" y="389890"/>
                  </a:cubicBezTo>
                  <a:cubicBezTo>
                    <a:pt x="1319530" y="429260"/>
                    <a:pt x="1346200" y="463550"/>
                    <a:pt x="1369060" y="510540"/>
                  </a:cubicBezTo>
                  <a:cubicBezTo>
                    <a:pt x="1395730" y="563880"/>
                    <a:pt x="1418590" y="632460"/>
                    <a:pt x="1427480" y="699770"/>
                  </a:cubicBezTo>
                  <a:cubicBezTo>
                    <a:pt x="1437640" y="769620"/>
                    <a:pt x="1440180" y="849630"/>
                    <a:pt x="1424940" y="920750"/>
                  </a:cubicBezTo>
                  <a:cubicBezTo>
                    <a:pt x="1410970" y="991870"/>
                    <a:pt x="1380490" y="1065530"/>
                    <a:pt x="1339850" y="1129030"/>
                  </a:cubicBezTo>
                  <a:cubicBezTo>
                    <a:pt x="1296670" y="1195070"/>
                    <a:pt x="1234440" y="1263650"/>
                    <a:pt x="1168400" y="1308100"/>
                  </a:cubicBezTo>
                  <a:cubicBezTo>
                    <a:pt x="1102360" y="1352550"/>
                    <a:pt x="1018540" y="1379220"/>
                    <a:pt x="942340" y="1397000"/>
                  </a:cubicBezTo>
                  <a:cubicBezTo>
                    <a:pt x="869950" y="1412240"/>
                    <a:pt x="796290" y="1414780"/>
                    <a:pt x="721360" y="1409700"/>
                  </a:cubicBezTo>
                  <a:cubicBezTo>
                    <a:pt x="642620" y="1403350"/>
                    <a:pt x="551180" y="1386840"/>
                    <a:pt x="477520" y="1357630"/>
                  </a:cubicBezTo>
                  <a:cubicBezTo>
                    <a:pt x="410210" y="1329690"/>
                    <a:pt x="351790" y="1287780"/>
                    <a:pt x="295910" y="1240790"/>
                  </a:cubicBezTo>
                  <a:cubicBezTo>
                    <a:pt x="238760" y="1193800"/>
                    <a:pt x="182880" y="1136650"/>
                    <a:pt x="143510" y="1075690"/>
                  </a:cubicBezTo>
                  <a:cubicBezTo>
                    <a:pt x="105410" y="1019810"/>
                    <a:pt x="83820" y="956310"/>
                    <a:pt x="62230" y="891540"/>
                  </a:cubicBezTo>
                  <a:cubicBezTo>
                    <a:pt x="38100" y="822960"/>
                    <a:pt x="15240" y="746760"/>
                    <a:pt x="7620" y="674370"/>
                  </a:cubicBezTo>
                  <a:cubicBezTo>
                    <a:pt x="0" y="604520"/>
                    <a:pt x="5080" y="530860"/>
                    <a:pt x="15240" y="467360"/>
                  </a:cubicBezTo>
                  <a:cubicBezTo>
                    <a:pt x="25400" y="410210"/>
                    <a:pt x="40640" y="360680"/>
                    <a:pt x="62230" y="311150"/>
                  </a:cubicBezTo>
                  <a:cubicBezTo>
                    <a:pt x="83820" y="260350"/>
                    <a:pt x="113030" y="208280"/>
                    <a:pt x="143510" y="167640"/>
                  </a:cubicBezTo>
                  <a:cubicBezTo>
                    <a:pt x="168910" y="133350"/>
                    <a:pt x="194310" y="105410"/>
                    <a:pt x="226060" y="81280"/>
                  </a:cubicBezTo>
                  <a:cubicBezTo>
                    <a:pt x="257810" y="57150"/>
                    <a:pt x="292100" y="36830"/>
                    <a:pt x="334010" y="24130"/>
                  </a:cubicBezTo>
                  <a:cubicBezTo>
                    <a:pt x="382270" y="7620"/>
                    <a:pt x="445770" y="0"/>
                    <a:pt x="502920" y="0"/>
                  </a:cubicBezTo>
                  <a:cubicBezTo>
                    <a:pt x="563880" y="0"/>
                    <a:pt x="621030" y="2540"/>
                    <a:pt x="687070" y="21590"/>
                  </a:cubicBezTo>
                  <a:cubicBezTo>
                    <a:pt x="772160" y="46990"/>
                    <a:pt x="883920" y="109220"/>
                    <a:pt x="963930" y="154940"/>
                  </a:cubicBezTo>
                  <a:cubicBezTo>
                    <a:pt x="1029970" y="193040"/>
                    <a:pt x="1092200" y="234950"/>
                    <a:pt x="1136650" y="270510"/>
                  </a:cubicBezTo>
                  <a:cubicBezTo>
                    <a:pt x="1165860" y="295910"/>
                    <a:pt x="1186180" y="316230"/>
                    <a:pt x="1206500" y="341630"/>
                  </a:cubicBezTo>
                  <a:cubicBezTo>
                    <a:pt x="1226820" y="367030"/>
                    <a:pt x="1244600" y="392430"/>
                    <a:pt x="1258570" y="422910"/>
                  </a:cubicBezTo>
                  <a:cubicBezTo>
                    <a:pt x="1275080" y="458470"/>
                    <a:pt x="1301750" y="520700"/>
                    <a:pt x="1291590" y="544830"/>
                  </a:cubicBezTo>
                  <a:cubicBezTo>
                    <a:pt x="1286510" y="561340"/>
                    <a:pt x="1263650" y="575310"/>
                    <a:pt x="1248410" y="575310"/>
                  </a:cubicBezTo>
                  <a:cubicBezTo>
                    <a:pt x="1234440" y="575310"/>
                    <a:pt x="1205230" y="544830"/>
                    <a:pt x="1205230" y="544830"/>
                  </a:cubicBezTo>
                </a:path>
              </a:pathLst>
            </a:custGeom>
            <a:solidFill>
              <a:srgbClr val="E7191F"/>
            </a:solidFill>
            <a:ln cap="sq">
              <a:noFill/>
              <a:prstDash val="solid"/>
              <a:miter/>
            </a:ln>
          </p:spPr>
        </p:sp>
      </p:grpSp>
      <p:grpSp>
        <p:nvGrpSpPr>
          <p:cNvPr name="Group 116" id="116"/>
          <p:cNvGrpSpPr/>
          <p:nvPr/>
        </p:nvGrpSpPr>
        <p:grpSpPr>
          <a:xfrm rot="0">
            <a:off x="10564178" y="4702492"/>
            <a:ext cx="1682115" cy="2115502"/>
            <a:chOff x="0" y="0"/>
            <a:chExt cx="2242820" cy="2820670"/>
          </a:xfrm>
        </p:grpSpPr>
        <p:sp>
          <p:nvSpPr>
            <p:cNvPr name="Freeform 117" id="117"/>
            <p:cNvSpPr/>
            <p:nvPr/>
          </p:nvSpPr>
          <p:spPr>
            <a:xfrm flipH="false" flipV="false" rot="0">
              <a:off x="49530" y="48260"/>
              <a:ext cx="2143760" cy="2720340"/>
            </a:xfrm>
            <a:custGeom>
              <a:avLst/>
              <a:gdLst/>
              <a:ahLst/>
              <a:cxnLst/>
              <a:rect r="r" b="b" t="t" l="l"/>
              <a:pathLst>
                <a:path h="2720340" w="2143760">
                  <a:moveTo>
                    <a:pt x="138430" y="57150"/>
                  </a:moveTo>
                  <a:cubicBezTo>
                    <a:pt x="91440" y="330200"/>
                    <a:pt x="87630" y="384810"/>
                    <a:pt x="90170" y="450850"/>
                  </a:cubicBezTo>
                  <a:cubicBezTo>
                    <a:pt x="92710" y="527050"/>
                    <a:pt x="102870" y="619760"/>
                    <a:pt x="119380" y="701040"/>
                  </a:cubicBezTo>
                  <a:cubicBezTo>
                    <a:pt x="134620" y="782320"/>
                    <a:pt x="156210" y="855980"/>
                    <a:pt x="185420" y="938530"/>
                  </a:cubicBezTo>
                  <a:cubicBezTo>
                    <a:pt x="218440" y="1029970"/>
                    <a:pt x="259080" y="1134110"/>
                    <a:pt x="312420" y="1225550"/>
                  </a:cubicBezTo>
                  <a:cubicBezTo>
                    <a:pt x="369570" y="1320800"/>
                    <a:pt x="445770" y="1413510"/>
                    <a:pt x="519430" y="1497330"/>
                  </a:cubicBezTo>
                  <a:cubicBezTo>
                    <a:pt x="589280" y="1578610"/>
                    <a:pt x="660400" y="1651000"/>
                    <a:pt x="739140" y="1724660"/>
                  </a:cubicBezTo>
                  <a:cubicBezTo>
                    <a:pt x="822960" y="1802130"/>
                    <a:pt x="920750" y="1883410"/>
                    <a:pt x="1009650" y="1953260"/>
                  </a:cubicBezTo>
                  <a:cubicBezTo>
                    <a:pt x="1089660" y="2016760"/>
                    <a:pt x="1154430" y="2063750"/>
                    <a:pt x="1245870" y="2128520"/>
                  </a:cubicBezTo>
                  <a:cubicBezTo>
                    <a:pt x="1366520" y="2214880"/>
                    <a:pt x="1545590" y="2340610"/>
                    <a:pt x="1672590" y="2421890"/>
                  </a:cubicBezTo>
                  <a:cubicBezTo>
                    <a:pt x="1771650" y="2484120"/>
                    <a:pt x="1883410" y="2545080"/>
                    <a:pt x="1943100" y="2579370"/>
                  </a:cubicBezTo>
                  <a:cubicBezTo>
                    <a:pt x="1972310" y="2594610"/>
                    <a:pt x="1985010" y="2608580"/>
                    <a:pt x="2009140" y="2614930"/>
                  </a:cubicBezTo>
                  <a:cubicBezTo>
                    <a:pt x="2037080" y="2621280"/>
                    <a:pt x="2078990" y="2609850"/>
                    <a:pt x="2100580" y="2613660"/>
                  </a:cubicBezTo>
                  <a:cubicBezTo>
                    <a:pt x="2113280" y="2616200"/>
                    <a:pt x="2120900" y="2620010"/>
                    <a:pt x="2128520" y="2627630"/>
                  </a:cubicBezTo>
                  <a:cubicBezTo>
                    <a:pt x="2134870" y="2633980"/>
                    <a:pt x="2142490" y="2644140"/>
                    <a:pt x="2142490" y="2654300"/>
                  </a:cubicBezTo>
                  <a:cubicBezTo>
                    <a:pt x="2143760" y="2667000"/>
                    <a:pt x="2136140" y="2687320"/>
                    <a:pt x="2128520" y="2697480"/>
                  </a:cubicBezTo>
                  <a:cubicBezTo>
                    <a:pt x="2120900" y="2705100"/>
                    <a:pt x="2109470" y="2708910"/>
                    <a:pt x="2100580" y="2710180"/>
                  </a:cubicBezTo>
                  <a:cubicBezTo>
                    <a:pt x="2090420" y="2710180"/>
                    <a:pt x="2078990" y="2708910"/>
                    <a:pt x="2070100" y="2702560"/>
                  </a:cubicBezTo>
                  <a:cubicBezTo>
                    <a:pt x="2059940" y="2696210"/>
                    <a:pt x="2048510" y="2677160"/>
                    <a:pt x="2047240" y="2664460"/>
                  </a:cubicBezTo>
                  <a:cubicBezTo>
                    <a:pt x="2045970" y="2654300"/>
                    <a:pt x="2049780" y="2642870"/>
                    <a:pt x="2054860" y="2635250"/>
                  </a:cubicBezTo>
                  <a:cubicBezTo>
                    <a:pt x="2061210" y="2626360"/>
                    <a:pt x="2070100" y="2618740"/>
                    <a:pt x="2080260" y="2616200"/>
                  </a:cubicBezTo>
                  <a:cubicBezTo>
                    <a:pt x="2089150" y="2613660"/>
                    <a:pt x="2101850" y="2613660"/>
                    <a:pt x="2110740" y="2616200"/>
                  </a:cubicBezTo>
                  <a:cubicBezTo>
                    <a:pt x="2119630" y="2620010"/>
                    <a:pt x="2129790" y="2626360"/>
                    <a:pt x="2134870" y="2635250"/>
                  </a:cubicBezTo>
                  <a:cubicBezTo>
                    <a:pt x="2141220" y="2645410"/>
                    <a:pt x="2143760" y="2668270"/>
                    <a:pt x="2139950" y="2679700"/>
                  </a:cubicBezTo>
                  <a:cubicBezTo>
                    <a:pt x="2136140" y="2689860"/>
                    <a:pt x="2129790" y="2697480"/>
                    <a:pt x="2119630" y="2703830"/>
                  </a:cubicBezTo>
                  <a:cubicBezTo>
                    <a:pt x="2105660" y="2712720"/>
                    <a:pt x="2080260" y="2720340"/>
                    <a:pt x="2057400" y="2720340"/>
                  </a:cubicBezTo>
                  <a:cubicBezTo>
                    <a:pt x="2029460" y="2719070"/>
                    <a:pt x="2006600" y="2710180"/>
                    <a:pt x="1965960" y="2692400"/>
                  </a:cubicBezTo>
                  <a:cubicBezTo>
                    <a:pt x="1860550" y="2645410"/>
                    <a:pt x="1611630" y="2485390"/>
                    <a:pt x="1441450" y="2373630"/>
                  </a:cubicBezTo>
                  <a:cubicBezTo>
                    <a:pt x="1273810" y="2261870"/>
                    <a:pt x="1092200" y="2127250"/>
                    <a:pt x="953770" y="2019300"/>
                  </a:cubicBezTo>
                  <a:cubicBezTo>
                    <a:pt x="847090" y="1935480"/>
                    <a:pt x="763270" y="1864360"/>
                    <a:pt x="676910" y="1784350"/>
                  </a:cubicBezTo>
                  <a:cubicBezTo>
                    <a:pt x="595630" y="1708150"/>
                    <a:pt x="521970" y="1634490"/>
                    <a:pt x="449580" y="1549400"/>
                  </a:cubicBezTo>
                  <a:cubicBezTo>
                    <a:pt x="374650" y="1460500"/>
                    <a:pt x="292100" y="1361440"/>
                    <a:pt x="233680" y="1261110"/>
                  </a:cubicBezTo>
                  <a:cubicBezTo>
                    <a:pt x="177800" y="1164590"/>
                    <a:pt x="137160" y="1057910"/>
                    <a:pt x="101600" y="961390"/>
                  </a:cubicBezTo>
                  <a:cubicBezTo>
                    <a:pt x="71120" y="875030"/>
                    <a:pt x="48260" y="796290"/>
                    <a:pt x="31750" y="711200"/>
                  </a:cubicBezTo>
                  <a:cubicBezTo>
                    <a:pt x="15240" y="624840"/>
                    <a:pt x="2540" y="541020"/>
                    <a:pt x="1270" y="447040"/>
                  </a:cubicBezTo>
                  <a:cubicBezTo>
                    <a:pt x="0" y="337820"/>
                    <a:pt x="15240" y="170180"/>
                    <a:pt x="33020" y="96520"/>
                  </a:cubicBezTo>
                  <a:cubicBezTo>
                    <a:pt x="40640" y="60960"/>
                    <a:pt x="49530" y="36830"/>
                    <a:pt x="60960" y="20320"/>
                  </a:cubicBezTo>
                  <a:cubicBezTo>
                    <a:pt x="68580" y="11430"/>
                    <a:pt x="74930" y="3810"/>
                    <a:pt x="85090" y="2540"/>
                  </a:cubicBezTo>
                  <a:cubicBezTo>
                    <a:pt x="97790" y="0"/>
                    <a:pt x="123190" y="7620"/>
                    <a:pt x="132080" y="17780"/>
                  </a:cubicBezTo>
                  <a:cubicBezTo>
                    <a:pt x="139700" y="26670"/>
                    <a:pt x="138430" y="57150"/>
                    <a:pt x="138430" y="57150"/>
                  </a:cubicBezTo>
                </a:path>
              </a:pathLst>
            </a:custGeom>
            <a:solidFill>
              <a:srgbClr val="E7191F"/>
            </a:solidFill>
            <a:ln cap="sq">
              <a:noFill/>
              <a:prstDash val="solid"/>
              <a:miter/>
            </a:ln>
          </p:spPr>
        </p:sp>
      </p:grpSp>
      <p:grpSp>
        <p:nvGrpSpPr>
          <p:cNvPr name="Group 118" id="118"/>
          <p:cNvGrpSpPr/>
          <p:nvPr/>
        </p:nvGrpSpPr>
        <p:grpSpPr>
          <a:xfrm rot="0">
            <a:off x="11809095" y="6396038"/>
            <a:ext cx="458153" cy="472440"/>
            <a:chOff x="0" y="0"/>
            <a:chExt cx="610870" cy="629920"/>
          </a:xfrm>
        </p:grpSpPr>
        <p:sp>
          <p:nvSpPr>
            <p:cNvPr name="Freeform 119" id="119"/>
            <p:cNvSpPr/>
            <p:nvPr/>
          </p:nvSpPr>
          <p:spPr>
            <a:xfrm flipH="false" flipV="false" rot="0">
              <a:off x="45720" y="48260"/>
              <a:ext cx="530860" cy="533400"/>
            </a:xfrm>
            <a:custGeom>
              <a:avLst/>
              <a:gdLst/>
              <a:ahLst/>
              <a:cxnLst/>
              <a:rect r="r" b="b" t="t" l="l"/>
              <a:pathLst>
                <a:path h="533400" w="530860">
                  <a:moveTo>
                    <a:pt x="29210" y="436880"/>
                  </a:moveTo>
                  <a:cubicBezTo>
                    <a:pt x="107950" y="401320"/>
                    <a:pt x="165100" y="388620"/>
                    <a:pt x="219710" y="383540"/>
                  </a:cubicBezTo>
                  <a:cubicBezTo>
                    <a:pt x="290830" y="377190"/>
                    <a:pt x="414020" y="374650"/>
                    <a:pt x="461010" y="387350"/>
                  </a:cubicBezTo>
                  <a:cubicBezTo>
                    <a:pt x="482600" y="393700"/>
                    <a:pt x="497840" y="400050"/>
                    <a:pt x="505460" y="412750"/>
                  </a:cubicBezTo>
                  <a:cubicBezTo>
                    <a:pt x="513080" y="427990"/>
                    <a:pt x="511810" y="461010"/>
                    <a:pt x="502920" y="474980"/>
                  </a:cubicBezTo>
                  <a:cubicBezTo>
                    <a:pt x="494030" y="487680"/>
                    <a:pt x="471170" y="501650"/>
                    <a:pt x="455930" y="496570"/>
                  </a:cubicBezTo>
                  <a:cubicBezTo>
                    <a:pt x="436880" y="491490"/>
                    <a:pt x="416560" y="449580"/>
                    <a:pt x="403860" y="420370"/>
                  </a:cubicBezTo>
                  <a:cubicBezTo>
                    <a:pt x="389890" y="388620"/>
                    <a:pt x="386080" y="355600"/>
                    <a:pt x="377190" y="311150"/>
                  </a:cubicBezTo>
                  <a:cubicBezTo>
                    <a:pt x="365760" y="241300"/>
                    <a:pt x="334010" y="90170"/>
                    <a:pt x="349250" y="43180"/>
                  </a:cubicBezTo>
                  <a:cubicBezTo>
                    <a:pt x="355600" y="22860"/>
                    <a:pt x="369570" y="11430"/>
                    <a:pt x="381000" y="5080"/>
                  </a:cubicBezTo>
                  <a:cubicBezTo>
                    <a:pt x="391160" y="0"/>
                    <a:pt x="405130" y="1270"/>
                    <a:pt x="415290" y="3810"/>
                  </a:cubicBezTo>
                  <a:cubicBezTo>
                    <a:pt x="425450" y="6350"/>
                    <a:pt x="436880" y="15240"/>
                    <a:pt x="443230" y="22860"/>
                  </a:cubicBezTo>
                  <a:cubicBezTo>
                    <a:pt x="449580" y="31750"/>
                    <a:pt x="453390" y="44450"/>
                    <a:pt x="453390" y="55880"/>
                  </a:cubicBezTo>
                  <a:cubicBezTo>
                    <a:pt x="453390" y="66040"/>
                    <a:pt x="449580" y="78740"/>
                    <a:pt x="441960" y="87630"/>
                  </a:cubicBezTo>
                  <a:cubicBezTo>
                    <a:pt x="433070" y="97790"/>
                    <a:pt x="411480" y="107950"/>
                    <a:pt x="396240" y="107950"/>
                  </a:cubicBezTo>
                  <a:cubicBezTo>
                    <a:pt x="382270" y="106680"/>
                    <a:pt x="361950" y="92710"/>
                    <a:pt x="354330" y="81280"/>
                  </a:cubicBezTo>
                  <a:cubicBezTo>
                    <a:pt x="347980" y="72390"/>
                    <a:pt x="346710" y="58420"/>
                    <a:pt x="347980" y="48260"/>
                  </a:cubicBezTo>
                  <a:cubicBezTo>
                    <a:pt x="349250" y="38100"/>
                    <a:pt x="354330" y="25400"/>
                    <a:pt x="361950" y="17780"/>
                  </a:cubicBezTo>
                  <a:cubicBezTo>
                    <a:pt x="372110" y="8890"/>
                    <a:pt x="396240" y="1270"/>
                    <a:pt x="408940" y="2540"/>
                  </a:cubicBezTo>
                  <a:cubicBezTo>
                    <a:pt x="420370" y="3810"/>
                    <a:pt x="431800" y="11430"/>
                    <a:pt x="439420" y="19050"/>
                  </a:cubicBezTo>
                  <a:cubicBezTo>
                    <a:pt x="445770" y="26670"/>
                    <a:pt x="449580" y="35560"/>
                    <a:pt x="453390" y="49530"/>
                  </a:cubicBezTo>
                  <a:cubicBezTo>
                    <a:pt x="459740" y="78740"/>
                    <a:pt x="457200" y="132080"/>
                    <a:pt x="464820" y="182880"/>
                  </a:cubicBezTo>
                  <a:cubicBezTo>
                    <a:pt x="474980" y="251460"/>
                    <a:pt x="530860" y="407670"/>
                    <a:pt x="513080" y="419100"/>
                  </a:cubicBezTo>
                  <a:cubicBezTo>
                    <a:pt x="504190" y="425450"/>
                    <a:pt x="462280" y="386080"/>
                    <a:pt x="461010" y="387350"/>
                  </a:cubicBezTo>
                  <a:cubicBezTo>
                    <a:pt x="461010" y="388620"/>
                    <a:pt x="504190" y="410210"/>
                    <a:pt x="510540" y="425450"/>
                  </a:cubicBezTo>
                  <a:cubicBezTo>
                    <a:pt x="516890" y="436880"/>
                    <a:pt x="514350" y="453390"/>
                    <a:pt x="509270" y="463550"/>
                  </a:cubicBezTo>
                  <a:cubicBezTo>
                    <a:pt x="504190" y="474980"/>
                    <a:pt x="497840" y="485140"/>
                    <a:pt x="482600" y="491490"/>
                  </a:cubicBezTo>
                  <a:cubicBezTo>
                    <a:pt x="443230" y="508000"/>
                    <a:pt x="308610" y="480060"/>
                    <a:pt x="241300" y="485140"/>
                  </a:cubicBezTo>
                  <a:cubicBezTo>
                    <a:pt x="193040" y="487680"/>
                    <a:pt x="152400" y="495300"/>
                    <a:pt x="118110" y="504190"/>
                  </a:cubicBezTo>
                  <a:cubicBezTo>
                    <a:pt x="91440" y="511810"/>
                    <a:pt x="69850" y="533400"/>
                    <a:pt x="50800" y="530860"/>
                  </a:cubicBezTo>
                  <a:cubicBezTo>
                    <a:pt x="33020" y="528320"/>
                    <a:pt x="11430" y="510540"/>
                    <a:pt x="5080" y="497840"/>
                  </a:cubicBezTo>
                  <a:cubicBezTo>
                    <a:pt x="0" y="487680"/>
                    <a:pt x="1270" y="473710"/>
                    <a:pt x="5080" y="463550"/>
                  </a:cubicBezTo>
                  <a:cubicBezTo>
                    <a:pt x="8890" y="453390"/>
                    <a:pt x="29210" y="436880"/>
                    <a:pt x="29210" y="436880"/>
                  </a:cubicBezTo>
                </a:path>
              </a:pathLst>
            </a:custGeom>
            <a:solidFill>
              <a:srgbClr val="E7191F"/>
            </a:solidFill>
            <a:ln cap="sq">
              <a:noFill/>
              <a:prstDash val="solid"/>
              <a:miter/>
            </a:ln>
          </p:spPr>
        </p:sp>
      </p:grpSp>
      <p:grpSp>
        <p:nvGrpSpPr>
          <p:cNvPr name="Group 120" id="120"/>
          <p:cNvGrpSpPr/>
          <p:nvPr/>
        </p:nvGrpSpPr>
        <p:grpSpPr>
          <a:xfrm rot="0">
            <a:off x="12691110" y="5128260"/>
            <a:ext cx="1471612" cy="1862138"/>
            <a:chOff x="0" y="0"/>
            <a:chExt cx="1962150" cy="2482850"/>
          </a:xfrm>
        </p:grpSpPr>
        <p:sp>
          <p:nvSpPr>
            <p:cNvPr name="Freeform 121" id="121"/>
            <p:cNvSpPr/>
            <p:nvPr/>
          </p:nvSpPr>
          <p:spPr>
            <a:xfrm flipH="false" flipV="false" rot="0">
              <a:off x="46990" y="36830"/>
              <a:ext cx="1866900" cy="2399030"/>
            </a:xfrm>
            <a:custGeom>
              <a:avLst/>
              <a:gdLst/>
              <a:ahLst/>
              <a:cxnLst/>
              <a:rect r="r" b="b" t="t" l="l"/>
              <a:pathLst>
                <a:path h="2399030" w="1866900">
                  <a:moveTo>
                    <a:pt x="1826260" y="92710"/>
                  </a:moveTo>
                  <a:cubicBezTo>
                    <a:pt x="1687830" y="114300"/>
                    <a:pt x="1654810" y="125730"/>
                    <a:pt x="1605280" y="151130"/>
                  </a:cubicBezTo>
                  <a:cubicBezTo>
                    <a:pt x="1511300" y="198120"/>
                    <a:pt x="1337310" y="312420"/>
                    <a:pt x="1224280" y="393700"/>
                  </a:cubicBezTo>
                  <a:cubicBezTo>
                    <a:pt x="1125220" y="463550"/>
                    <a:pt x="1042670" y="532130"/>
                    <a:pt x="960120" y="604520"/>
                  </a:cubicBezTo>
                  <a:cubicBezTo>
                    <a:pt x="881380" y="673100"/>
                    <a:pt x="805180" y="742950"/>
                    <a:pt x="737870" y="815340"/>
                  </a:cubicBezTo>
                  <a:cubicBezTo>
                    <a:pt x="674370" y="883920"/>
                    <a:pt x="627380" y="938530"/>
                    <a:pt x="567690" y="1024890"/>
                  </a:cubicBezTo>
                  <a:cubicBezTo>
                    <a:pt x="483870" y="1146810"/>
                    <a:pt x="373380" y="1346200"/>
                    <a:pt x="299720" y="1492250"/>
                  </a:cubicBezTo>
                  <a:cubicBezTo>
                    <a:pt x="238760" y="1615440"/>
                    <a:pt x="182880" y="1738630"/>
                    <a:pt x="147320" y="1842770"/>
                  </a:cubicBezTo>
                  <a:cubicBezTo>
                    <a:pt x="121920" y="1920240"/>
                    <a:pt x="104140" y="1982470"/>
                    <a:pt x="97790" y="2052320"/>
                  </a:cubicBezTo>
                  <a:cubicBezTo>
                    <a:pt x="91440" y="2120900"/>
                    <a:pt x="100330" y="2200910"/>
                    <a:pt x="106680" y="2256790"/>
                  </a:cubicBezTo>
                  <a:cubicBezTo>
                    <a:pt x="111760" y="2296160"/>
                    <a:pt x="134620" y="2332990"/>
                    <a:pt x="125730" y="2355850"/>
                  </a:cubicBezTo>
                  <a:cubicBezTo>
                    <a:pt x="119380" y="2374900"/>
                    <a:pt x="95250" y="2392680"/>
                    <a:pt x="80010" y="2395220"/>
                  </a:cubicBezTo>
                  <a:cubicBezTo>
                    <a:pt x="68580" y="2399030"/>
                    <a:pt x="53340" y="2392680"/>
                    <a:pt x="44450" y="2386330"/>
                  </a:cubicBezTo>
                  <a:cubicBezTo>
                    <a:pt x="34290" y="2379980"/>
                    <a:pt x="29210" y="2368550"/>
                    <a:pt x="22860" y="2355850"/>
                  </a:cubicBezTo>
                  <a:cubicBezTo>
                    <a:pt x="15240" y="2336800"/>
                    <a:pt x="3810" y="2305050"/>
                    <a:pt x="3810" y="2286000"/>
                  </a:cubicBezTo>
                  <a:cubicBezTo>
                    <a:pt x="3810" y="2273300"/>
                    <a:pt x="5080" y="2261870"/>
                    <a:pt x="11430" y="2252980"/>
                  </a:cubicBezTo>
                  <a:cubicBezTo>
                    <a:pt x="19050" y="2241550"/>
                    <a:pt x="40640" y="2228850"/>
                    <a:pt x="54610" y="2226310"/>
                  </a:cubicBezTo>
                  <a:cubicBezTo>
                    <a:pt x="66040" y="2225040"/>
                    <a:pt x="77470" y="2230120"/>
                    <a:pt x="86360" y="2236470"/>
                  </a:cubicBezTo>
                  <a:cubicBezTo>
                    <a:pt x="96520" y="2241550"/>
                    <a:pt x="104140" y="2252980"/>
                    <a:pt x="107950" y="2263140"/>
                  </a:cubicBezTo>
                  <a:cubicBezTo>
                    <a:pt x="110490" y="2273300"/>
                    <a:pt x="111760" y="2287270"/>
                    <a:pt x="107950" y="2297430"/>
                  </a:cubicBezTo>
                  <a:cubicBezTo>
                    <a:pt x="101600" y="2310130"/>
                    <a:pt x="85090" y="2327910"/>
                    <a:pt x="71120" y="2331720"/>
                  </a:cubicBezTo>
                  <a:cubicBezTo>
                    <a:pt x="57150" y="2335530"/>
                    <a:pt x="33020" y="2330450"/>
                    <a:pt x="22860" y="2320290"/>
                  </a:cubicBezTo>
                  <a:cubicBezTo>
                    <a:pt x="11430" y="2311400"/>
                    <a:pt x="3810" y="2288540"/>
                    <a:pt x="3810" y="2274570"/>
                  </a:cubicBezTo>
                  <a:cubicBezTo>
                    <a:pt x="3810" y="2263140"/>
                    <a:pt x="11430" y="2251710"/>
                    <a:pt x="17780" y="2242820"/>
                  </a:cubicBezTo>
                  <a:cubicBezTo>
                    <a:pt x="25400" y="2235200"/>
                    <a:pt x="38100" y="2228850"/>
                    <a:pt x="48260" y="2227580"/>
                  </a:cubicBezTo>
                  <a:cubicBezTo>
                    <a:pt x="58420" y="2226310"/>
                    <a:pt x="72390" y="2227580"/>
                    <a:pt x="82550" y="2232660"/>
                  </a:cubicBezTo>
                  <a:cubicBezTo>
                    <a:pt x="91440" y="2237740"/>
                    <a:pt x="99060" y="2245360"/>
                    <a:pt x="105410" y="2258060"/>
                  </a:cubicBezTo>
                  <a:cubicBezTo>
                    <a:pt x="116840" y="2278380"/>
                    <a:pt x="134620" y="2332990"/>
                    <a:pt x="125730" y="2355850"/>
                  </a:cubicBezTo>
                  <a:cubicBezTo>
                    <a:pt x="119380" y="2374900"/>
                    <a:pt x="96520" y="2393950"/>
                    <a:pt x="80010" y="2395220"/>
                  </a:cubicBezTo>
                  <a:cubicBezTo>
                    <a:pt x="64770" y="2397760"/>
                    <a:pt x="39370" y="2382520"/>
                    <a:pt x="27940" y="2367280"/>
                  </a:cubicBezTo>
                  <a:cubicBezTo>
                    <a:pt x="12700" y="2348230"/>
                    <a:pt x="11430" y="2320290"/>
                    <a:pt x="7620" y="2284730"/>
                  </a:cubicBezTo>
                  <a:cubicBezTo>
                    <a:pt x="0" y="2222500"/>
                    <a:pt x="1270" y="2110740"/>
                    <a:pt x="12700" y="2029460"/>
                  </a:cubicBezTo>
                  <a:cubicBezTo>
                    <a:pt x="22860" y="1953260"/>
                    <a:pt x="40640" y="1891030"/>
                    <a:pt x="68580" y="1809750"/>
                  </a:cubicBezTo>
                  <a:cubicBezTo>
                    <a:pt x="105410" y="1703070"/>
                    <a:pt x="161290" y="1578610"/>
                    <a:pt x="224790" y="1451610"/>
                  </a:cubicBezTo>
                  <a:cubicBezTo>
                    <a:pt x="299720" y="1301750"/>
                    <a:pt x="414020" y="1097280"/>
                    <a:pt x="501650" y="970280"/>
                  </a:cubicBezTo>
                  <a:cubicBezTo>
                    <a:pt x="562610" y="881380"/>
                    <a:pt x="613410" y="822960"/>
                    <a:pt x="678180" y="753110"/>
                  </a:cubicBezTo>
                  <a:cubicBezTo>
                    <a:pt x="746760" y="679450"/>
                    <a:pt x="825500" y="607060"/>
                    <a:pt x="905510" y="537210"/>
                  </a:cubicBezTo>
                  <a:cubicBezTo>
                    <a:pt x="990600" y="463550"/>
                    <a:pt x="1087120" y="387350"/>
                    <a:pt x="1174750" y="322580"/>
                  </a:cubicBezTo>
                  <a:cubicBezTo>
                    <a:pt x="1256030" y="262890"/>
                    <a:pt x="1339850" y="205740"/>
                    <a:pt x="1412240" y="160020"/>
                  </a:cubicBezTo>
                  <a:cubicBezTo>
                    <a:pt x="1470660" y="124460"/>
                    <a:pt x="1521460" y="93980"/>
                    <a:pt x="1574800" y="69850"/>
                  </a:cubicBezTo>
                  <a:cubicBezTo>
                    <a:pt x="1621790" y="46990"/>
                    <a:pt x="1668780" y="26670"/>
                    <a:pt x="1715770" y="17780"/>
                  </a:cubicBezTo>
                  <a:cubicBezTo>
                    <a:pt x="1760220" y="8890"/>
                    <a:pt x="1824990" y="0"/>
                    <a:pt x="1846580" y="13970"/>
                  </a:cubicBezTo>
                  <a:cubicBezTo>
                    <a:pt x="1860550" y="24130"/>
                    <a:pt x="1866900" y="46990"/>
                    <a:pt x="1863090" y="60960"/>
                  </a:cubicBezTo>
                  <a:cubicBezTo>
                    <a:pt x="1860550" y="73660"/>
                    <a:pt x="1826260" y="92710"/>
                    <a:pt x="1826260" y="92710"/>
                  </a:cubicBezTo>
                </a:path>
              </a:pathLst>
            </a:custGeom>
            <a:solidFill>
              <a:srgbClr val="E7191F"/>
            </a:solidFill>
            <a:ln cap="sq">
              <a:noFill/>
              <a:prstDash val="solid"/>
              <a:miter/>
            </a:ln>
          </p:spPr>
        </p:sp>
      </p:grpSp>
      <p:grpSp>
        <p:nvGrpSpPr>
          <p:cNvPr name="Group 122" id="122"/>
          <p:cNvGrpSpPr/>
          <p:nvPr/>
        </p:nvGrpSpPr>
        <p:grpSpPr>
          <a:xfrm rot="0">
            <a:off x="12533948" y="6644640"/>
            <a:ext cx="359092" cy="330518"/>
            <a:chOff x="0" y="0"/>
            <a:chExt cx="478790" cy="440690"/>
          </a:xfrm>
        </p:grpSpPr>
        <p:sp>
          <p:nvSpPr>
            <p:cNvPr name="Freeform 123" id="123"/>
            <p:cNvSpPr/>
            <p:nvPr/>
          </p:nvSpPr>
          <p:spPr>
            <a:xfrm flipH="false" flipV="false" rot="0">
              <a:off x="43180" y="36830"/>
              <a:ext cx="384810" cy="355600"/>
            </a:xfrm>
            <a:custGeom>
              <a:avLst/>
              <a:gdLst/>
              <a:ahLst/>
              <a:cxnLst/>
              <a:rect r="r" b="b" t="t" l="l"/>
              <a:pathLst>
                <a:path h="355600" w="384810">
                  <a:moveTo>
                    <a:pt x="73660" y="109220"/>
                  </a:moveTo>
                  <a:cubicBezTo>
                    <a:pt x="105410" y="62230"/>
                    <a:pt x="142240" y="78740"/>
                    <a:pt x="175260" y="96520"/>
                  </a:cubicBezTo>
                  <a:cubicBezTo>
                    <a:pt x="228600" y="125730"/>
                    <a:pt x="335280" y="219710"/>
                    <a:pt x="364490" y="254000"/>
                  </a:cubicBezTo>
                  <a:cubicBezTo>
                    <a:pt x="375920" y="266700"/>
                    <a:pt x="381000" y="273050"/>
                    <a:pt x="383540" y="284480"/>
                  </a:cubicBezTo>
                  <a:cubicBezTo>
                    <a:pt x="384810" y="298450"/>
                    <a:pt x="378460" y="323850"/>
                    <a:pt x="369570" y="335280"/>
                  </a:cubicBezTo>
                  <a:cubicBezTo>
                    <a:pt x="361950" y="344170"/>
                    <a:pt x="349250" y="350520"/>
                    <a:pt x="337820" y="351790"/>
                  </a:cubicBezTo>
                  <a:cubicBezTo>
                    <a:pt x="327660" y="354330"/>
                    <a:pt x="313690" y="351790"/>
                    <a:pt x="303530" y="346710"/>
                  </a:cubicBezTo>
                  <a:cubicBezTo>
                    <a:pt x="293370" y="341630"/>
                    <a:pt x="281940" y="332740"/>
                    <a:pt x="278130" y="321310"/>
                  </a:cubicBezTo>
                  <a:cubicBezTo>
                    <a:pt x="273050" y="307340"/>
                    <a:pt x="271780" y="281940"/>
                    <a:pt x="280670" y="269240"/>
                  </a:cubicBezTo>
                  <a:cubicBezTo>
                    <a:pt x="288290" y="255270"/>
                    <a:pt x="308610" y="242570"/>
                    <a:pt x="325120" y="241300"/>
                  </a:cubicBezTo>
                  <a:cubicBezTo>
                    <a:pt x="340360" y="240030"/>
                    <a:pt x="363220" y="251460"/>
                    <a:pt x="372110" y="262890"/>
                  </a:cubicBezTo>
                  <a:cubicBezTo>
                    <a:pt x="381000" y="271780"/>
                    <a:pt x="384810" y="284480"/>
                    <a:pt x="384810" y="295910"/>
                  </a:cubicBezTo>
                  <a:cubicBezTo>
                    <a:pt x="384810" y="307340"/>
                    <a:pt x="379730" y="321310"/>
                    <a:pt x="373380" y="330200"/>
                  </a:cubicBezTo>
                  <a:cubicBezTo>
                    <a:pt x="367030" y="339090"/>
                    <a:pt x="355600" y="347980"/>
                    <a:pt x="344170" y="350520"/>
                  </a:cubicBezTo>
                  <a:cubicBezTo>
                    <a:pt x="334010" y="354330"/>
                    <a:pt x="323850" y="355600"/>
                    <a:pt x="308610" y="349250"/>
                  </a:cubicBezTo>
                  <a:cubicBezTo>
                    <a:pt x="261620" y="331470"/>
                    <a:pt x="119380" y="200660"/>
                    <a:pt x="67310" y="149860"/>
                  </a:cubicBezTo>
                  <a:cubicBezTo>
                    <a:pt x="39370" y="123190"/>
                    <a:pt x="16510" y="106680"/>
                    <a:pt x="7620" y="82550"/>
                  </a:cubicBezTo>
                  <a:cubicBezTo>
                    <a:pt x="1270" y="60960"/>
                    <a:pt x="0" y="25400"/>
                    <a:pt x="13970" y="13970"/>
                  </a:cubicBezTo>
                  <a:cubicBezTo>
                    <a:pt x="31750" y="0"/>
                    <a:pt x="107950" y="12700"/>
                    <a:pt x="128270" y="26670"/>
                  </a:cubicBezTo>
                  <a:cubicBezTo>
                    <a:pt x="138430" y="34290"/>
                    <a:pt x="143510" y="46990"/>
                    <a:pt x="144780" y="57150"/>
                  </a:cubicBezTo>
                  <a:cubicBezTo>
                    <a:pt x="146050" y="68580"/>
                    <a:pt x="143510" y="82550"/>
                    <a:pt x="137160" y="91440"/>
                  </a:cubicBezTo>
                  <a:cubicBezTo>
                    <a:pt x="130810" y="100330"/>
                    <a:pt x="119380" y="109220"/>
                    <a:pt x="107950" y="111760"/>
                  </a:cubicBezTo>
                  <a:cubicBezTo>
                    <a:pt x="97790" y="115570"/>
                    <a:pt x="73660" y="109220"/>
                    <a:pt x="73660" y="109220"/>
                  </a:cubicBezTo>
                </a:path>
              </a:pathLst>
            </a:custGeom>
            <a:solidFill>
              <a:srgbClr val="E7191F"/>
            </a:solidFill>
            <a:ln cap="sq">
              <a:noFill/>
              <a:prstDash val="solid"/>
              <a:miter/>
            </a:ln>
          </p:spPr>
        </p:sp>
      </p:grpSp>
      <p:grpSp>
        <p:nvGrpSpPr>
          <p:cNvPr name="Group 124" id="124"/>
          <p:cNvGrpSpPr/>
          <p:nvPr/>
        </p:nvGrpSpPr>
        <p:grpSpPr>
          <a:xfrm rot="0">
            <a:off x="12723495" y="6662738"/>
            <a:ext cx="293370" cy="279082"/>
            <a:chOff x="0" y="0"/>
            <a:chExt cx="391160" cy="372110"/>
          </a:xfrm>
        </p:grpSpPr>
        <p:sp>
          <p:nvSpPr>
            <p:cNvPr name="Freeform 125" id="125"/>
            <p:cNvSpPr/>
            <p:nvPr/>
          </p:nvSpPr>
          <p:spPr>
            <a:xfrm flipH="false" flipV="false" rot="0">
              <a:off x="48260" y="49530"/>
              <a:ext cx="292100" cy="273050"/>
            </a:xfrm>
            <a:custGeom>
              <a:avLst/>
              <a:gdLst/>
              <a:ahLst/>
              <a:cxnLst/>
              <a:rect r="r" b="b" t="t" l="l"/>
              <a:pathLst>
                <a:path h="273050" w="292100">
                  <a:moveTo>
                    <a:pt x="265430" y="88900"/>
                  </a:moveTo>
                  <a:cubicBezTo>
                    <a:pt x="162560" y="151130"/>
                    <a:pt x="110490" y="248920"/>
                    <a:pt x="76200" y="265430"/>
                  </a:cubicBezTo>
                  <a:cubicBezTo>
                    <a:pt x="58420" y="273050"/>
                    <a:pt x="40640" y="271780"/>
                    <a:pt x="27940" y="266700"/>
                  </a:cubicBezTo>
                  <a:cubicBezTo>
                    <a:pt x="19050" y="261620"/>
                    <a:pt x="10160" y="254000"/>
                    <a:pt x="6350" y="243840"/>
                  </a:cubicBezTo>
                  <a:cubicBezTo>
                    <a:pt x="1270" y="231140"/>
                    <a:pt x="1270" y="208280"/>
                    <a:pt x="7620" y="196850"/>
                  </a:cubicBezTo>
                  <a:cubicBezTo>
                    <a:pt x="15240" y="184150"/>
                    <a:pt x="34290" y="173990"/>
                    <a:pt x="48260" y="171450"/>
                  </a:cubicBezTo>
                  <a:cubicBezTo>
                    <a:pt x="58420" y="170180"/>
                    <a:pt x="69850" y="172720"/>
                    <a:pt x="78740" y="179070"/>
                  </a:cubicBezTo>
                  <a:cubicBezTo>
                    <a:pt x="88900" y="187960"/>
                    <a:pt x="100330" y="208280"/>
                    <a:pt x="101600" y="220980"/>
                  </a:cubicBezTo>
                  <a:cubicBezTo>
                    <a:pt x="102870" y="231140"/>
                    <a:pt x="99060" y="242570"/>
                    <a:pt x="91440" y="251460"/>
                  </a:cubicBezTo>
                  <a:cubicBezTo>
                    <a:pt x="83820" y="261620"/>
                    <a:pt x="62230" y="271780"/>
                    <a:pt x="49530" y="271780"/>
                  </a:cubicBezTo>
                  <a:cubicBezTo>
                    <a:pt x="38100" y="271780"/>
                    <a:pt x="26670" y="266700"/>
                    <a:pt x="19050" y="260350"/>
                  </a:cubicBezTo>
                  <a:cubicBezTo>
                    <a:pt x="11430" y="254000"/>
                    <a:pt x="5080" y="242570"/>
                    <a:pt x="2540" y="233680"/>
                  </a:cubicBezTo>
                  <a:cubicBezTo>
                    <a:pt x="0" y="223520"/>
                    <a:pt x="0" y="214630"/>
                    <a:pt x="5080" y="200660"/>
                  </a:cubicBezTo>
                  <a:cubicBezTo>
                    <a:pt x="21590" y="166370"/>
                    <a:pt x="110490" y="71120"/>
                    <a:pt x="156210" y="38100"/>
                  </a:cubicBezTo>
                  <a:cubicBezTo>
                    <a:pt x="184150" y="17780"/>
                    <a:pt x="214630" y="5080"/>
                    <a:pt x="234950" y="1270"/>
                  </a:cubicBezTo>
                  <a:cubicBezTo>
                    <a:pt x="247650" y="0"/>
                    <a:pt x="259080" y="0"/>
                    <a:pt x="267970" y="6350"/>
                  </a:cubicBezTo>
                  <a:cubicBezTo>
                    <a:pt x="278130" y="12700"/>
                    <a:pt x="290830" y="29210"/>
                    <a:pt x="292100" y="41910"/>
                  </a:cubicBezTo>
                  <a:cubicBezTo>
                    <a:pt x="292100" y="57150"/>
                    <a:pt x="265430" y="88900"/>
                    <a:pt x="265430" y="88900"/>
                  </a:cubicBezTo>
                </a:path>
              </a:pathLst>
            </a:custGeom>
            <a:solidFill>
              <a:srgbClr val="E7191F"/>
            </a:solidFill>
            <a:ln cap="sq">
              <a:noFill/>
              <a:prstDash val="solid"/>
              <a:miter/>
            </a:ln>
          </p:spPr>
        </p:sp>
      </p:grpSp>
      <p:grpSp>
        <p:nvGrpSpPr>
          <p:cNvPr name="Group 126" id="126"/>
          <p:cNvGrpSpPr/>
          <p:nvPr/>
        </p:nvGrpSpPr>
        <p:grpSpPr>
          <a:xfrm rot="0">
            <a:off x="9502140" y="5199697"/>
            <a:ext cx="1121092" cy="1368742"/>
            <a:chOff x="0" y="0"/>
            <a:chExt cx="1494790" cy="1824990"/>
          </a:xfrm>
        </p:grpSpPr>
        <p:sp>
          <p:nvSpPr>
            <p:cNvPr name="Freeform 127" id="127"/>
            <p:cNvSpPr/>
            <p:nvPr/>
          </p:nvSpPr>
          <p:spPr>
            <a:xfrm flipH="false" flipV="false" rot="0">
              <a:off x="46990" y="41910"/>
              <a:ext cx="1400810" cy="1733550"/>
            </a:xfrm>
            <a:custGeom>
              <a:avLst/>
              <a:gdLst/>
              <a:ahLst/>
              <a:cxnLst/>
              <a:rect r="r" b="b" t="t" l="l"/>
              <a:pathLst>
                <a:path h="1733550" w="1400810">
                  <a:moveTo>
                    <a:pt x="106680" y="57150"/>
                  </a:moveTo>
                  <a:cubicBezTo>
                    <a:pt x="101600" y="163830"/>
                    <a:pt x="194310" y="353060"/>
                    <a:pt x="247650" y="459740"/>
                  </a:cubicBezTo>
                  <a:cubicBezTo>
                    <a:pt x="293370" y="549910"/>
                    <a:pt x="335280" y="628650"/>
                    <a:pt x="391160" y="699770"/>
                  </a:cubicBezTo>
                  <a:cubicBezTo>
                    <a:pt x="445770" y="768350"/>
                    <a:pt x="518160" y="815340"/>
                    <a:pt x="575310" y="880110"/>
                  </a:cubicBezTo>
                  <a:cubicBezTo>
                    <a:pt x="633730" y="944880"/>
                    <a:pt x="661670" y="1007110"/>
                    <a:pt x="740410" y="1088390"/>
                  </a:cubicBezTo>
                  <a:cubicBezTo>
                    <a:pt x="880110" y="1234440"/>
                    <a:pt x="1327150" y="1548130"/>
                    <a:pt x="1383030" y="1638300"/>
                  </a:cubicBezTo>
                  <a:cubicBezTo>
                    <a:pt x="1397000" y="1661160"/>
                    <a:pt x="1400810" y="1673860"/>
                    <a:pt x="1395730" y="1689100"/>
                  </a:cubicBezTo>
                  <a:cubicBezTo>
                    <a:pt x="1390650" y="1705610"/>
                    <a:pt x="1365250" y="1728470"/>
                    <a:pt x="1348740" y="1731010"/>
                  </a:cubicBezTo>
                  <a:cubicBezTo>
                    <a:pt x="1332230" y="1733550"/>
                    <a:pt x="1306830" y="1722120"/>
                    <a:pt x="1296670" y="1709420"/>
                  </a:cubicBezTo>
                  <a:cubicBezTo>
                    <a:pt x="1287780" y="1696720"/>
                    <a:pt x="1285240" y="1671320"/>
                    <a:pt x="1289050" y="1657350"/>
                  </a:cubicBezTo>
                  <a:cubicBezTo>
                    <a:pt x="1291590" y="1645920"/>
                    <a:pt x="1300480" y="1635760"/>
                    <a:pt x="1310640" y="1629410"/>
                  </a:cubicBezTo>
                  <a:cubicBezTo>
                    <a:pt x="1319530" y="1623060"/>
                    <a:pt x="1333500" y="1617980"/>
                    <a:pt x="1344930" y="1619250"/>
                  </a:cubicBezTo>
                  <a:cubicBezTo>
                    <a:pt x="1358900" y="1621790"/>
                    <a:pt x="1381760" y="1635760"/>
                    <a:pt x="1389380" y="1647190"/>
                  </a:cubicBezTo>
                  <a:cubicBezTo>
                    <a:pt x="1397000" y="1657350"/>
                    <a:pt x="1398270" y="1671320"/>
                    <a:pt x="1397000" y="1681480"/>
                  </a:cubicBezTo>
                  <a:cubicBezTo>
                    <a:pt x="1395730" y="1692910"/>
                    <a:pt x="1389380" y="1705610"/>
                    <a:pt x="1381760" y="1714500"/>
                  </a:cubicBezTo>
                  <a:cubicBezTo>
                    <a:pt x="1374140" y="1722120"/>
                    <a:pt x="1361440" y="1729740"/>
                    <a:pt x="1350010" y="1731010"/>
                  </a:cubicBezTo>
                  <a:cubicBezTo>
                    <a:pt x="1338580" y="1732280"/>
                    <a:pt x="1324610" y="1731010"/>
                    <a:pt x="1314450" y="1724660"/>
                  </a:cubicBezTo>
                  <a:cubicBezTo>
                    <a:pt x="1303020" y="1717040"/>
                    <a:pt x="1287780" y="1696720"/>
                    <a:pt x="1285240" y="1681480"/>
                  </a:cubicBezTo>
                  <a:cubicBezTo>
                    <a:pt x="1283970" y="1666240"/>
                    <a:pt x="1292860" y="1640840"/>
                    <a:pt x="1305560" y="1633220"/>
                  </a:cubicBezTo>
                  <a:cubicBezTo>
                    <a:pt x="1322070" y="1623060"/>
                    <a:pt x="1369060" y="1625600"/>
                    <a:pt x="1383030" y="1638300"/>
                  </a:cubicBezTo>
                  <a:cubicBezTo>
                    <a:pt x="1394460" y="1648460"/>
                    <a:pt x="1399540" y="1673860"/>
                    <a:pt x="1395730" y="1689100"/>
                  </a:cubicBezTo>
                  <a:cubicBezTo>
                    <a:pt x="1391920" y="1703070"/>
                    <a:pt x="1375410" y="1722120"/>
                    <a:pt x="1361440" y="1727200"/>
                  </a:cubicBezTo>
                  <a:cubicBezTo>
                    <a:pt x="1350010" y="1733550"/>
                    <a:pt x="1336040" y="1732280"/>
                    <a:pt x="1322070" y="1728470"/>
                  </a:cubicBezTo>
                  <a:cubicBezTo>
                    <a:pt x="1303020" y="1723390"/>
                    <a:pt x="1285240" y="1710690"/>
                    <a:pt x="1263650" y="1692910"/>
                  </a:cubicBezTo>
                  <a:cubicBezTo>
                    <a:pt x="1224280" y="1663700"/>
                    <a:pt x="1184910" y="1607820"/>
                    <a:pt x="1123950" y="1550670"/>
                  </a:cubicBezTo>
                  <a:cubicBezTo>
                    <a:pt x="1016000" y="1447800"/>
                    <a:pt x="770890" y="1263650"/>
                    <a:pt x="661670" y="1148080"/>
                  </a:cubicBezTo>
                  <a:cubicBezTo>
                    <a:pt x="591820" y="1074420"/>
                    <a:pt x="563880" y="1012190"/>
                    <a:pt x="506730" y="948690"/>
                  </a:cubicBezTo>
                  <a:cubicBezTo>
                    <a:pt x="448310" y="881380"/>
                    <a:pt x="370840" y="826770"/>
                    <a:pt x="313690" y="754380"/>
                  </a:cubicBezTo>
                  <a:cubicBezTo>
                    <a:pt x="254000" y="676910"/>
                    <a:pt x="209550" y="591820"/>
                    <a:pt x="161290" y="497840"/>
                  </a:cubicBezTo>
                  <a:cubicBezTo>
                    <a:pt x="106680" y="389890"/>
                    <a:pt x="25400" y="209550"/>
                    <a:pt x="8890" y="139700"/>
                  </a:cubicBezTo>
                  <a:cubicBezTo>
                    <a:pt x="1270" y="113030"/>
                    <a:pt x="0" y="101600"/>
                    <a:pt x="3810" y="81280"/>
                  </a:cubicBezTo>
                  <a:cubicBezTo>
                    <a:pt x="7620" y="57150"/>
                    <a:pt x="19050" y="19050"/>
                    <a:pt x="35560" y="8890"/>
                  </a:cubicBezTo>
                  <a:cubicBezTo>
                    <a:pt x="48260" y="0"/>
                    <a:pt x="76200" y="0"/>
                    <a:pt x="87630" y="8890"/>
                  </a:cubicBezTo>
                  <a:cubicBezTo>
                    <a:pt x="99060" y="16510"/>
                    <a:pt x="106680" y="57150"/>
                    <a:pt x="106680" y="57150"/>
                  </a:cubicBezTo>
                </a:path>
              </a:pathLst>
            </a:custGeom>
            <a:solidFill>
              <a:srgbClr val="E7191F"/>
            </a:solidFill>
            <a:ln cap="sq">
              <a:noFill/>
              <a:prstDash val="solid"/>
              <a:miter/>
            </a:ln>
          </p:spPr>
        </p:sp>
      </p:grpSp>
      <p:grpSp>
        <p:nvGrpSpPr>
          <p:cNvPr name="Group 128" id="128"/>
          <p:cNvGrpSpPr/>
          <p:nvPr/>
        </p:nvGrpSpPr>
        <p:grpSpPr>
          <a:xfrm rot="0">
            <a:off x="10456545" y="6402705"/>
            <a:ext cx="1480185" cy="707707"/>
            <a:chOff x="0" y="0"/>
            <a:chExt cx="1973580" cy="943610"/>
          </a:xfrm>
        </p:grpSpPr>
        <p:sp>
          <p:nvSpPr>
            <p:cNvPr name="Freeform 129" id="129"/>
            <p:cNvSpPr/>
            <p:nvPr/>
          </p:nvSpPr>
          <p:spPr>
            <a:xfrm flipH="false" flipV="false" rot="0">
              <a:off x="45720" y="46990"/>
              <a:ext cx="1878330" cy="849630"/>
            </a:xfrm>
            <a:custGeom>
              <a:avLst/>
              <a:gdLst/>
              <a:ahLst/>
              <a:cxnLst/>
              <a:rect r="r" b="b" t="t" l="l"/>
              <a:pathLst>
                <a:path h="849630" w="1878330">
                  <a:moveTo>
                    <a:pt x="83820" y="13970"/>
                  </a:moveTo>
                  <a:cubicBezTo>
                    <a:pt x="303530" y="222250"/>
                    <a:pt x="367030" y="264160"/>
                    <a:pt x="461010" y="316230"/>
                  </a:cubicBezTo>
                  <a:cubicBezTo>
                    <a:pt x="605790" y="396240"/>
                    <a:pt x="866140" y="515620"/>
                    <a:pt x="1038860" y="579120"/>
                  </a:cubicBezTo>
                  <a:cubicBezTo>
                    <a:pt x="1170940" y="627380"/>
                    <a:pt x="1285240" y="657860"/>
                    <a:pt x="1398270" y="681990"/>
                  </a:cubicBezTo>
                  <a:cubicBezTo>
                    <a:pt x="1496060" y="702310"/>
                    <a:pt x="1596390" y="715010"/>
                    <a:pt x="1676400" y="721360"/>
                  </a:cubicBezTo>
                  <a:cubicBezTo>
                    <a:pt x="1737360" y="727710"/>
                    <a:pt x="1802130" y="711200"/>
                    <a:pt x="1836420" y="726440"/>
                  </a:cubicBezTo>
                  <a:cubicBezTo>
                    <a:pt x="1855470" y="735330"/>
                    <a:pt x="1869440" y="753110"/>
                    <a:pt x="1874520" y="768350"/>
                  </a:cubicBezTo>
                  <a:cubicBezTo>
                    <a:pt x="1878330" y="781050"/>
                    <a:pt x="1877060" y="796290"/>
                    <a:pt x="1871980" y="807720"/>
                  </a:cubicBezTo>
                  <a:cubicBezTo>
                    <a:pt x="1866900" y="819150"/>
                    <a:pt x="1856740" y="830580"/>
                    <a:pt x="1846580" y="836930"/>
                  </a:cubicBezTo>
                  <a:cubicBezTo>
                    <a:pt x="1836420" y="843280"/>
                    <a:pt x="1821180" y="847090"/>
                    <a:pt x="1808480" y="844550"/>
                  </a:cubicBezTo>
                  <a:cubicBezTo>
                    <a:pt x="1793240" y="842010"/>
                    <a:pt x="1769110" y="826770"/>
                    <a:pt x="1761490" y="811530"/>
                  </a:cubicBezTo>
                  <a:cubicBezTo>
                    <a:pt x="1753870" y="797560"/>
                    <a:pt x="1753870" y="769620"/>
                    <a:pt x="1762760" y="755650"/>
                  </a:cubicBezTo>
                  <a:cubicBezTo>
                    <a:pt x="1770380" y="740410"/>
                    <a:pt x="1793240" y="725170"/>
                    <a:pt x="1809750" y="723900"/>
                  </a:cubicBezTo>
                  <a:cubicBezTo>
                    <a:pt x="1826260" y="721360"/>
                    <a:pt x="1851660" y="734060"/>
                    <a:pt x="1863090" y="745490"/>
                  </a:cubicBezTo>
                  <a:cubicBezTo>
                    <a:pt x="1871980" y="754380"/>
                    <a:pt x="1877060" y="768350"/>
                    <a:pt x="1877060" y="781050"/>
                  </a:cubicBezTo>
                  <a:cubicBezTo>
                    <a:pt x="1875790" y="797560"/>
                    <a:pt x="1864360" y="822960"/>
                    <a:pt x="1851660" y="833120"/>
                  </a:cubicBezTo>
                  <a:cubicBezTo>
                    <a:pt x="1842770" y="842010"/>
                    <a:pt x="1831340" y="842010"/>
                    <a:pt x="1814830" y="844550"/>
                  </a:cubicBezTo>
                  <a:cubicBezTo>
                    <a:pt x="1786890" y="849630"/>
                    <a:pt x="1742440" y="847090"/>
                    <a:pt x="1691640" y="843280"/>
                  </a:cubicBezTo>
                  <a:cubicBezTo>
                    <a:pt x="1607820" y="835660"/>
                    <a:pt x="1473200" y="815340"/>
                    <a:pt x="1361440" y="788670"/>
                  </a:cubicBezTo>
                  <a:cubicBezTo>
                    <a:pt x="1239520" y="759460"/>
                    <a:pt x="1125220" y="722630"/>
                    <a:pt x="989330" y="669290"/>
                  </a:cubicBezTo>
                  <a:cubicBezTo>
                    <a:pt x="815340" y="600710"/>
                    <a:pt x="557530" y="481330"/>
                    <a:pt x="408940" y="398780"/>
                  </a:cubicBezTo>
                  <a:cubicBezTo>
                    <a:pt x="309880" y="344170"/>
                    <a:pt x="241300" y="302260"/>
                    <a:pt x="172720" y="243840"/>
                  </a:cubicBezTo>
                  <a:cubicBezTo>
                    <a:pt x="107950" y="189230"/>
                    <a:pt x="19050" y="100330"/>
                    <a:pt x="5080" y="60960"/>
                  </a:cubicBezTo>
                  <a:cubicBezTo>
                    <a:pt x="0" y="46990"/>
                    <a:pt x="3810" y="36830"/>
                    <a:pt x="7620" y="27940"/>
                  </a:cubicBezTo>
                  <a:cubicBezTo>
                    <a:pt x="11430" y="17780"/>
                    <a:pt x="20320" y="7620"/>
                    <a:pt x="31750" y="3810"/>
                  </a:cubicBezTo>
                  <a:cubicBezTo>
                    <a:pt x="44450" y="0"/>
                    <a:pt x="83820" y="13970"/>
                    <a:pt x="83820" y="13970"/>
                  </a:cubicBezTo>
                </a:path>
              </a:pathLst>
            </a:custGeom>
            <a:solidFill>
              <a:srgbClr val="E7191F"/>
            </a:solidFill>
            <a:ln cap="sq">
              <a:noFill/>
              <a:prstDash val="solid"/>
              <a:miter/>
            </a:ln>
          </p:spPr>
        </p:sp>
      </p:grpSp>
      <p:grpSp>
        <p:nvGrpSpPr>
          <p:cNvPr name="Group 130" id="130"/>
          <p:cNvGrpSpPr/>
          <p:nvPr/>
        </p:nvGrpSpPr>
        <p:grpSpPr>
          <a:xfrm rot="0">
            <a:off x="11633835" y="6778943"/>
            <a:ext cx="335280" cy="602932"/>
            <a:chOff x="0" y="0"/>
            <a:chExt cx="447040" cy="803910"/>
          </a:xfrm>
        </p:grpSpPr>
        <p:sp>
          <p:nvSpPr>
            <p:cNvPr name="Freeform 131" id="131"/>
            <p:cNvSpPr/>
            <p:nvPr/>
          </p:nvSpPr>
          <p:spPr>
            <a:xfrm flipH="false" flipV="false" rot="0">
              <a:off x="46990" y="48260"/>
              <a:ext cx="349250" cy="704850"/>
            </a:xfrm>
            <a:custGeom>
              <a:avLst/>
              <a:gdLst/>
              <a:ahLst/>
              <a:cxnLst/>
              <a:rect r="r" b="b" t="t" l="l"/>
              <a:pathLst>
                <a:path h="704850" w="349250">
                  <a:moveTo>
                    <a:pt x="87630" y="17780"/>
                  </a:moveTo>
                  <a:cubicBezTo>
                    <a:pt x="259080" y="251460"/>
                    <a:pt x="279400" y="273050"/>
                    <a:pt x="298450" y="281940"/>
                  </a:cubicBezTo>
                  <a:cubicBezTo>
                    <a:pt x="309880" y="287020"/>
                    <a:pt x="322580" y="278130"/>
                    <a:pt x="330200" y="284480"/>
                  </a:cubicBezTo>
                  <a:cubicBezTo>
                    <a:pt x="340360" y="292100"/>
                    <a:pt x="349250" y="316230"/>
                    <a:pt x="347980" y="330200"/>
                  </a:cubicBezTo>
                  <a:cubicBezTo>
                    <a:pt x="346710" y="344170"/>
                    <a:pt x="334010" y="364490"/>
                    <a:pt x="321310" y="370840"/>
                  </a:cubicBezTo>
                  <a:cubicBezTo>
                    <a:pt x="308610" y="378460"/>
                    <a:pt x="287020" y="360680"/>
                    <a:pt x="271780" y="372110"/>
                  </a:cubicBezTo>
                  <a:cubicBezTo>
                    <a:pt x="232410" y="401320"/>
                    <a:pt x="210820" y="632460"/>
                    <a:pt x="175260" y="676910"/>
                  </a:cubicBezTo>
                  <a:cubicBezTo>
                    <a:pt x="161290" y="695960"/>
                    <a:pt x="147320" y="703580"/>
                    <a:pt x="132080" y="703580"/>
                  </a:cubicBezTo>
                  <a:cubicBezTo>
                    <a:pt x="116840" y="704850"/>
                    <a:pt x="93980" y="694690"/>
                    <a:pt x="85090" y="683260"/>
                  </a:cubicBezTo>
                  <a:cubicBezTo>
                    <a:pt x="76200" y="670560"/>
                    <a:pt x="72390" y="647700"/>
                    <a:pt x="76200" y="632460"/>
                  </a:cubicBezTo>
                  <a:cubicBezTo>
                    <a:pt x="81280" y="618490"/>
                    <a:pt x="99060" y="601980"/>
                    <a:pt x="113030" y="596900"/>
                  </a:cubicBezTo>
                  <a:cubicBezTo>
                    <a:pt x="128270" y="593090"/>
                    <a:pt x="151130" y="598170"/>
                    <a:pt x="163830" y="608330"/>
                  </a:cubicBezTo>
                  <a:cubicBezTo>
                    <a:pt x="175260" y="617220"/>
                    <a:pt x="182880" y="641350"/>
                    <a:pt x="182880" y="655320"/>
                  </a:cubicBezTo>
                  <a:cubicBezTo>
                    <a:pt x="182880" y="666750"/>
                    <a:pt x="175260" y="678180"/>
                    <a:pt x="168910" y="687070"/>
                  </a:cubicBezTo>
                  <a:cubicBezTo>
                    <a:pt x="161290" y="694690"/>
                    <a:pt x="149860" y="702310"/>
                    <a:pt x="137160" y="703580"/>
                  </a:cubicBezTo>
                  <a:cubicBezTo>
                    <a:pt x="123190" y="704850"/>
                    <a:pt x="100330" y="697230"/>
                    <a:pt x="88900" y="687070"/>
                  </a:cubicBezTo>
                  <a:cubicBezTo>
                    <a:pt x="80010" y="679450"/>
                    <a:pt x="76200" y="671830"/>
                    <a:pt x="74930" y="656590"/>
                  </a:cubicBezTo>
                  <a:cubicBezTo>
                    <a:pt x="69850" y="619760"/>
                    <a:pt x="101600" y="513080"/>
                    <a:pt x="118110" y="467360"/>
                  </a:cubicBezTo>
                  <a:cubicBezTo>
                    <a:pt x="127000" y="440690"/>
                    <a:pt x="133350" y="426720"/>
                    <a:pt x="148590" y="403860"/>
                  </a:cubicBezTo>
                  <a:cubicBezTo>
                    <a:pt x="167640" y="372110"/>
                    <a:pt x="196850" y="322580"/>
                    <a:pt x="228600" y="302260"/>
                  </a:cubicBezTo>
                  <a:cubicBezTo>
                    <a:pt x="255270" y="284480"/>
                    <a:pt x="299720" y="269240"/>
                    <a:pt x="320040" y="276860"/>
                  </a:cubicBezTo>
                  <a:cubicBezTo>
                    <a:pt x="335280" y="284480"/>
                    <a:pt x="347980" y="314960"/>
                    <a:pt x="347980" y="330200"/>
                  </a:cubicBezTo>
                  <a:cubicBezTo>
                    <a:pt x="347980" y="342900"/>
                    <a:pt x="340360" y="355600"/>
                    <a:pt x="331470" y="363220"/>
                  </a:cubicBezTo>
                  <a:cubicBezTo>
                    <a:pt x="320040" y="372110"/>
                    <a:pt x="300990" y="378460"/>
                    <a:pt x="283210" y="375920"/>
                  </a:cubicBezTo>
                  <a:cubicBezTo>
                    <a:pt x="259080" y="373380"/>
                    <a:pt x="222250" y="345440"/>
                    <a:pt x="199390" y="327660"/>
                  </a:cubicBezTo>
                  <a:cubicBezTo>
                    <a:pt x="180340" y="313690"/>
                    <a:pt x="171450" y="303530"/>
                    <a:pt x="153670" y="280670"/>
                  </a:cubicBezTo>
                  <a:cubicBezTo>
                    <a:pt x="115570" y="233680"/>
                    <a:pt x="12700" y="101600"/>
                    <a:pt x="3810" y="58420"/>
                  </a:cubicBezTo>
                  <a:cubicBezTo>
                    <a:pt x="0" y="43180"/>
                    <a:pt x="3810" y="34290"/>
                    <a:pt x="8890" y="24130"/>
                  </a:cubicBezTo>
                  <a:cubicBezTo>
                    <a:pt x="13970" y="15240"/>
                    <a:pt x="24130" y="5080"/>
                    <a:pt x="35560" y="2540"/>
                  </a:cubicBezTo>
                  <a:cubicBezTo>
                    <a:pt x="49530" y="0"/>
                    <a:pt x="87630" y="17780"/>
                    <a:pt x="87630" y="17780"/>
                  </a:cubicBezTo>
                </a:path>
              </a:pathLst>
            </a:custGeom>
            <a:solidFill>
              <a:srgbClr val="E7191F"/>
            </a:solidFill>
            <a:ln cap="sq">
              <a:noFill/>
              <a:prstDash val="solid"/>
              <a:miter/>
            </a:ln>
          </p:spPr>
        </p:sp>
      </p:grpSp>
      <p:grpSp>
        <p:nvGrpSpPr>
          <p:cNvPr name="Group 132" id="132"/>
          <p:cNvGrpSpPr/>
          <p:nvPr/>
        </p:nvGrpSpPr>
        <p:grpSpPr>
          <a:xfrm rot="0">
            <a:off x="9469755" y="2748915"/>
            <a:ext cx="577215" cy="1918335"/>
            <a:chOff x="0" y="0"/>
            <a:chExt cx="769620" cy="2557780"/>
          </a:xfrm>
        </p:grpSpPr>
        <p:sp>
          <p:nvSpPr>
            <p:cNvPr name="Freeform 133" id="133"/>
            <p:cNvSpPr/>
            <p:nvPr/>
          </p:nvSpPr>
          <p:spPr>
            <a:xfrm flipH="false" flipV="false" rot="0">
              <a:off x="48260" y="44450"/>
              <a:ext cx="675640" cy="2463800"/>
            </a:xfrm>
            <a:custGeom>
              <a:avLst/>
              <a:gdLst/>
              <a:ahLst/>
              <a:cxnLst/>
              <a:rect r="r" b="b" t="t" l="l"/>
              <a:pathLst>
                <a:path h="2463800" w="675640">
                  <a:moveTo>
                    <a:pt x="669290" y="78740"/>
                  </a:moveTo>
                  <a:cubicBezTo>
                    <a:pt x="510540" y="328930"/>
                    <a:pt x="482600" y="449580"/>
                    <a:pt x="440690" y="546100"/>
                  </a:cubicBezTo>
                  <a:cubicBezTo>
                    <a:pt x="400050" y="640080"/>
                    <a:pt x="330200" y="753110"/>
                    <a:pt x="306070" y="820420"/>
                  </a:cubicBezTo>
                  <a:cubicBezTo>
                    <a:pt x="293370" y="854710"/>
                    <a:pt x="294640" y="866140"/>
                    <a:pt x="285750" y="904240"/>
                  </a:cubicBezTo>
                  <a:cubicBezTo>
                    <a:pt x="267970" y="981710"/>
                    <a:pt x="223520" y="1137920"/>
                    <a:pt x="209550" y="1253490"/>
                  </a:cubicBezTo>
                  <a:cubicBezTo>
                    <a:pt x="195580" y="1366520"/>
                    <a:pt x="210820" y="1489710"/>
                    <a:pt x="201930" y="1590040"/>
                  </a:cubicBezTo>
                  <a:cubicBezTo>
                    <a:pt x="194310" y="1671320"/>
                    <a:pt x="173990" y="1720850"/>
                    <a:pt x="165100" y="1811020"/>
                  </a:cubicBezTo>
                  <a:cubicBezTo>
                    <a:pt x="151130" y="1951990"/>
                    <a:pt x="168910" y="2250440"/>
                    <a:pt x="146050" y="2353310"/>
                  </a:cubicBezTo>
                  <a:cubicBezTo>
                    <a:pt x="137160" y="2397760"/>
                    <a:pt x="125730" y="2425700"/>
                    <a:pt x="109220" y="2443480"/>
                  </a:cubicBezTo>
                  <a:cubicBezTo>
                    <a:pt x="99060" y="2454910"/>
                    <a:pt x="86360" y="2461260"/>
                    <a:pt x="73660" y="2461260"/>
                  </a:cubicBezTo>
                  <a:cubicBezTo>
                    <a:pt x="57150" y="2462530"/>
                    <a:pt x="30480" y="2454910"/>
                    <a:pt x="19050" y="2442210"/>
                  </a:cubicBezTo>
                  <a:cubicBezTo>
                    <a:pt x="6350" y="2429510"/>
                    <a:pt x="0" y="2402840"/>
                    <a:pt x="3810" y="2385060"/>
                  </a:cubicBezTo>
                  <a:cubicBezTo>
                    <a:pt x="7620" y="2368550"/>
                    <a:pt x="26670" y="2348230"/>
                    <a:pt x="41910" y="2341880"/>
                  </a:cubicBezTo>
                  <a:cubicBezTo>
                    <a:pt x="58420" y="2335530"/>
                    <a:pt x="86360" y="2339340"/>
                    <a:pt x="100330" y="2349500"/>
                  </a:cubicBezTo>
                  <a:cubicBezTo>
                    <a:pt x="114300" y="2358390"/>
                    <a:pt x="125730" y="2385060"/>
                    <a:pt x="127000" y="2401570"/>
                  </a:cubicBezTo>
                  <a:cubicBezTo>
                    <a:pt x="128270" y="2414270"/>
                    <a:pt x="121920" y="2428240"/>
                    <a:pt x="113030" y="2438400"/>
                  </a:cubicBezTo>
                  <a:cubicBezTo>
                    <a:pt x="105410" y="2448560"/>
                    <a:pt x="92710" y="2457450"/>
                    <a:pt x="80010" y="2459990"/>
                  </a:cubicBezTo>
                  <a:cubicBezTo>
                    <a:pt x="68580" y="2463800"/>
                    <a:pt x="52070" y="2462530"/>
                    <a:pt x="40640" y="2457450"/>
                  </a:cubicBezTo>
                  <a:cubicBezTo>
                    <a:pt x="29210" y="2452370"/>
                    <a:pt x="16510" y="2442210"/>
                    <a:pt x="10160" y="2430780"/>
                  </a:cubicBezTo>
                  <a:cubicBezTo>
                    <a:pt x="3810" y="2420620"/>
                    <a:pt x="1270" y="2404110"/>
                    <a:pt x="2540" y="2392680"/>
                  </a:cubicBezTo>
                  <a:cubicBezTo>
                    <a:pt x="3810" y="2379980"/>
                    <a:pt x="15240" y="2376170"/>
                    <a:pt x="20320" y="2355850"/>
                  </a:cubicBezTo>
                  <a:cubicBezTo>
                    <a:pt x="39370" y="2279650"/>
                    <a:pt x="29210" y="1918970"/>
                    <a:pt x="44450" y="1769110"/>
                  </a:cubicBezTo>
                  <a:cubicBezTo>
                    <a:pt x="54610" y="1675130"/>
                    <a:pt x="74930" y="1620520"/>
                    <a:pt x="82550" y="1541780"/>
                  </a:cubicBezTo>
                  <a:cubicBezTo>
                    <a:pt x="90170" y="1456690"/>
                    <a:pt x="74930" y="1374140"/>
                    <a:pt x="87630" y="1273810"/>
                  </a:cubicBezTo>
                  <a:cubicBezTo>
                    <a:pt x="104140" y="1143000"/>
                    <a:pt x="135890" y="988060"/>
                    <a:pt x="189230" y="825500"/>
                  </a:cubicBezTo>
                  <a:cubicBezTo>
                    <a:pt x="256540" y="621030"/>
                    <a:pt x="400050" y="289560"/>
                    <a:pt x="487680" y="149860"/>
                  </a:cubicBezTo>
                  <a:cubicBezTo>
                    <a:pt x="532130" y="80010"/>
                    <a:pt x="576580" y="16510"/>
                    <a:pt x="612140" y="6350"/>
                  </a:cubicBezTo>
                  <a:cubicBezTo>
                    <a:pt x="631190" y="0"/>
                    <a:pt x="656590" y="10160"/>
                    <a:pt x="665480" y="22860"/>
                  </a:cubicBezTo>
                  <a:cubicBezTo>
                    <a:pt x="675640" y="34290"/>
                    <a:pt x="669290" y="78740"/>
                    <a:pt x="669290" y="78740"/>
                  </a:cubicBezTo>
                </a:path>
              </a:pathLst>
            </a:custGeom>
            <a:solidFill>
              <a:srgbClr val="E7191F"/>
            </a:solidFill>
            <a:ln cap="sq">
              <a:noFill/>
              <a:prstDash val="solid"/>
              <a:miter/>
            </a:ln>
          </p:spPr>
        </p:sp>
      </p:grpSp>
      <p:grpSp>
        <p:nvGrpSpPr>
          <p:cNvPr name="Group 134" id="134"/>
          <p:cNvGrpSpPr/>
          <p:nvPr/>
        </p:nvGrpSpPr>
        <p:grpSpPr>
          <a:xfrm rot="0">
            <a:off x="9426893" y="4522470"/>
            <a:ext cx="226695" cy="857250"/>
            <a:chOff x="0" y="0"/>
            <a:chExt cx="302260" cy="1143000"/>
          </a:xfrm>
        </p:grpSpPr>
        <p:sp>
          <p:nvSpPr>
            <p:cNvPr name="Freeform 135" id="135"/>
            <p:cNvSpPr/>
            <p:nvPr/>
          </p:nvSpPr>
          <p:spPr>
            <a:xfrm flipH="false" flipV="false" rot="0">
              <a:off x="45720" y="49530"/>
              <a:ext cx="210820" cy="1046480"/>
            </a:xfrm>
            <a:custGeom>
              <a:avLst/>
              <a:gdLst/>
              <a:ahLst/>
              <a:cxnLst/>
              <a:rect r="r" b="b" t="t" l="l"/>
              <a:pathLst>
                <a:path h="1046480" w="210820">
                  <a:moveTo>
                    <a:pt x="189230" y="67310"/>
                  </a:moveTo>
                  <a:cubicBezTo>
                    <a:pt x="153670" y="240030"/>
                    <a:pt x="165100" y="293370"/>
                    <a:pt x="161290" y="355600"/>
                  </a:cubicBezTo>
                  <a:cubicBezTo>
                    <a:pt x="156210" y="438150"/>
                    <a:pt x="123190" y="552450"/>
                    <a:pt x="127000" y="636270"/>
                  </a:cubicBezTo>
                  <a:cubicBezTo>
                    <a:pt x="129540" y="706120"/>
                    <a:pt x="151130" y="775970"/>
                    <a:pt x="166370" y="825500"/>
                  </a:cubicBezTo>
                  <a:cubicBezTo>
                    <a:pt x="177800" y="859790"/>
                    <a:pt x="194310" y="881380"/>
                    <a:pt x="200660" y="910590"/>
                  </a:cubicBezTo>
                  <a:cubicBezTo>
                    <a:pt x="207010" y="938530"/>
                    <a:pt x="210820" y="975360"/>
                    <a:pt x="205740" y="995680"/>
                  </a:cubicBezTo>
                  <a:cubicBezTo>
                    <a:pt x="201930" y="1010920"/>
                    <a:pt x="194310" y="1022350"/>
                    <a:pt x="182880" y="1029970"/>
                  </a:cubicBezTo>
                  <a:cubicBezTo>
                    <a:pt x="170180" y="1040130"/>
                    <a:pt x="140970" y="1045210"/>
                    <a:pt x="124460" y="1041400"/>
                  </a:cubicBezTo>
                  <a:cubicBezTo>
                    <a:pt x="111760" y="1038860"/>
                    <a:pt x="99060" y="1027430"/>
                    <a:pt x="91440" y="1017270"/>
                  </a:cubicBezTo>
                  <a:cubicBezTo>
                    <a:pt x="83820" y="1007110"/>
                    <a:pt x="80010" y="991870"/>
                    <a:pt x="80010" y="977900"/>
                  </a:cubicBezTo>
                  <a:cubicBezTo>
                    <a:pt x="80010" y="965200"/>
                    <a:pt x="85090" y="949960"/>
                    <a:pt x="93980" y="939800"/>
                  </a:cubicBezTo>
                  <a:cubicBezTo>
                    <a:pt x="105410" y="928370"/>
                    <a:pt x="132080" y="915670"/>
                    <a:pt x="148590" y="916940"/>
                  </a:cubicBezTo>
                  <a:cubicBezTo>
                    <a:pt x="166370" y="918210"/>
                    <a:pt x="190500" y="934720"/>
                    <a:pt x="199390" y="949960"/>
                  </a:cubicBezTo>
                  <a:cubicBezTo>
                    <a:pt x="208280" y="965200"/>
                    <a:pt x="207010" y="994410"/>
                    <a:pt x="200660" y="1009650"/>
                  </a:cubicBezTo>
                  <a:cubicBezTo>
                    <a:pt x="195580" y="1022350"/>
                    <a:pt x="182880" y="1032510"/>
                    <a:pt x="171450" y="1037590"/>
                  </a:cubicBezTo>
                  <a:cubicBezTo>
                    <a:pt x="160020" y="1043940"/>
                    <a:pt x="144780" y="1046480"/>
                    <a:pt x="130810" y="1042670"/>
                  </a:cubicBezTo>
                  <a:cubicBezTo>
                    <a:pt x="115570" y="1038860"/>
                    <a:pt x="96520" y="1026160"/>
                    <a:pt x="85090" y="1005840"/>
                  </a:cubicBezTo>
                  <a:cubicBezTo>
                    <a:pt x="63500" y="966470"/>
                    <a:pt x="69850" y="869950"/>
                    <a:pt x="55880" y="806450"/>
                  </a:cubicBezTo>
                  <a:cubicBezTo>
                    <a:pt x="41910" y="746760"/>
                    <a:pt x="8890" y="698500"/>
                    <a:pt x="5080" y="636270"/>
                  </a:cubicBezTo>
                  <a:cubicBezTo>
                    <a:pt x="0" y="558800"/>
                    <a:pt x="40640" y="458470"/>
                    <a:pt x="48260" y="377190"/>
                  </a:cubicBezTo>
                  <a:cubicBezTo>
                    <a:pt x="55880" y="306070"/>
                    <a:pt x="49530" y="228600"/>
                    <a:pt x="55880" y="175260"/>
                  </a:cubicBezTo>
                  <a:cubicBezTo>
                    <a:pt x="60960" y="139700"/>
                    <a:pt x="66040" y="114300"/>
                    <a:pt x="74930" y="86360"/>
                  </a:cubicBezTo>
                  <a:cubicBezTo>
                    <a:pt x="82550" y="63500"/>
                    <a:pt x="91440" y="35560"/>
                    <a:pt x="104140" y="21590"/>
                  </a:cubicBezTo>
                  <a:cubicBezTo>
                    <a:pt x="111760" y="11430"/>
                    <a:pt x="121920" y="3810"/>
                    <a:pt x="133350" y="1270"/>
                  </a:cubicBezTo>
                  <a:cubicBezTo>
                    <a:pt x="146050" y="0"/>
                    <a:pt x="167640" y="3810"/>
                    <a:pt x="176530" y="13970"/>
                  </a:cubicBezTo>
                  <a:cubicBezTo>
                    <a:pt x="187960" y="24130"/>
                    <a:pt x="189230" y="67310"/>
                    <a:pt x="189230" y="67310"/>
                  </a:cubicBezTo>
                </a:path>
              </a:pathLst>
            </a:custGeom>
            <a:solidFill>
              <a:srgbClr val="E7191F"/>
            </a:solidFill>
            <a:ln cap="sq">
              <a:noFill/>
              <a:prstDash val="solid"/>
              <a:miter/>
            </a:ln>
          </p:spPr>
        </p:sp>
      </p:grpSp>
      <p:grpSp>
        <p:nvGrpSpPr>
          <p:cNvPr name="Group 136" id="136"/>
          <p:cNvGrpSpPr/>
          <p:nvPr/>
        </p:nvGrpSpPr>
        <p:grpSpPr>
          <a:xfrm rot="0">
            <a:off x="9860280" y="1528762"/>
            <a:ext cx="2587942" cy="1398270"/>
            <a:chOff x="0" y="0"/>
            <a:chExt cx="3450590" cy="1864360"/>
          </a:xfrm>
        </p:grpSpPr>
        <p:sp>
          <p:nvSpPr>
            <p:cNvPr name="Freeform 137" id="137"/>
            <p:cNvSpPr/>
            <p:nvPr/>
          </p:nvSpPr>
          <p:spPr>
            <a:xfrm flipH="false" flipV="false" rot="0">
              <a:off x="50800" y="39370"/>
              <a:ext cx="3351530" cy="1774190"/>
            </a:xfrm>
            <a:custGeom>
              <a:avLst/>
              <a:gdLst/>
              <a:ahLst/>
              <a:cxnLst/>
              <a:rect r="r" b="b" t="t" l="l"/>
              <a:pathLst>
                <a:path h="1774190" w="3351530">
                  <a:moveTo>
                    <a:pt x="0" y="1705610"/>
                  </a:moveTo>
                  <a:cubicBezTo>
                    <a:pt x="176530" y="1369060"/>
                    <a:pt x="207010" y="1320800"/>
                    <a:pt x="256540" y="1261110"/>
                  </a:cubicBezTo>
                  <a:cubicBezTo>
                    <a:pt x="318770" y="1188720"/>
                    <a:pt x="401320" y="1109980"/>
                    <a:pt x="488950" y="1035050"/>
                  </a:cubicBezTo>
                  <a:cubicBezTo>
                    <a:pt x="590550" y="949960"/>
                    <a:pt x="737870" y="845820"/>
                    <a:pt x="834390" y="781050"/>
                  </a:cubicBezTo>
                  <a:cubicBezTo>
                    <a:pt x="901700" y="735330"/>
                    <a:pt x="934720" y="715010"/>
                    <a:pt x="1007110" y="673100"/>
                  </a:cubicBezTo>
                  <a:cubicBezTo>
                    <a:pt x="1123950" y="605790"/>
                    <a:pt x="1351280" y="486410"/>
                    <a:pt x="1474470" y="427990"/>
                  </a:cubicBezTo>
                  <a:cubicBezTo>
                    <a:pt x="1554480" y="391160"/>
                    <a:pt x="1600200" y="373380"/>
                    <a:pt x="1673860" y="345440"/>
                  </a:cubicBezTo>
                  <a:cubicBezTo>
                    <a:pt x="1764030" y="312420"/>
                    <a:pt x="1863090" y="281940"/>
                    <a:pt x="1981200" y="247650"/>
                  </a:cubicBezTo>
                  <a:cubicBezTo>
                    <a:pt x="2142490" y="201930"/>
                    <a:pt x="2376170" y="139700"/>
                    <a:pt x="2552700" y="99060"/>
                  </a:cubicBezTo>
                  <a:cubicBezTo>
                    <a:pt x="2702560" y="64770"/>
                    <a:pt x="2851150" y="27940"/>
                    <a:pt x="2973070" y="15240"/>
                  </a:cubicBezTo>
                  <a:cubicBezTo>
                    <a:pt x="3063240" y="5080"/>
                    <a:pt x="3145790" y="0"/>
                    <a:pt x="3211830" y="11430"/>
                  </a:cubicBezTo>
                  <a:cubicBezTo>
                    <a:pt x="3261360" y="19050"/>
                    <a:pt x="3317240" y="33020"/>
                    <a:pt x="3336290" y="57150"/>
                  </a:cubicBezTo>
                  <a:cubicBezTo>
                    <a:pt x="3348990" y="72390"/>
                    <a:pt x="3348990" y="100330"/>
                    <a:pt x="3345180" y="115570"/>
                  </a:cubicBezTo>
                  <a:cubicBezTo>
                    <a:pt x="3341370" y="129540"/>
                    <a:pt x="3331210" y="140970"/>
                    <a:pt x="3319780" y="148590"/>
                  </a:cubicBezTo>
                  <a:cubicBezTo>
                    <a:pt x="3309620" y="156210"/>
                    <a:pt x="3294380" y="161290"/>
                    <a:pt x="3280410" y="158750"/>
                  </a:cubicBezTo>
                  <a:cubicBezTo>
                    <a:pt x="3263900" y="156210"/>
                    <a:pt x="3238500" y="142240"/>
                    <a:pt x="3228340" y="127000"/>
                  </a:cubicBezTo>
                  <a:cubicBezTo>
                    <a:pt x="3219450" y="111760"/>
                    <a:pt x="3219450" y="82550"/>
                    <a:pt x="3227070" y="67310"/>
                  </a:cubicBezTo>
                  <a:cubicBezTo>
                    <a:pt x="3234690" y="50800"/>
                    <a:pt x="3258820" y="35560"/>
                    <a:pt x="3275330" y="31750"/>
                  </a:cubicBezTo>
                  <a:cubicBezTo>
                    <a:pt x="3288030" y="27940"/>
                    <a:pt x="3304540" y="31750"/>
                    <a:pt x="3315970" y="38100"/>
                  </a:cubicBezTo>
                  <a:cubicBezTo>
                    <a:pt x="3327400" y="44450"/>
                    <a:pt x="3337560" y="57150"/>
                    <a:pt x="3343910" y="68580"/>
                  </a:cubicBezTo>
                  <a:cubicBezTo>
                    <a:pt x="3348990" y="80010"/>
                    <a:pt x="3351530" y="96520"/>
                    <a:pt x="3347720" y="109220"/>
                  </a:cubicBezTo>
                  <a:cubicBezTo>
                    <a:pt x="3342640" y="125730"/>
                    <a:pt x="3322320" y="147320"/>
                    <a:pt x="3307080" y="154940"/>
                  </a:cubicBezTo>
                  <a:cubicBezTo>
                    <a:pt x="3295650" y="161290"/>
                    <a:pt x="3279140" y="160020"/>
                    <a:pt x="3266440" y="156210"/>
                  </a:cubicBezTo>
                  <a:cubicBezTo>
                    <a:pt x="3253740" y="152400"/>
                    <a:pt x="3249930" y="138430"/>
                    <a:pt x="3232150" y="133350"/>
                  </a:cubicBezTo>
                  <a:cubicBezTo>
                    <a:pt x="3188970" y="119380"/>
                    <a:pt x="3082290" y="128270"/>
                    <a:pt x="2985770" y="138430"/>
                  </a:cubicBezTo>
                  <a:cubicBezTo>
                    <a:pt x="2843530" y="153670"/>
                    <a:pt x="2651760" y="194310"/>
                    <a:pt x="2466340" y="237490"/>
                  </a:cubicBezTo>
                  <a:cubicBezTo>
                    <a:pt x="2247900" y="288290"/>
                    <a:pt x="1943100" y="370840"/>
                    <a:pt x="1761490" y="434340"/>
                  </a:cubicBezTo>
                  <a:cubicBezTo>
                    <a:pt x="1643380" y="474980"/>
                    <a:pt x="1582420" y="502920"/>
                    <a:pt x="1473200" y="554990"/>
                  </a:cubicBezTo>
                  <a:cubicBezTo>
                    <a:pt x="1320800" y="628650"/>
                    <a:pt x="1090930" y="750570"/>
                    <a:pt x="942340" y="844550"/>
                  </a:cubicBezTo>
                  <a:cubicBezTo>
                    <a:pt x="826770" y="918210"/>
                    <a:pt x="744220" y="980440"/>
                    <a:pt x="646430" y="1061720"/>
                  </a:cubicBezTo>
                  <a:cubicBezTo>
                    <a:pt x="539750" y="1148080"/>
                    <a:pt x="403860" y="1270000"/>
                    <a:pt x="331470" y="1351280"/>
                  </a:cubicBezTo>
                  <a:cubicBezTo>
                    <a:pt x="287020" y="1402080"/>
                    <a:pt x="270510" y="1432560"/>
                    <a:pt x="234950" y="1485900"/>
                  </a:cubicBezTo>
                  <a:cubicBezTo>
                    <a:pt x="187960" y="1560830"/>
                    <a:pt x="115570" y="1729740"/>
                    <a:pt x="77470" y="1761490"/>
                  </a:cubicBezTo>
                  <a:cubicBezTo>
                    <a:pt x="64770" y="1772920"/>
                    <a:pt x="55880" y="1774190"/>
                    <a:pt x="44450" y="1774190"/>
                  </a:cubicBezTo>
                  <a:cubicBezTo>
                    <a:pt x="34290" y="1774190"/>
                    <a:pt x="19050" y="1769110"/>
                    <a:pt x="11430" y="1760220"/>
                  </a:cubicBezTo>
                  <a:cubicBezTo>
                    <a:pt x="2540" y="1750060"/>
                    <a:pt x="0" y="1705610"/>
                    <a:pt x="0" y="1705610"/>
                  </a:cubicBezTo>
                </a:path>
              </a:pathLst>
            </a:custGeom>
            <a:solidFill>
              <a:srgbClr val="E7191F"/>
            </a:solidFill>
            <a:ln cap="sq">
              <a:noFill/>
              <a:prstDash val="solid"/>
              <a:miter/>
            </a:ln>
          </p:spPr>
        </p:sp>
      </p:grpSp>
      <p:sp>
        <p:nvSpPr>
          <p:cNvPr name="TextBox 138" id="138"/>
          <p:cNvSpPr txBox="true"/>
          <p:nvPr/>
        </p:nvSpPr>
        <p:spPr>
          <a:xfrm rot="0">
            <a:off x="12246292" y="7180897"/>
            <a:ext cx="4058357" cy="763196"/>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5E17EB"/>
                </a:solidFill>
                <a:latin typeface="Playwrite US Modern"/>
                <a:ea typeface="Playwrite US Modern"/>
                <a:cs typeface="Playwrite US Modern"/>
                <a:sym typeface="Playwrite US Modern"/>
              </a:rPr>
              <a:t>only gains of E’s neighbors changes!!!!</a:t>
            </a:r>
          </a:p>
        </p:txBody>
      </p:sp>
      <p:grpSp>
        <p:nvGrpSpPr>
          <p:cNvPr name="Group 139" id="139"/>
          <p:cNvGrpSpPr/>
          <p:nvPr/>
        </p:nvGrpSpPr>
        <p:grpSpPr>
          <a:xfrm rot="0">
            <a:off x="11831688" y="6712908"/>
            <a:ext cx="4737909" cy="2008153"/>
            <a:chOff x="0" y="0"/>
            <a:chExt cx="5986722" cy="2537460"/>
          </a:xfrm>
        </p:grpSpPr>
        <p:sp>
          <p:nvSpPr>
            <p:cNvPr name="Freeform 140" id="140"/>
            <p:cNvSpPr/>
            <p:nvPr/>
          </p:nvSpPr>
          <p:spPr>
            <a:xfrm flipH="false" flipV="false" rot="0">
              <a:off x="53479" y="50800"/>
              <a:ext cx="5882655" cy="2440940"/>
            </a:xfrm>
            <a:custGeom>
              <a:avLst/>
              <a:gdLst/>
              <a:ahLst/>
              <a:cxnLst/>
              <a:rect r="r" b="b" t="t" l="l"/>
              <a:pathLst>
                <a:path h="2440940" w="5882655">
                  <a:moveTo>
                    <a:pt x="2571313" y="688340"/>
                  </a:moveTo>
                  <a:cubicBezTo>
                    <a:pt x="2170945" y="397510"/>
                    <a:pt x="2111685" y="384810"/>
                    <a:pt x="2023518" y="359410"/>
                  </a:cubicBezTo>
                  <a:cubicBezTo>
                    <a:pt x="1902106" y="325120"/>
                    <a:pt x="1693973" y="281940"/>
                    <a:pt x="1585571" y="262890"/>
                  </a:cubicBezTo>
                  <a:cubicBezTo>
                    <a:pt x="1521974" y="251460"/>
                    <a:pt x="1491622" y="246380"/>
                    <a:pt x="1432361" y="241300"/>
                  </a:cubicBezTo>
                  <a:cubicBezTo>
                    <a:pt x="1351421" y="233680"/>
                    <a:pt x="1250245" y="227330"/>
                    <a:pt x="1140397" y="231140"/>
                  </a:cubicBezTo>
                  <a:cubicBezTo>
                    <a:pt x="1000196" y="236220"/>
                    <a:pt x="792062" y="255270"/>
                    <a:pt x="659088" y="278130"/>
                  </a:cubicBezTo>
                  <a:cubicBezTo>
                    <a:pt x="560803" y="295910"/>
                    <a:pt x="478417" y="313690"/>
                    <a:pt x="410485" y="341630"/>
                  </a:cubicBezTo>
                  <a:cubicBezTo>
                    <a:pt x="357006" y="365760"/>
                    <a:pt x="313645" y="393700"/>
                    <a:pt x="274620" y="427990"/>
                  </a:cubicBezTo>
                  <a:cubicBezTo>
                    <a:pt x="237040" y="461010"/>
                    <a:pt x="208133" y="501650"/>
                    <a:pt x="179226" y="544830"/>
                  </a:cubicBezTo>
                  <a:cubicBezTo>
                    <a:pt x="145982" y="590550"/>
                    <a:pt x="109848" y="643890"/>
                    <a:pt x="91058" y="695960"/>
                  </a:cubicBezTo>
                  <a:cubicBezTo>
                    <a:pt x="73714" y="744220"/>
                    <a:pt x="69378" y="792480"/>
                    <a:pt x="66487" y="842010"/>
                  </a:cubicBezTo>
                  <a:cubicBezTo>
                    <a:pt x="62151" y="896620"/>
                    <a:pt x="63596" y="952500"/>
                    <a:pt x="73714" y="1008380"/>
                  </a:cubicBezTo>
                  <a:cubicBezTo>
                    <a:pt x="83831" y="1070610"/>
                    <a:pt x="101176" y="1135380"/>
                    <a:pt x="128638" y="1200150"/>
                  </a:cubicBezTo>
                  <a:cubicBezTo>
                    <a:pt x="157545" y="1270000"/>
                    <a:pt x="196570" y="1343660"/>
                    <a:pt x="245713" y="1409700"/>
                  </a:cubicBezTo>
                  <a:cubicBezTo>
                    <a:pt x="297746" y="1478280"/>
                    <a:pt x="364233" y="1543050"/>
                    <a:pt x="433611" y="1602740"/>
                  </a:cubicBezTo>
                  <a:cubicBezTo>
                    <a:pt x="505879" y="1664970"/>
                    <a:pt x="583929" y="1723390"/>
                    <a:pt x="670651" y="1772920"/>
                  </a:cubicBezTo>
                  <a:cubicBezTo>
                    <a:pt x="757374" y="1823720"/>
                    <a:pt x="839760" y="1855470"/>
                    <a:pt x="955389" y="1901190"/>
                  </a:cubicBezTo>
                  <a:cubicBezTo>
                    <a:pt x="1125943" y="1968500"/>
                    <a:pt x="1352866" y="2057400"/>
                    <a:pt x="1597133" y="2120900"/>
                  </a:cubicBezTo>
                  <a:cubicBezTo>
                    <a:pt x="1903552" y="2199640"/>
                    <a:pt x="2331381" y="2265680"/>
                    <a:pt x="2658035" y="2308860"/>
                  </a:cubicBezTo>
                  <a:cubicBezTo>
                    <a:pt x="2936991" y="2345690"/>
                    <a:pt x="3221729" y="2366010"/>
                    <a:pt x="3437089" y="2377440"/>
                  </a:cubicBezTo>
                  <a:cubicBezTo>
                    <a:pt x="3590299" y="2386330"/>
                    <a:pt x="3678466" y="2392680"/>
                    <a:pt x="3830230" y="2388870"/>
                  </a:cubicBezTo>
                  <a:cubicBezTo>
                    <a:pt x="4034027" y="2382520"/>
                    <a:pt x="4356344" y="2354580"/>
                    <a:pt x="4552915" y="2327910"/>
                  </a:cubicBezTo>
                  <a:cubicBezTo>
                    <a:pt x="4688780" y="2308860"/>
                    <a:pt x="4781283" y="2297430"/>
                    <a:pt x="4896913" y="2263140"/>
                  </a:cubicBezTo>
                  <a:cubicBezTo>
                    <a:pt x="5022660" y="2225040"/>
                    <a:pt x="5165752" y="2162810"/>
                    <a:pt x="5275600" y="2104390"/>
                  </a:cubicBezTo>
                  <a:cubicBezTo>
                    <a:pt x="5370994" y="2053590"/>
                    <a:pt x="5463498" y="1986280"/>
                    <a:pt x="5524204" y="1939290"/>
                  </a:cubicBezTo>
                  <a:cubicBezTo>
                    <a:pt x="5563228" y="1908810"/>
                    <a:pt x="5582018" y="1892300"/>
                    <a:pt x="5615262" y="1858010"/>
                  </a:cubicBezTo>
                  <a:cubicBezTo>
                    <a:pt x="5660068" y="1811020"/>
                    <a:pt x="5730891" y="1739900"/>
                    <a:pt x="5764135" y="1672590"/>
                  </a:cubicBezTo>
                  <a:cubicBezTo>
                    <a:pt x="5797379" y="1607820"/>
                    <a:pt x="5811832" y="1543050"/>
                    <a:pt x="5817613" y="1463040"/>
                  </a:cubicBezTo>
                  <a:cubicBezTo>
                    <a:pt x="5824840" y="1356360"/>
                    <a:pt x="5801714" y="1192530"/>
                    <a:pt x="5777143" y="1088390"/>
                  </a:cubicBezTo>
                  <a:cubicBezTo>
                    <a:pt x="5759799" y="1008380"/>
                    <a:pt x="5745345" y="955040"/>
                    <a:pt x="5706320" y="885190"/>
                  </a:cubicBezTo>
                  <a:cubicBezTo>
                    <a:pt x="5655732" y="793750"/>
                    <a:pt x="5561783" y="679450"/>
                    <a:pt x="5479397" y="598170"/>
                  </a:cubicBezTo>
                  <a:cubicBezTo>
                    <a:pt x="5404237" y="525780"/>
                    <a:pt x="5304507" y="461010"/>
                    <a:pt x="5235130" y="412750"/>
                  </a:cubicBezTo>
                  <a:cubicBezTo>
                    <a:pt x="5184542" y="377190"/>
                    <a:pt x="5149853" y="354330"/>
                    <a:pt x="5102156" y="327660"/>
                  </a:cubicBezTo>
                  <a:cubicBezTo>
                    <a:pt x="5050122" y="299720"/>
                    <a:pt x="4993753" y="274320"/>
                    <a:pt x="4934493" y="248920"/>
                  </a:cubicBezTo>
                  <a:cubicBezTo>
                    <a:pt x="4868005" y="220980"/>
                    <a:pt x="4794292" y="193040"/>
                    <a:pt x="4723468" y="171450"/>
                  </a:cubicBezTo>
                  <a:cubicBezTo>
                    <a:pt x="4656982" y="148590"/>
                    <a:pt x="4594831" y="132080"/>
                    <a:pt x="4522562" y="115570"/>
                  </a:cubicBezTo>
                  <a:cubicBezTo>
                    <a:pt x="4441621" y="97790"/>
                    <a:pt x="4350563" y="81280"/>
                    <a:pt x="4260950" y="69850"/>
                  </a:cubicBezTo>
                  <a:cubicBezTo>
                    <a:pt x="4164110" y="59690"/>
                    <a:pt x="4064380" y="50800"/>
                    <a:pt x="3961759" y="50800"/>
                  </a:cubicBezTo>
                  <a:cubicBezTo>
                    <a:pt x="3849020" y="52070"/>
                    <a:pt x="3724718" y="60960"/>
                    <a:pt x="3609089" y="76200"/>
                  </a:cubicBezTo>
                  <a:cubicBezTo>
                    <a:pt x="3490568" y="91440"/>
                    <a:pt x="3376384" y="110490"/>
                    <a:pt x="3257863" y="142240"/>
                  </a:cubicBezTo>
                  <a:cubicBezTo>
                    <a:pt x="3126335" y="176530"/>
                    <a:pt x="2981798" y="228600"/>
                    <a:pt x="2857496" y="280670"/>
                  </a:cubicBezTo>
                  <a:cubicBezTo>
                    <a:pt x="2741866" y="328930"/>
                    <a:pt x="2646472" y="381000"/>
                    <a:pt x="2536624" y="439420"/>
                  </a:cubicBezTo>
                  <a:cubicBezTo>
                    <a:pt x="2416658" y="502920"/>
                    <a:pt x="2220088" y="636270"/>
                    <a:pt x="2166609" y="652780"/>
                  </a:cubicBezTo>
                  <a:cubicBezTo>
                    <a:pt x="2152156" y="657860"/>
                    <a:pt x="2146374" y="659130"/>
                    <a:pt x="2139147" y="655320"/>
                  </a:cubicBezTo>
                  <a:cubicBezTo>
                    <a:pt x="2130475" y="651510"/>
                    <a:pt x="2120357" y="637540"/>
                    <a:pt x="2121803" y="628650"/>
                  </a:cubicBezTo>
                  <a:cubicBezTo>
                    <a:pt x="2121803" y="622300"/>
                    <a:pt x="2130475" y="612140"/>
                    <a:pt x="2136257" y="609600"/>
                  </a:cubicBezTo>
                  <a:cubicBezTo>
                    <a:pt x="2143483" y="605790"/>
                    <a:pt x="2156492" y="607060"/>
                    <a:pt x="2163718" y="609600"/>
                  </a:cubicBezTo>
                  <a:cubicBezTo>
                    <a:pt x="2170945" y="613410"/>
                    <a:pt x="2178172" y="622300"/>
                    <a:pt x="2178172" y="629920"/>
                  </a:cubicBezTo>
                  <a:cubicBezTo>
                    <a:pt x="2179618" y="636270"/>
                    <a:pt x="2175281" y="647700"/>
                    <a:pt x="2168055" y="651510"/>
                  </a:cubicBezTo>
                  <a:cubicBezTo>
                    <a:pt x="2162273" y="656590"/>
                    <a:pt x="2149265" y="657860"/>
                    <a:pt x="2142038" y="656590"/>
                  </a:cubicBezTo>
                  <a:cubicBezTo>
                    <a:pt x="2134811" y="654050"/>
                    <a:pt x="2124693" y="646430"/>
                    <a:pt x="2123248" y="640080"/>
                  </a:cubicBezTo>
                  <a:cubicBezTo>
                    <a:pt x="2120357" y="632460"/>
                    <a:pt x="2123248" y="622300"/>
                    <a:pt x="2134811" y="610870"/>
                  </a:cubicBezTo>
                  <a:cubicBezTo>
                    <a:pt x="2172391" y="567690"/>
                    <a:pt x="2386306" y="459740"/>
                    <a:pt x="2507717" y="394970"/>
                  </a:cubicBezTo>
                  <a:cubicBezTo>
                    <a:pt x="2619010" y="335280"/>
                    <a:pt x="2718741" y="281940"/>
                    <a:pt x="2835816" y="233680"/>
                  </a:cubicBezTo>
                  <a:cubicBezTo>
                    <a:pt x="2963008" y="180340"/>
                    <a:pt x="3111881" y="128270"/>
                    <a:pt x="3244855" y="92710"/>
                  </a:cubicBezTo>
                  <a:cubicBezTo>
                    <a:pt x="3367712" y="60960"/>
                    <a:pt x="3483341" y="40640"/>
                    <a:pt x="3603307" y="25400"/>
                  </a:cubicBezTo>
                  <a:cubicBezTo>
                    <a:pt x="3723273" y="10160"/>
                    <a:pt x="3849020" y="1270"/>
                    <a:pt x="3964649" y="0"/>
                  </a:cubicBezTo>
                  <a:cubicBezTo>
                    <a:pt x="4071607" y="0"/>
                    <a:pt x="4172782" y="8890"/>
                    <a:pt x="4271068" y="20320"/>
                  </a:cubicBezTo>
                  <a:cubicBezTo>
                    <a:pt x="4363572" y="31750"/>
                    <a:pt x="4456075" y="48260"/>
                    <a:pt x="4539907" y="67310"/>
                  </a:cubicBezTo>
                  <a:cubicBezTo>
                    <a:pt x="4613621" y="83820"/>
                    <a:pt x="4667099" y="96520"/>
                    <a:pt x="4746594" y="124460"/>
                  </a:cubicBezTo>
                  <a:cubicBezTo>
                    <a:pt x="4857888" y="162560"/>
                    <a:pt x="5021215" y="224790"/>
                    <a:pt x="5135399" y="287020"/>
                  </a:cubicBezTo>
                  <a:cubicBezTo>
                    <a:pt x="5238020" y="341630"/>
                    <a:pt x="5339196" y="416560"/>
                    <a:pt x="5410019" y="469900"/>
                  </a:cubicBezTo>
                  <a:cubicBezTo>
                    <a:pt x="5457716" y="505460"/>
                    <a:pt x="5489514" y="533400"/>
                    <a:pt x="5524204" y="566420"/>
                  </a:cubicBezTo>
                  <a:cubicBezTo>
                    <a:pt x="5556001" y="596900"/>
                    <a:pt x="5579128" y="621030"/>
                    <a:pt x="5610926" y="659130"/>
                  </a:cubicBezTo>
                  <a:cubicBezTo>
                    <a:pt x="5655732" y="713740"/>
                    <a:pt x="5728000" y="808990"/>
                    <a:pt x="5759799" y="867410"/>
                  </a:cubicBezTo>
                  <a:cubicBezTo>
                    <a:pt x="5781479" y="904240"/>
                    <a:pt x="5787261" y="923290"/>
                    <a:pt x="5800269" y="962660"/>
                  </a:cubicBezTo>
                  <a:cubicBezTo>
                    <a:pt x="5820504" y="1022350"/>
                    <a:pt x="5842185" y="1113790"/>
                    <a:pt x="5853748" y="1195070"/>
                  </a:cubicBezTo>
                  <a:cubicBezTo>
                    <a:pt x="5866756" y="1282700"/>
                    <a:pt x="5882655" y="1383030"/>
                    <a:pt x="5873983" y="1469390"/>
                  </a:cubicBezTo>
                  <a:cubicBezTo>
                    <a:pt x="5866756" y="1550670"/>
                    <a:pt x="5849412" y="1629410"/>
                    <a:pt x="5813278" y="1699260"/>
                  </a:cubicBezTo>
                  <a:cubicBezTo>
                    <a:pt x="5777143" y="1770380"/>
                    <a:pt x="5703429" y="1844040"/>
                    <a:pt x="5655732" y="1893570"/>
                  </a:cubicBezTo>
                  <a:cubicBezTo>
                    <a:pt x="5621043" y="1929130"/>
                    <a:pt x="5600808" y="1946910"/>
                    <a:pt x="5560338" y="1978660"/>
                  </a:cubicBezTo>
                  <a:cubicBezTo>
                    <a:pt x="5496741" y="2026920"/>
                    <a:pt x="5372440" y="2109470"/>
                    <a:pt x="5303062" y="2148840"/>
                  </a:cubicBezTo>
                  <a:cubicBezTo>
                    <a:pt x="5258255" y="2174240"/>
                    <a:pt x="5235130" y="2183130"/>
                    <a:pt x="5188878" y="2203450"/>
                  </a:cubicBezTo>
                  <a:cubicBezTo>
                    <a:pt x="5116609" y="2233930"/>
                    <a:pt x="4990862" y="2287270"/>
                    <a:pt x="4911366" y="2311400"/>
                  </a:cubicBezTo>
                  <a:cubicBezTo>
                    <a:pt x="4850661" y="2330450"/>
                    <a:pt x="4824644" y="2335530"/>
                    <a:pt x="4750931" y="2346960"/>
                  </a:cubicBezTo>
                  <a:cubicBezTo>
                    <a:pt x="4600612" y="2373630"/>
                    <a:pt x="4252278" y="2415540"/>
                    <a:pt x="4045590" y="2429510"/>
                  </a:cubicBezTo>
                  <a:cubicBezTo>
                    <a:pt x="3886599" y="2439670"/>
                    <a:pt x="3782533" y="2440940"/>
                    <a:pt x="3620651" y="2435860"/>
                  </a:cubicBezTo>
                  <a:cubicBezTo>
                    <a:pt x="3402400" y="2430780"/>
                    <a:pt x="3120553" y="2414270"/>
                    <a:pt x="2854605" y="2383790"/>
                  </a:cubicBezTo>
                  <a:cubicBezTo>
                    <a:pt x="2561195" y="2350770"/>
                    <a:pt x="2169500" y="2282190"/>
                    <a:pt x="1933905" y="2239010"/>
                  </a:cubicBezTo>
                  <a:cubicBezTo>
                    <a:pt x="1786477" y="2213610"/>
                    <a:pt x="1704091" y="2200910"/>
                    <a:pt x="1576898" y="2167890"/>
                  </a:cubicBezTo>
                  <a:cubicBezTo>
                    <a:pt x="1426580" y="2128520"/>
                    <a:pt x="1234346" y="2059940"/>
                    <a:pt x="1092699" y="2007870"/>
                  </a:cubicBezTo>
                  <a:cubicBezTo>
                    <a:pt x="978515" y="1965960"/>
                    <a:pt x="873003" y="1920240"/>
                    <a:pt x="789172" y="1883410"/>
                  </a:cubicBezTo>
                  <a:cubicBezTo>
                    <a:pt x="728466" y="1858010"/>
                    <a:pt x="689441" y="1845310"/>
                    <a:pt x="633072" y="1812290"/>
                  </a:cubicBezTo>
                  <a:cubicBezTo>
                    <a:pt x="559358" y="1769110"/>
                    <a:pt x="465409" y="1701800"/>
                    <a:pt x="391695" y="1638300"/>
                  </a:cubicBezTo>
                  <a:cubicBezTo>
                    <a:pt x="319427" y="1574800"/>
                    <a:pt x="242822" y="1494790"/>
                    <a:pt x="195125" y="1435100"/>
                  </a:cubicBezTo>
                  <a:cubicBezTo>
                    <a:pt x="163327" y="1393190"/>
                    <a:pt x="143091" y="1358900"/>
                    <a:pt x="122856" y="1320800"/>
                  </a:cubicBezTo>
                  <a:cubicBezTo>
                    <a:pt x="102621" y="1285240"/>
                    <a:pt x="88167" y="1258570"/>
                    <a:pt x="72268" y="1212850"/>
                  </a:cubicBezTo>
                  <a:cubicBezTo>
                    <a:pt x="47697" y="1139190"/>
                    <a:pt x="11563" y="1005840"/>
                    <a:pt x="4336" y="920750"/>
                  </a:cubicBezTo>
                  <a:cubicBezTo>
                    <a:pt x="0" y="855980"/>
                    <a:pt x="4336" y="805180"/>
                    <a:pt x="17344" y="749300"/>
                  </a:cubicBezTo>
                  <a:cubicBezTo>
                    <a:pt x="30353" y="693420"/>
                    <a:pt x="52033" y="642620"/>
                    <a:pt x="83831" y="586740"/>
                  </a:cubicBezTo>
                  <a:cubicBezTo>
                    <a:pt x="122856" y="521970"/>
                    <a:pt x="185007" y="436880"/>
                    <a:pt x="241377" y="386080"/>
                  </a:cubicBezTo>
                  <a:cubicBezTo>
                    <a:pt x="287628" y="345440"/>
                    <a:pt x="336771" y="318770"/>
                    <a:pt x="387359" y="295910"/>
                  </a:cubicBezTo>
                  <a:cubicBezTo>
                    <a:pt x="437947" y="273050"/>
                    <a:pt x="497207" y="256540"/>
                    <a:pt x="544904" y="245110"/>
                  </a:cubicBezTo>
                  <a:cubicBezTo>
                    <a:pt x="582484" y="236220"/>
                    <a:pt x="601274" y="234950"/>
                    <a:pt x="648971" y="228600"/>
                  </a:cubicBezTo>
                  <a:cubicBezTo>
                    <a:pt x="753037" y="214630"/>
                    <a:pt x="1010313" y="185420"/>
                    <a:pt x="1140397" y="180340"/>
                  </a:cubicBezTo>
                  <a:cubicBezTo>
                    <a:pt x="1227119" y="176530"/>
                    <a:pt x="1280598" y="179070"/>
                    <a:pt x="1354311" y="184150"/>
                  </a:cubicBezTo>
                  <a:cubicBezTo>
                    <a:pt x="1433807" y="190500"/>
                    <a:pt x="1506075" y="198120"/>
                    <a:pt x="1600024" y="213360"/>
                  </a:cubicBezTo>
                  <a:cubicBezTo>
                    <a:pt x="1727217" y="234950"/>
                    <a:pt x="1920896" y="276860"/>
                    <a:pt x="2045198" y="312420"/>
                  </a:cubicBezTo>
                  <a:cubicBezTo>
                    <a:pt x="2139147" y="340360"/>
                    <a:pt x="2204189" y="356870"/>
                    <a:pt x="2285129" y="401320"/>
                  </a:cubicBezTo>
                  <a:cubicBezTo>
                    <a:pt x="2390642" y="459740"/>
                    <a:pt x="2585766" y="604520"/>
                    <a:pt x="2611783" y="652780"/>
                  </a:cubicBezTo>
                  <a:cubicBezTo>
                    <a:pt x="2620455" y="666750"/>
                    <a:pt x="2620455" y="680720"/>
                    <a:pt x="2614674" y="687070"/>
                  </a:cubicBezTo>
                  <a:cubicBezTo>
                    <a:pt x="2607447" y="693420"/>
                    <a:pt x="2571313" y="688340"/>
                    <a:pt x="2571313" y="688340"/>
                  </a:cubicBezTo>
                </a:path>
              </a:pathLst>
            </a:custGeom>
            <a:solidFill>
              <a:srgbClr val="0571D3"/>
            </a:solidFill>
            <a:ln cap="sq">
              <a:noFill/>
              <a:prstDash val="solid"/>
              <a:miter/>
            </a:ln>
          </p:spPr>
        </p:sp>
      </p:grpSp>
      <p:grpSp>
        <p:nvGrpSpPr>
          <p:cNvPr name="Group 141" id="141"/>
          <p:cNvGrpSpPr/>
          <p:nvPr/>
        </p:nvGrpSpPr>
        <p:grpSpPr>
          <a:xfrm rot="0">
            <a:off x="14547532" y="7816215"/>
            <a:ext cx="111442" cy="108585"/>
            <a:chOff x="0" y="0"/>
            <a:chExt cx="148590" cy="144780"/>
          </a:xfrm>
        </p:grpSpPr>
        <p:sp>
          <p:nvSpPr>
            <p:cNvPr name="Freeform 142" id="142"/>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9370"/>
                  </a:cubicBezTo>
                  <a:cubicBezTo>
                    <a:pt x="0" y="31750"/>
                    <a:pt x="3810" y="11430"/>
                    <a:pt x="10160" y="5080"/>
                  </a:cubicBezTo>
                  <a:cubicBezTo>
                    <a:pt x="16510" y="0"/>
                    <a:pt x="43180" y="7620"/>
                    <a:pt x="43180" y="7620"/>
                  </a:cubicBezTo>
                </a:path>
              </a:pathLst>
            </a:custGeom>
            <a:solidFill>
              <a:srgbClr val="0571D3"/>
            </a:solidFill>
            <a:ln cap="sq">
              <a:noFill/>
              <a:prstDash val="solid"/>
              <a:miter/>
            </a:ln>
          </p:spPr>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345353" y="7614257"/>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04316" y="8820537"/>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966177" y="4172018"/>
            <a:ext cx="470043" cy="47004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0" id="10"/>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11" id="11"/>
          <p:cNvGrpSpPr/>
          <p:nvPr/>
        </p:nvGrpSpPr>
        <p:grpSpPr>
          <a:xfrm rot="0">
            <a:off x="1052539" y="2507080"/>
            <a:ext cx="470043" cy="4700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3" id="13"/>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14" id="14"/>
          <p:cNvGrpSpPr/>
          <p:nvPr/>
        </p:nvGrpSpPr>
        <p:grpSpPr>
          <a:xfrm rot="0">
            <a:off x="2761159" y="1637822"/>
            <a:ext cx="470043" cy="47004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6" id="16"/>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17" id="17"/>
          <p:cNvGrpSpPr/>
          <p:nvPr/>
        </p:nvGrpSpPr>
        <p:grpSpPr>
          <a:xfrm rot="0">
            <a:off x="2746704" y="4872873"/>
            <a:ext cx="470043" cy="47004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54902"/>
              </a:srgbClr>
            </a:solidFill>
          </p:spPr>
        </p:sp>
        <p:sp>
          <p:nvSpPr>
            <p:cNvPr name="TextBox 19" id="19"/>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20" id="20"/>
          <p:cNvSpPr/>
          <p:nvPr/>
        </p:nvSpPr>
        <p:spPr>
          <a:xfrm flipV="true">
            <a:off x="1287561" y="1872844"/>
            <a:ext cx="1473598" cy="634236"/>
          </a:xfrm>
          <a:prstGeom prst="line">
            <a:avLst/>
          </a:prstGeom>
          <a:ln cap="flat" w="28575">
            <a:solidFill>
              <a:srgbClr val="000000">
                <a:alpha val="54902"/>
              </a:srgbClr>
            </a:solidFill>
            <a:prstDash val="solid"/>
            <a:headEnd type="none" len="sm" w="sm"/>
            <a:tailEnd type="none" len="sm" w="sm"/>
          </a:ln>
        </p:spPr>
      </p:sp>
      <p:sp>
        <p:nvSpPr>
          <p:cNvPr name="AutoShape 21" id="21"/>
          <p:cNvSpPr/>
          <p:nvPr/>
        </p:nvSpPr>
        <p:spPr>
          <a:xfrm flipH="true">
            <a:off x="2981725" y="2107865"/>
            <a:ext cx="14456" cy="2765008"/>
          </a:xfrm>
          <a:prstGeom prst="line">
            <a:avLst/>
          </a:prstGeom>
          <a:ln cap="flat" w="28575">
            <a:solidFill>
              <a:srgbClr val="000000">
                <a:alpha val="54902"/>
              </a:srgbClr>
            </a:solidFill>
            <a:prstDash val="solid"/>
            <a:headEnd type="none" len="sm" w="sm"/>
            <a:tailEnd type="none" len="sm" w="sm"/>
          </a:ln>
        </p:spPr>
      </p:sp>
      <p:grpSp>
        <p:nvGrpSpPr>
          <p:cNvPr name="Group 22" id="22"/>
          <p:cNvGrpSpPr/>
          <p:nvPr/>
        </p:nvGrpSpPr>
        <p:grpSpPr>
          <a:xfrm rot="-10800000">
            <a:off x="6441679" y="2301941"/>
            <a:ext cx="470043" cy="47004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54902"/>
              </a:srgbClr>
            </a:solidFill>
          </p:spPr>
        </p:sp>
        <p:sp>
          <p:nvSpPr>
            <p:cNvPr name="TextBox 24" id="24"/>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25" id="25"/>
          <p:cNvGrpSpPr/>
          <p:nvPr/>
        </p:nvGrpSpPr>
        <p:grpSpPr>
          <a:xfrm rot="-10800000">
            <a:off x="6355317" y="3966879"/>
            <a:ext cx="470043" cy="47004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54902"/>
              </a:srgbClr>
            </a:solidFill>
          </p:spPr>
        </p:sp>
        <p:sp>
          <p:nvSpPr>
            <p:cNvPr name="TextBox 27" id="27"/>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28" id="28"/>
          <p:cNvGrpSpPr/>
          <p:nvPr/>
        </p:nvGrpSpPr>
        <p:grpSpPr>
          <a:xfrm rot="-10800000">
            <a:off x="4661152" y="4771797"/>
            <a:ext cx="470043" cy="47004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54902"/>
              </a:srgbClr>
            </a:solidFill>
          </p:spPr>
        </p:sp>
        <p:sp>
          <p:nvSpPr>
            <p:cNvPr name="TextBox 30" id="30"/>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31" id="31"/>
          <p:cNvGrpSpPr/>
          <p:nvPr/>
        </p:nvGrpSpPr>
        <p:grpSpPr>
          <a:xfrm rot="-10800000">
            <a:off x="4553400" y="1525672"/>
            <a:ext cx="694344" cy="69434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3" id="33"/>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34" id="34"/>
          <p:cNvSpPr/>
          <p:nvPr/>
        </p:nvSpPr>
        <p:spPr>
          <a:xfrm flipH="true">
            <a:off x="4896174" y="2771984"/>
            <a:ext cx="1780526" cy="1999813"/>
          </a:xfrm>
          <a:prstGeom prst="line">
            <a:avLst/>
          </a:prstGeom>
          <a:ln cap="flat" w="28575">
            <a:solidFill>
              <a:srgbClr val="000000">
                <a:alpha val="54902"/>
              </a:srgbClr>
            </a:solidFill>
            <a:prstDash val="solid"/>
            <a:headEnd type="none" len="sm" w="sm"/>
            <a:tailEnd type="none" len="sm" w="sm"/>
          </a:ln>
        </p:spPr>
      </p:sp>
      <p:sp>
        <p:nvSpPr>
          <p:cNvPr name="AutoShape 35" id="35"/>
          <p:cNvSpPr/>
          <p:nvPr/>
        </p:nvSpPr>
        <p:spPr>
          <a:xfrm flipV="true">
            <a:off x="4896174" y="2220016"/>
            <a:ext cx="4398" cy="2551782"/>
          </a:xfrm>
          <a:prstGeom prst="line">
            <a:avLst/>
          </a:prstGeom>
          <a:ln cap="flat" w="47625">
            <a:solidFill>
              <a:srgbClr val="000000"/>
            </a:solidFill>
            <a:prstDash val="solid"/>
            <a:headEnd type="none" len="sm" w="sm"/>
            <a:tailEnd type="none" len="sm" w="sm"/>
          </a:ln>
        </p:spPr>
      </p:sp>
      <p:sp>
        <p:nvSpPr>
          <p:cNvPr name="AutoShape 36" id="36"/>
          <p:cNvSpPr/>
          <p:nvPr/>
        </p:nvSpPr>
        <p:spPr>
          <a:xfrm>
            <a:off x="3231202" y="1872844"/>
            <a:ext cx="1322197" cy="0"/>
          </a:xfrm>
          <a:prstGeom prst="line">
            <a:avLst/>
          </a:prstGeom>
          <a:ln cap="flat" w="47625">
            <a:solidFill>
              <a:srgbClr val="FF5757"/>
            </a:solidFill>
            <a:prstDash val="solid"/>
            <a:headEnd type="none" len="sm" w="sm"/>
            <a:tailEnd type="none" len="sm" w="sm"/>
          </a:ln>
        </p:spPr>
      </p:sp>
      <p:sp>
        <p:nvSpPr>
          <p:cNvPr name="AutoShape 37" id="37"/>
          <p:cNvSpPr/>
          <p:nvPr/>
        </p:nvSpPr>
        <p:spPr>
          <a:xfrm flipH="true">
            <a:off x="1201199" y="1872844"/>
            <a:ext cx="3352201" cy="2299174"/>
          </a:xfrm>
          <a:prstGeom prst="line">
            <a:avLst/>
          </a:prstGeom>
          <a:ln cap="flat" w="47625">
            <a:solidFill>
              <a:srgbClr val="FF5757"/>
            </a:solidFill>
            <a:prstDash val="solid"/>
            <a:headEnd type="none" len="sm" w="sm"/>
            <a:tailEnd type="none" len="sm" w="sm"/>
          </a:ln>
        </p:spPr>
      </p:sp>
      <p:sp>
        <p:nvSpPr>
          <p:cNvPr name="AutoShape 38" id="38"/>
          <p:cNvSpPr/>
          <p:nvPr/>
        </p:nvSpPr>
        <p:spPr>
          <a:xfrm flipH="true">
            <a:off x="3216747" y="5006819"/>
            <a:ext cx="1444406" cy="101076"/>
          </a:xfrm>
          <a:prstGeom prst="line">
            <a:avLst/>
          </a:prstGeom>
          <a:ln cap="flat" w="28575">
            <a:solidFill>
              <a:srgbClr val="FF5757">
                <a:alpha val="54902"/>
              </a:srgbClr>
            </a:solidFill>
            <a:prstDash val="solid"/>
            <a:headEnd type="none" len="sm" w="sm"/>
            <a:tailEnd type="none" len="sm" w="sm"/>
          </a:ln>
        </p:spPr>
      </p:sp>
      <p:sp>
        <p:nvSpPr>
          <p:cNvPr name="TextBox 39" id="39"/>
          <p:cNvSpPr txBox="true"/>
          <p:nvPr/>
        </p:nvSpPr>
        <p:spPr>
          <a:xfrm rot="0">
            <a:off x="1175262" y="2544394"/>
            <a:ext cx="224598"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A</a:t>
            </a:r>
          </a:p>
        </p:txBody>
      </p:sp>
      <p:sp>
        <p:nvSpPr>
          <p:cNvPr name="TextBox 40" id="40"/>
          <p:cNvSpPr txBox="true"/>
          <p:nvPr/>
        </p:nvSpPr>
        <p:spPr>
          <a:xfrm rot="0">
            <a:off x="1107417" y="4163801"/>
            <a:ext cx="18756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B</a:t>
            </a:r>
          </a:p>
        </p:txBody>
      </p:sp>
      <p:sp>
        <p:nvSpPr>
          <p:cNvPr name="TextBox 41" id="41"/>
          <p:cNvSpPr txBox="true"/>
          <p:nvPr/>
        </p:nvSpPr>
        <p:spPr>
          <a:xfrm rot="0">
            <a:off x="2897972" y="1655225"/>
            <a:ext cx="238934"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C</a:t>
            </a:r>
          </a:p>
        </p:txBody>
      </p:sp>
      <p:sp>
        <p:nvSpPr>
          <p:cNvPr name="TextBox 42" id="42"/>
          <p:cNvSpPr txBox="true"/>
          <p:nvPr/>
        </p:nvSpPr>
        <p:spPr>
          <a:xfrm rot="0">
            <a:off x="2891169" y="4910187"/>
            <a:ext cx="21002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D</a:t>
            </a:r>
          </a:p>
        </p:txBody>
      </p:sp>
      <p:sp>
        <p:nvSpPr>
          <p:cNvPr name="TextBox 43" id="43"/>
          <p:cNvSpPr txBox="true"/>
          <p:nvPr/>
        </p:nvSpPr>
        <p:spPr>
          <a:xfrm rot="0">
            <a:off x="4768649" y="1549818"/>
            <a:ext cx="263845" cy="540461"/>
          </a:xfrm>
          <a:prstGeom prst="rect">
            <a:avLst/>
          </a:prstGeom>
        </p:spPr>
        <p:txBody>
          <a:bodyPr anchor="t" rtlCol="false" tIns="0" lIns="0" bIns="0" rIns="0">
            <a:spAutoFit/>
          </a:bodyPr>
          <a:lstStyle/>
          <a:p>
            <a:pPr algn="ctr">
              <a:lnSpc>
                <a:spcPts val="4378"/>
              </a:lnSpc>
              <a:spcBef>
                <a:spcPct val="0"/>
              </a:spcBef>
            </a:pPr>
            <a:r>
              <a:rPr lang="en-US" b="true" sz="3127" spc="469">
                <a:solidFill>
                  <a:srgbClr val="202020"/>
                </a:solidFill>
                <a:latin typeface="Glacial Indifference Bold"/>
                <a:ea typeface="Glacial Indifference Bold"/>
                <a:cs typeface="Glacial Indifference Bold"/>
                <a:sym typeface="Glacial Indifference Bold"/>
              </a:rPr>
              <a:t>E</a:t>
            </a:r>
          </a:p>
        </p:txBody>
      </p:sp>
      <p:sp>
        <p:nvSpPr>
          <p:cNvPr name="TextBox 44" id="44"/>
          <p:cNvSpPr txBox="true"/>
          <p:nvPr/>
        </p:nvSpPr>
        <p:spPr>
          <a:xfrm rot="0">
            <a:off x="4813122" y="4809111"/>
            <a:ext cx="17490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F</a:t>
            </a:r>
          </a:p>
        </p:txBody>
      </p:sp>
      <p:sp>
        <p:nvSpPr>
          <p:cNvPr name="TextBox 45" id="45"/>
          <p:cNvSpPr txBox="true"/>
          <p:nvPr/>
        </p:nvSpPr>
        <p:spPr>
          <a:xfrm rot="0">
            <a:off x="6551738" y="2339255"/>
            <a:ext cx="249925"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G</a:t>
            </a:r>
          </a:p>
        </p:txBody>
      </p:sp>
      <p:sp>
        <p:nvSpPr>
          <p:cNvPr name="TextBox 46" id="46"/>
          <p:cNvSpPr txBox="true"/>
          <p:nvPr/>
        </p:nvSpPr>
        <p:spPr>
          <a:xfrm rot="0">
            <a:off x="6482818" y="3997682"/>
            <a:ext cx="21504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54902"/>
                  </a:srgbClr>
                </a:solidFill>
                <a:latin typeface="Glacial Indifference Bold"/>
                <a:ea typeface="Glacial Indifference Bold"/>
                <a:cs typeface="Glacial Indifference Bold"/>
                <a:sym typeface="Glacial Indifference Bold"/>
              </a:rPr>
              <a:t>H</a:t>
            </a:r>
          </a:p>
        </p:txBody>
      </p:sp>
      <p:sp>
        <p:nvSpPr>
          <p:cNvPr name="AutoShape 47" id="47"/>
          <p:cNvSpPr/>
          <p:nvPr/>
        </p:nvSpPr>
        <p:spPr>
          <a:xfrm>
            <a:off x="3216747" y="1405102"/>
            <a:ext cx="0" cy="4238807"/>
          </a:xfrm>
          <a:prstGeom prst="line">
            <a:avLst/>
          </a:prstGeom>
          <a:ln cap="flat" w="28575">
            <a:solidFill>
              <a:srgbClr val="000000">
                <a:alpha val="54902"/>
              </a:srgbClr>
            </a:solidFill>
            <a:prstDash val="sysDot"/>
            <a:headEnd type="none" len="sm" w="sm"/>
            <a:tailEnd type="none" len="sm" w="sm"/>
          </a:ln>
        </p:spPr>
      </p:sp>
      <p:sp>
        <p:nvSpPr>
          <p:cNvPr name="AutoShape 48" id="48"/>
          <p:cNvSpPr/>
          <p:nvPr/>
        </p:nvSpPr>
        <p:spPr>
          <a:xfrm>
            <a:off x="1522582" y="2742101"/>
            <a:ext cx="4832735" cy="1459799"/>
          </a:xfrm>
          <a:prstGeom prst="line">
            <a:avLst/>
          </a:prstGeom>
          <a:ln cap="flat" w="28575">
            <a:solidFill>
              <a:srgbClr val="EF391F">
                <a:alpha val="54902"/>
              </a:srgbClr>
            </a:solidFill>
            <a:prstDash val="solid"/>
            <a:headEnd type="none" len="sm" w="sm"/>
            <a:tailEnd type="none" len="sm" w="sm"/>
          </a:ln>
        </p:spPr>
      </p:sp>
      <p:sp>
        <p:nvSpPr>
          <p:cNvPr name="Freeform 49" id="49"/>
          <p:cNvSpPr/>
          <p:nvPr/>
        </p:nvSpPr>
        <p:spPr>
          <a:xfrm flipH="false" flipV="false" rot="-5400000">
            <a:off x="1494094" y="4227123"/>
            <a:ext cx="577892" cy="2853787"/>
          </a:xfrm>
          <a:custGeom>
            <a:avLst/>
            <a:gdLst/>
            <a:ahLst/>
            <a:cxnLst/>
            <a:rect r="r" b="b" t="t" l="l"/>
            <a:pathLst>
              <a:path h="2853787" w="577892">
                <a:moveTo>
                  <a:pt x="0" y="0"/>
                </a:moveTo>
                <a:lnTo>
                  <a:pt x="577892" y="0"/>
                </a:lnTo>
                <a:lnTo>
                  <a:pt x="577892" y="2853787"/>
                </a:lnTo>
                <a:lnTo>
                  <a:pt x="0" y="2853787"/>
                </a:lnTo>
                <a:lnTo>
                  <a:pt x="0" y="0"/>
                </a:lnTo>
                <a:close/>
              </a:path>
            </a:pathLst>
          </a:custGeom>
          <a:blipFill>
            <a:blip r:embed="rId6">
              <a:alphaModFix amt="55000"/>
              <a:extLst>
                <a:ext uri="{96DAC541-7B7A-43D3-8B79-37D633B846F1}">
                  <asvg:svgBlip xmlns:asvg="http://schemas.microsoft.com/office/drawing/2016/SVG/main" r:embed="rId7"/>
                </a:ext>
              </a:extLst>
            </a:blip>
            <a:stretch>
              <a:fillRect l="0" t="0" r="0" b="0"/>
            </a:stretch>
          </a:blipFill>
        </p:spPr>
      </p:sp>
      <p:sp>
        <p:nvSpPr>
          <p:cNvPr name="Freeform 50" id="50"/>
          <p:cNvSpPr/>
          <p:nvPr/>
        </p:nvSpPr>
        <p:spPr>
          <a:xfrm flipH="false" flipV="false" rot="-5400000">
            <a:off x="5619713" y="4227123"/>
            <a:ext cx="577892" cy="2853787"/>
          </a:xfrm>
          <a:custGeom>
            <a:avLst/>
            <a:gdLst/>
            <a:ahLst/>
            <a:cxnLst/>
            <a:rect r="r" b="b" t="t" l="l"/>
            <a:pathLst>
              <a:path h="2853787" w="577892">
                <a:moveTo>
                  <a:pt x="0" y="0"/>
                </a:moveTo>
                <a:lnTo>
                  <a:pt x="577891" y="0"/>
                </a:lnTo>
                <a:lnTo>
                  <a:pt x="577891" y="2853787"/>
                </a:lnTo>
                <a:lnTo>
                  <a:pt x="0" y="2853787"/>
                </a:lnTo>
                <a:lnTo>
                  <a:pt x="0" y="0"/>
                </a:lnTo>
                <a:close/>
              </a:path>
            </a:pathLst>
          </a:custGeom>
          <a:blipFill>
            <a:blip r:embed="rId6">
              <a:alphaModFix amt="55000"/>
              <a:extLst>
                <a:ext uri="{96DAC541-7B7A-43D3-8B79-37D633B846F1}">
                  <asvg:svgBlip xmlns:asvg="http://schemas.microsoft.com/office/drawing/2016/SVG/main" r:embed="rId7"/>
                </a:ext>
              </a:extLst>
            </a:blip>
            <a:stretch>
              <a:fillRect l="0" t="0" r="0" b="0"/>
            </a:stretch>
          </a:blipFill>
        </p:spPr>
      </p:sp>
      <p:sp>
        <p:nvSpPr>
          <p:cNvPr name="Freeform 51" id="51"/>
          <p:cNvSpPr/>
          <p:nvPr/>
        </p:nvSpPr>
        <p:spPr>
          <a:xfrm flipH="false" flipV="false" rot="0">
            <a:off x="3938950" y="2726771"/>
            <a:ext cx="424174" cy="566251"/>
          </a:xfrm>
          <a:custGeom>
            <a:avLst/>
            <a:gdLst/>
            <a:ahLst/>
            <a:cxnLst/>
            <a:rect r="r" b="b" t="t" l="l"/>
            <a:pathLst>
              <a:path h="566251" w="424174">
                <a:moveTo>
                  <a:pt x="0" y="0"/>
                </a:moveTo>
                <a:lnTo>
                  <a:pt x="424173" y="0"/>
                </a:lnTo>
                <a:lnTo>
                  <a:pt x="424173" y="566251"/>
                </a:lnTo>
                <a:lnTo>
                  <a:pt x="0" y="566251"/>
                </a:lnTo>
                <a:lnTo>
                  <a:pt x="0" y="0"/>
                </a:lnTo>
                <a:close/>
              </a:path>
            </a:pathLst>
          </a:custGeom>
          <a:blipFill>
            <a:blip r:embed="rId8">
              <a:alphaModFix amt="55000"/>
              <a:extLst>
                <a:ext uri="{96DAC541-7B7A-43D3-8B79-37D633B846F1}">
                  <asvg:svgBlip xmlns:asvg="http://schemas.microsoft.com/office/drawing/2016/SVG/main" r:embed="rId9"/>
                </a:ext>
              </a:extLst>
            </a:blip>
            <a:stretch>
              <a:fillRect l="0" t="0" r="0" b="0"/>
            </a:stretch>
          </a:blipFill>
        </p:spPr>
      </p:sp>
      <p:sp>
        <p:nvSpPr>
          <p:cNvPr name="TextBox 52" id="52"/>
          <p:cNvSpPr txBox="true"/>
          <p:nvPr/>
        </p:nvSpPr>
        <p:spPr>
          <a:xfrm rot="0">
            <a:off x="1068421" y="6046504"/>
            <a:ext cx="1429238" cy="329229"/>
          </a:xfrm>
          <a:prstGeom prst="rect">
            <a:avLst/>
          </a:prstGeom>
        </p:spPr>
        <p:txBody>
          <a:bodyPr anchor="t" rtlCol="false" tIns="0" lIns="0" bIns="0" rIns="0">
            <a:spAutoFit/>
          </a:bodyPr>
          <a:lstStyle/>
          <a:p>
            <a:pPr algn="ctr">
              <a:lnSpc>
                <a:spcPts val="2595"/>
              </a:lnSpc>
            </a:pPr>
            <a:r>
              <a:rPr lang="en-US" b="true" sz="1996">
                <a:solidFill>
                  <a:srgbClr val="202020">
                    <a:alpha val="54902"/>
                  </a:srgbClr>
                </a:solidFill>
                <a:latin typeface="Glacial Indifference Bold"/>
                <a:ea typeface="Glacial Indifference Bold"/>
                <a:cs typeface="Glacial Indifference Bold"/>
                <a:sym typeface="Glacial Indifference Bold"/>
              </a:rPr>
              <a:t>PARTITION 1 </a:t>
            </a:r>
          </a:p>
        </p:txBody>
      </p:sp>
      <p:sp>
        <p:nvSpPr>
          <p:cNvPr name="TextBox 53" id="53"/>
          <p:cNvSpPr txBox="true"/>
          <p:nvPr/>
        </p:nvSpPr>
        <p:spPr>
          <a:xfrm rot="0">
            <a:off x="5166419" y="6046504"/>
            <a:ext cx="1484479" cy="329229"/>
          </a:xfrm>
          <a:prstGeom prst="rect">
            <a:avLst/>
          </a:prstGeom>
        </p:spPr>
        <p:txBody>
          <a:bodyPr anchor="t" rtlCol="false" tIns="0" lIns="0" bIns="0" rIns="0">
            <a:spAutoFit/>
          </a:bodyPr>
          <a:lstStyle/>
          <a:p>
            <a:pPr algn="ctr">
              <a:lnSpc>
                <a:spcPts val="2595"/>
              </a:lnSpc>
            </a:pPr>
            <a:r>
              <a:rPr lang="en-US" b="true" sz="1996">
                <a:solidFill>
                  <a:srgbClr val="202020">
                    <a:alpha val="54902"/>
                  </a:srgbClr>
                </a:solidFill>
                <a:latin typeface="Glacial Indifference Bold"/>
                <a:ea typeface="Glacial Indifference Bold"/>
                <a:cs typeface="Glacial Indifference Bold"/>
                <a:sym typeface="Glacial Indifference Bold"/>
              </a:rPr>
              <a:t>PARTITION 2 </a:t>
            </a:r>
          </a:p>
        </p:txBody>
      </p:sp>
      <p:grpSp>
        <p:nvGrpSpPr>
          <p:cNvPr name="Group 54" id="54"/>
          <p:cNvGrpSpPr/>
          <p:nvPr/>
        </p:nvGrpSpPr>
        <p:grpSpPr>
          <a:xfrm rot="0">
            <a:off x="7583202" y="3012083"/>
            <a:ext cx="2016993" cy="790946"/>
            <a:chOff x="0" y="0"/>
            <a:chExt cx="1036362" cy="406400"/>
          </a:xfrm>
        </p:grpSpPr>
        <p:sp>
          <p:nvSpPr>
            <p:cNvPr name="Freeform 55" id="55"/>
            <p:cNvSpPr/>
            <p:nvPr/>
          </p:nvSpPr>
          <p:spPr>
            <a:xfrm flipH="false" flipV="false" rot="0">
              <a:off x="0" y="0"/>
              <a:ext cx="1036362" cy="406400"/>
            </a:xfrm>
            <a:custGeom>
              <a:avLst/>
              <a:gdLst/>
              <a:ahLst/>
              <a:cxnLst/>
              <a:rect r="r" b="b" t="t" l="l"/>
              <a:pathLst>
                <a:path h="406400" w="1036362">
                  <a:moveTo>
                    <a:pt x="0" y="0"/>
                  </a:moveTo>
                  <a:lnTo>
                    <a:pt x="833162" y="0"/>
                  </a:lnTo>
                  <a:lnTo>
                    <a:pt x="1036362" y="203200"/>
                  </a:lnTo>
                  <a:lnTo>
                    <a:pt x="833162" y="406400"/>
                  </a:lnTo>
                  <a:lnTo>
                    <a:pt x="0" y="406400"/>
                  </a:lnTo>
                  <a:lnTo>
                    <a:pt x="203200" y="203200"/>
                  </a:lnTo>
                  <a:lnTo>
                    <a:pt x="0" y="0"/>
                  </a:lnTo>
                  <a:close/>
                </a:path>
              </a:pathLst>
            </a:custGeom>
            <a:solidFill>
              <a:srgbClr val="DC3C4D"/>
            </a:solidFill>
          </p:spPr>
        </p:sp>
        <p:sp>
          <p:nvSpPr>
            <p:cNvPr name="TextBox 56" id="56"/>
            <p:cNvSpPr txBox="true"/>
            <p:nvPr/>
          </p:nvSpPr>
          <p:spPr>
            <a:xfrm>
              <a:off x="177800" y="-28575"/>
              <a:ext cx="782362" cy="434975"/>
            </a:xfrm>
            <a:prstGeom prst="rect">
              <a:avLst/>
            </a:prstGeom>
          </p:spPr>
          <p:txBody>
            <a:bodyPr anchor="ctr" rtlCol="false" tIns="50800" lIns="50800" bIns="50800" rIns="50800"/>
            <a:lstStyle/>
            <a:p>
              <a:pPr algn="ctr">
                <a:lnSpc>
                  <a:spcPts val="1960"/>
                </a:lnSpc>
              </a:pPr>
            </a:p>
          </p:txBody>
        </p:sp>
      </p:grpSp>
      <p:sp>
        <p:nvSpPr>
          <p:cNvPr name="TextBox 57" id="57"/>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58" id="58"/>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grpSp>
        <p:nvGrpSpPr>
          <p:cNvPr name="Group 59" id="59"/>
          <p:cNvGrpSpPr/>
          <p:nvPr/>
        </p:nvGrpSpPr>
        <p:grpSpPr>
          <a:xfrm rot="0">
            <a:off x="10710414" y="4090093"/>
            <a:ext cx="470043" cy="470043"/>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61" id="61"/>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62" id="62"/>
          <p:cNvGrpSpPr/>
          <p:nvPr/>
        </p:nvGrpSpPr>
        <p:grpSpPr>
          <a:xfrm rot="0">
            <a:off x="10796776" y="2425155"/>
            <a:ext cx="470043" cy="470043"/>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64" id="64"/>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65" id="65"/>
          <p:cNvGrpSpPr/>
          <p:nvPr/>
        </p:nvGrpSpPr>
        <p:grpSpPr>
          <a:xfrm rot="0">
            <a:off x="12490941" y="1620236"/>
            <a:ext cx="470043" cy="470043"/>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67" id="67"/>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68" id="68"/>
          <p:cNvGrpSpPr/>
          <p:nvPr/>
        </p:nvGrpSpPr>
        <p:grpSpPr>
          <a:xfrm rot="0">
            <a:off x="12490941" y="4790948"/>
            <a:ext cx="470043" cy="470043"/>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48627"/>
              </a:srgbClr>
            </a:solidFill>
          </p:spPr>
        </p:sp>
        <p:sp>
          <p:nvSpPr>
            <p:cNvPr name="TextBox 70" id="70"/>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71" id="71"/>
          <p:cNvSpPr/>
          <p:nvPr/>
        </p:nvSpPr>
        <p:spPr>
          <a:xfrm flipV="true">
            <a:off x="11031798" y="1855258"/>
            <a:ext cx="1459143" cy="569897"/>
          </a:xfrm>
          <a:prstGeom prst="line">
            <a:avLst/>
          </a:prstGeom>
          <a:ln cap="flat" w="28575">
            <a:solidFill>
              <a:srgbClr val="000000">
                <a:alpha val="48627"/>
              </a:srgbClr>
            </a:solidFill>
            <a:prstDash val="solid"/>
            <a:headEnd type="none" len="sm" w="sm"/>
            <a:tailEnd type="none" len="sm" w="sm"/>
          </a:ln>
        </p:spPr>
      </p:sp>
      <p:sp>
        <p:nvSpPr>
          <p:cNvPr name="AutoShape 72" id="72"/>
          <p:cNvSpPr/>
          <p:nvPr/>
        </p:nvSpPr>
        <p:spPr>
          <a:xfrm>
            <a:off x="12725962" y="2090280"/>
            <a:ext cx="0" cy="2700668"/>
          </a:xfrm>
          <a:prstGeom prst="line">
            <a:avLst/>
          </a:prstGeom>
          <a:ln cap="flat" w="28575">
            <a:solidFill>
              <a:srgbClr val="000000">
                <a:alpha val="48627"/>
              </a:srgbClr>
            </a:solidFill>
            <a:prstDash val="solid"/>
            <a:headEnd type="none" len="sm" w="sm"/>
            <a:tailEnd type="none" len="sm" w="sm"/>
          </a:ln>
        </p:spPr>
      </p:sp>
      <p:grpSp>
        <p:nvGrpSpPr>
          <p:cNvPr name="Group 73" id="73"/>
          <p:cNvGrpSpPr/>
          <p:nvPr/>
        </p:nvGrpSpPr>
        <p:grpSpPr>
          <a:xfrm rot="-10800000">
            <a:off x="16185916" y="2220016"/>
            <a:ext cx="470043" cy="470043"/>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48627"/>
              </a:srgbClr>
            </a:solidFill>
          </p:spPr>
        </p:sp>
        <p:sp>
          <p:nvSpPr>
            <p:cNvPr name="TextBox 75" id="75"/>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76" id="76"/>
          <p:cNvGrpSpPr/>
          <p:nvPr/>
        </p:nvGrpSpPr>
        <p:grpSpPr>
          <a:xfrm rot="-10800000">
            <a:off x="16099554" y="3884954"/>
            <a:ext cx="470043" cy="470043"/>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48627"/>
              </a:srgbClr>
            </a:solidFill>
          </p:spPr>
        </p:sp>
        <p:sp>
          <p:nvSpPr>
            <p:cNvPr name="TextBox 78" id="78"/>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79" id="79"/>
          <p:cNvGrpSpPr/>
          <p:nvPr/>
        </p:nvGrpSpPr>
        <p:grpSpPr>
          <a:xfrm rot="-10800000">
            <a:off x="14405389" y="4689872"/>
            <a:ext cx="470043" cy="470043"/>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48627"/>
              </a:srgbClr>
            </a:solidFill>
          </p:spPr>
        </p:sp>
        <p:sp>
          <p:nvSpPr>
            <p:cNvPr name="TextBox 81" id="81"/>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grpSp>
        <p:nvGrpSpPr>
          <p:cNvPr name="Group 82" id="82"/>
          <p:cNvGrpSpPr/>
          <p:nvPr/>
        </p:nvGrpSpPr>
        <p:grpSpPr>
          <a:xfrm rot="-10800000">
            <a:off x="11722450" y="3899580"/>
            <a:ext cx="660556" cy="660556"/>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84" id="84"/>
            <p:cNvSpPr txBox="true"/>
            <p:nvPr/>
          </p:nvSpPr>
          <p:spPr>
            <a:xfrm>
              <a:off x="76200" y="47625"/>
              <a:ext cx="660400" cy="688975"/>
            </a:xfrm>
            <a:prstGeom prst="rect">
              <a:avLst/>
            </a:prstGeom>
          </p:spPr>
          <p:txBody>
            <a:bodyPr anchor="ctr" rtlCol="false" tIns="40332" lIns="40332" bIns="40332" rIns="40332"/>
            <a:lstStyle/>
            <a:p>
              <a:pPr algn="ctr">
                <a:lnSpc>
                  <a:spcPts val="1959"/>
                </a:lnSpc>
              </a:pPr>
            </a:p>
          </p:txBody>
        </p:sp>
      </p:grpSp>
      <p:sp>
        <p:nvSpPr>
          <p:cNvPr name="AutoShape 85" id="85"/>
          <p:cNvSpPr/>
          <p:nvPr/>
        </p:nvSpPr>
        <p:spPr>
          <a:xfrm flipH="true">
            <a:off x="14640411" y="2690059"/>
            <a:ext cx="1780526" cy="1999813"/>
          </a:xfrm>
          <a:prstGeom prst="line">
            <a:avLst/>
          </a:prstGeom>
          <a:ln cap="flat" w="28575">
            <a:solidFill>
              <a:srgbClr val="000000">
                <a:alpha val="48627"/>
              </a:srgbClr>
            </a:solidFill>
            <a:prstDash val="solid"/>
            <a:headEnd type="none" len="sm" w="sm"/>
            <a:tailEnd type="none" len="sm" w="sm"/>
          </a:ln>
        </p:spPr>
      </p:sp>
      <p:sp>
        <p:nvSpPr>
          <p:cNvPr name="AutoShape 86" id="86"/>
          <p:cNvSpPr/>
          <p:nvPr/>
        </p:nvSpPr>
        <p:spPr>
          <a:xfrm flipH="true" flipV="true">
            <a:off x="12383006" y="4229858"/>
            <a:ext cx="2257405" cy="460014"/>
          </a:xfrm>
          <a:prstGeom prst="line">
            <a:avLst/>
          </a:prstGeom>
          <a:ln cap="flat" w="47625">
            <a:solidFill>
              <a:srgbClr val="EF391F"/>
            </a:solidFill>
            <a:prstDash val="solid"/>
            <a:headEnd type="none" len="sm" w="sm"/>
            <a:tailEnd type="none" len="sm" w="sm"/>
          </a:ln>
        </p:spPr>
      </p:sp>
      <p:sp>
        <p:nvSpPr>
          <p:cNvPr name="AutoShape 87" id="87"/>
          <p:cNvSpPr/>
          <p:nvPr/>
        </p:nvSpPr>
        <p:spPr>
          <a:xfrm flipH="true">
            <a:off x="12052728" y="2090280"/>
            <a:ext cx="673235" cy="1809300"/>
          </a:xfrm>
          <a:prstGeom prst="line">
            <a:avLst/>
          </a:prstGeom>
          <a:ln cap="flat" w="47625">
            <a:solidFill>
              <a:srgbClr val="000000"/>
            </a:solidFill>
            <a:prstDash val="solid"/>
            <a:headEnd type="none" len="sm" w="sm"/>
            <a:tailEnd type="none" len="sm" w="sm"/>
          </a:ln>
        </p:spPr>
      </p:sp>
      <p:sp>
        <p:nvSpPr>
          <p:cNvPr name="AutoShape 88" id="88"/>
          <p:cNvSpPr/>
          <p:nvPr/>
        </p:nvSpPr>
        <p:spPr>
          <a:xfrm flipH="true">
            <a:off x="11180458" y="4229858"/>
            <a:ext cx="541992" cy="95256"/>
          </a:xfrm>
          <a:prstGeom prst="line">
            <a:avLst/>
          </a:prstGeom>
          <a:ln cap="flat" w="47625">
            <a:solidFill>
              <a:srgbClr val="000000"/>
            </a:solidFill>
            <a:prstDash val="solid"/>
            <a:headEnd type="none" len="sm" w="sm"/>
            <a:tailEnd type="none" len="sm" w="sm"/>
          </a:ln>
        </p:spPr>
      </p:sp>
      <p:sp>
        <p:nvSpPr>
          <p:cNvPr name="AutoShape 89" id="89"/>
          <p:cNvSpPr/>
          <p:nvPr/>
        </p:nvSpPr>
        <p:spPr>
          <a:xfrm flipH="true">
            <a:off x="12960984" y="4924894"/>
            <a:ext cx="1444406" cy="101076"/>
          </a:xfrm>
          <a:prstGeom prst="line">
            <a:avLst/>
          </a:prstGeom>
          <a:ln cap="flat" w="28575">
            <a:solidFill>
              <a:srgbClr val="FF5757">
                <a:alpha val="48627"/>
              </a:srgbClr>
            </a:solidFill>
            <a:prstDash val="solid"/>
            <a:headEnd type="none" len="sm" w="sm"/>
            <a:tailEnd type="none" len="sm" w="sm"/>
          </a:ln>
        </p:spPr>
      </p:sp>
      <p:sp>
        <p:nvSpPr>
          <p:cNvPr name="TextBox 90" id="90"/>
          <p:cNvSpPr txBox="true"/>
          <p:nvPr/>
        </p:nvSpPr>
        <p:spPr>
          <a:xfrm rot="0">
            <a:off x="10919499" y="2462468"/>
            <a:ext cx="224598"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A</a:t>
            </a:r>
          </a:p>
        </p:txBody>
      </p:sp>
      <p:sp>
        <p:nvSpPr>
          <p:cNvPr name="TextBox 91" id="91"/>
          <p:cNvSpPr txBox="true"/>
          <p:nvPr/>
        </p:nvSpPr>
        <p:spPr>
          <a:xfrm rot="0">
            <a:off x="10851654" y="4081876"/>
            <a:ext cx="18756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B</a:t>
            </a:r>
          </a:p>
        </p:txBody>
      </p:sp>
      <p:sp>
        <p:nvSpPr>
          <p:cNvPr name="TextBox 92" id="92"/>
          <p:cNvSpPr txBox="true"/>
          <p:nvPr/>
        </p:nvSpPr>
        <p:spPr>
          <a:xfrm rot="0">
            <a:off x="12606495" y="1631888"/>
            <a:ext cx="238934"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C</a:t>
            </a:r>
          </a:p>
        </p:txBody>
      </p:sp>
      <p:sp>
        <p:nvSpPr>
          <p:cNvPr name="TextBox 93" id="93"/>
          <p:cNvSpPr txBox="true"/>
          <p:nvPr/>
        </p:nvSpPr>
        <p:spPr>
          <a:xfrm rot="0">
            <a:off x="12635406" y="4828262"/>
            <a:ext cx="210023"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D</a:t>
            </a:r>
          </a:p>
        </p:txBody>
      </p:sp>
      <p:sp>
        <p:nvSpPr>
          <p:cNvPr name="TextBox 94" id="94"/>
          <p:cNvSpPr txBox="true"/>
          <p:nvPr/>
        </p:nvSpPr>
        <p:spPr>
          <a:xfrm rot="0">
            <a:off x="11921026" y="3912978"/>
            <a:ext cx="263024" cy="538987"/>
          </a:xfrm>
          <a:prstGeom prst="rect">
            <a:avLst/>
          </a:prstGeom>
        </p:spPr>
        <p:txBody>
          <a:bodyPr anchor="t" rtlCol="false" tIns="0" lIns="0" bIns="0" rIns="0">
            <a:spAutoFit/>
          </a:bodyPr>
          <a:lstStyle/>
          <a:p>
            <a:pPr algn="ctr">
              <a:lnSpc>
                <a:spcPts val="4364"/>
              </a:lnSpc>
              <a:spcBef>
                <a:spcPct val="0"/>
              </a:spcBef>
            </a:pPr>
            <a:r>
              <a:rPr lang="en-US" b="true" sz="3117" spc="467">
                <a:solidFill>
                  <a:srgbClr val="202020"/>
                </a:solidFill>
                <a:latin typeface="Glacial Indifference Bold"/>
                <a:ea typeface="Glacial Indifference Bold"/>
                <a:cs typeface="Glacial Indifference Bold"/>
                <a:sym typeface="Glacial Indifference Bold"/>
              </a:rPr>
              <a:t>E</a:t>
            </a:r>
          </a:p>
        </p:txBody>
      </p:sp>
      <p:sp>
        <p:nvSpPr>
          <p:cNvPr name="TextBox 95" id="95"/>
          <p:cNvSpPr txBox="true"/>
          <p:nvPr/>
        </p:nvSpPr>
        <p:spPr>
          <a:xfrm rot="0">
            <a:off x="14557359" y="4727186"/>
            <a:ext cx="17490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F</a:t>
            </a:r>
          </a:p>
        </p:txBody>
      </p:sp>
      <p:sp>
        <p:nvSpPr>
          <p:cNvPr name="TextBox 96" id="96"/>
          <p:cNvSpPr txBox="true"/>
          <p:nvPr/>
        </p:nvSpPr>
        <p:spPr>
          <a:xfrm rot="0">
            <a:off x="16295975" y="2257330"/>
            <a:ext cx="249925"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G</a:t>
            </a:r>
          </a:p>
        </p:txBody>
      </p:sp>
      <p:sp>
        <p:nvSpPr>
          <p:cNvPr name="TextBox 97" id="97"/>
          <p:cNvSpPr txBox="true"/>
          <p:nvPr/>
        </p:nvSpPr>
        <p:spPr>
          <a:xfrm rot="0">
            <a:off x="16245371" y="3892385"/>
            <a:ext cx="215040" cy="357316"/>
          </a:xfrm>
          <a:prstGeom prst="rect">
            <a:avLst/>
          </a:prstGeom>
        </p:spPr>
        <p:txBody>
          <a:bodyPr anchor="t" rtlCol="false" tIns="0" lIns="0" bIns="0" rIns="0">
            <a:spAutoFit/>
          </a:bodyPr>
          <a:lstStyle/>
          <a:p>
            <a:pPr algn="ctr">
              <a:lnSpc>
                <a:spcPts val="2949"/>
              </a:lnSpc>
              <a:spcBef>
                <a:spcPct val="0"/>
              </a:spcBef>
            </a:pPr>
            <a:r>
              <a:rPr lang="en-US" b="true" sz="2107" spc="316">
                <a:solidFill>
                  <a:srgbClr val="202020">
                    <a:alpha val="48627"/>
                  </a:srgbClr>
                </a:solidFill>
                <a:latin typeface="Glacial Indifference Bold"/>
                <a:ea typeface="Glacial Indifference Bold"/>
                <a:cs typeface="Glacial Indifference Bold"/>
                <a:sym typeface="Glacial Indifference Bold"/>
              </a:rPr>
              <a:t>H</a:t>
            </a:r>
          </a:p>
        </p:txBody>
      </p:sp>
      <p:sp>
        <p:nvSpPr>
          <p:cNvPr name="AutoShape 98" id="98"/>
          <p:cNvSpPr/>
          <p:nvPr/>
        </p:nvSpPr>
        <p:spPr>
          <a:xfrm>
            <a:off x="12960984" y="1323177"/>
            <a:ext cx="0" cy="4238807"/>
          </a:xfrm>
          <a:prstGeom prst="line">
            <a:avLst/>
          </a:prstGeom>
          <a:ln cap="flat" w="28575">
            <a:solidFill>
              <a:srgbClr val="000000">
                <a:alpha val="48627"/>
              </a:srgbClr>
            </a:solidFill>
            <a:prstDash val="sysDot"/>
            <a:headEnd type="none" len="sm" w="sm"/>
            <a:tailEnd type="none" len="sm" w="sm"/>
          </a:ln>
        </p:spPr>
      </p:sp>
      <p:sp>
        <p:nvSpPr>
          <p:cNvPr name="AutoShape 99" id="99"/>
          <p:cNvSpPr/>
          <p:nvPr/>
        </p:nvSpPr>
        <p:spPr>
          <a:xfrm>
            <a:off x="11266819" y="2660176"/>
            <a:ext cx="4832735" cy="1459799"/>
          </a:xfrm>
          <a:prstGeom prst="line">
            <a:avLst/>
          </a:prstGeom>
          <a:ln cap="flat" w="28575">
            <a:solidFill>
              <a:srgbClr val="EF391F">
                <a:alpha val="48627"/>
              </a:srgbClr>
            </a:solidFill>
            <a:prstDash val="solid"/>
            <a:headEnd type="none" len="sm" w="sm"/>
            <a:tailEnd type="none" len="sm" w="sm"/>
          </a:ln>
        </p:spPr>
      </p:sp>
      <p:sp>
        <p:nvSpPr>
          <p:cNvPr name="Freeform 100" id="100"/>
          <p:cNvSpPr/>
          <p:nvPr/>
        </p:nvSpPr>
        <p:spPr>
          <a:xfrm flipH="false" flipV="false" rot="-5400000">
            <a:off x="11238331" y="4145198"/>
            <a:ext cx="577892" cy="2853787"/>
          </a:xfrm>
          <a:custGeom>
            <a:avLst/>
            <a:gdLst/>
            <a:ahLst/>
            <a:cxnLst/>
            <a:rect r="r" b="b" t="t" l="l"/>
            <a:pathLst>
              <a:path h="2853787" w="577892">
                <a:moveTo>
                  <a:pt x="0" y="0"/>
                </a:moveTo>
                <a:lnTo>
                  <a:pt x="577892" y="0"/>
                </a:lnTo>
                <a:lnTo>
                  <a:pt x="577892" y="2853787"/>
                </a:lnTo>
                <a:lnTo>
                  <a:pt x="0" y="2853787"/>
                </a:lnTo>
                <a:lnTo>
                  <a:pt x="0" y="0"/>
                </a:lnTo>
                <a:close/>
              </a:path>
            </a:pathLst>
          </a:custGeom>
          <a:blipFill>
            <a:blip r:embed="rId6">
              <a:alphaModFix amt="49000"/>
              <a:extLst>
                <a:ext uri="{96DAC541-7B7A-43D3-8B79-37D633B846F1}">
                  <asvg:svgBlip xmlns:asvg="http://schemas.microsoft.com/office/drawing/2016/SVG/main" r:embed="rId7"/>
                </a:ext>
              </a:extLst>
            </a:blip>
            <a:stretch>
              <a:fillRect l="0" t="0" r="0" b="0"/>
            </a:stretch>
          </a:blipFill>
        </p:spPr>
      </p:sp>
      <p:sp>
        <p:nvSpPr>
          <p:cNvPr name="Freeform 101" id="101"/>
          <p:cNvSpPr/>
          <p:nvPr/>
        </p:nvSpPr>
        <p:spPr>
          <a:xfrm flipH="false" flipV="false" rot="-5400000">
            <a:off x="15363950" y="4145198"/>
            <a:ext cx="577892" cy="2853787"/>
          </a:xfrm>
          <a:custGeom>
            <a:avLst/>
            <a:gdLst/>
            <a:ahLst/>
            <a:cxnLst/>
            <a:rect r="r" b="b" t="t" l="l"/>
            <a:pathLst>
              <a:path h="2853787" w="577892">
                <a:moveTo>
                  <a:pt x="0" y="0"/>
                </a:moveTo>
                <a:lnTo>
                  <a:pt x="577892" y="0"/>
                </a:lnTo>
                <a:lnTo>
                  <a:pt x="577892" y="2853787"/>
                </a:lnTo>
                <a:lnTo>
                  <a:pt x="0" y="2853787"/>
                </a:lnTo>
                <a:lnTo>
                  <a:pt x="0" y="0"/>
                </a:lnTo>
                <a:close/>
              </a:path>
            </a:pathLst>
          </a:custGeom>
          <a:blipFill>
            <a:blip r:embed="rId6">
              <a:alphaModFix amt="49000"/>
              <a:extLst>
                <a:ext uri="{96DAC541-7B7A-43D3-8B79-37D633B846F1}">
                  <asvg:svgBlip xmlns:asvg="http://schemas.microsoft.com/office/drawing/2016/SVG/main" r:embed="rId7"/>
                </a:ext>
              </a:extLst>
            </a:blip>
            <a:stretch>
              <a:fillRect l="0" t="0" r="0" b="0"/>
            </a:stretch>
          </a:blipFill>
        </p:spPr>
      </p:sp>
      <p:sp>
        <p:nvSpPr>
          <p:cNvPr name="Freeform 102" id="102"/>
          <p:cNvSpPr/>
          <p:nvPr/>
        </p:nvSpPr>
        <p:spPr>
          <a:xfrm flipH="false" flipV="false" rot="0">
            <a:off x="13683187" y="2644845"/>
            <a:ext cx="424174" cy="566251"/>
          </a:xfrm>
          <a:custGeom>
            <a:avLst/>
            <a:gdLst/>
            <a:ahLst/>
            <a:cxnLst/>
            <a:rect r="r" b="b" t="t" l="l"/>
            <a:pathLst>
              <a:path h="566251" w="424174">
                <a:moveTo>
                  <a:pt x="0" y="0"/>
                </a:moveTo>
                <a:lnTo>
                  <a:pt x="424173" y="0"/>
                </a:lnTo>
                <a:lnTo>
                  <a:pt x="424173" y="566251"/>
                </a:lnTo>
                <a:lnTo>
                  <a:pt x="0" y="566251"/>
                </a:lnTo>
                <a:lnTo>
                  <a:pt x="0" y="0"/>
                </a:lnTo>
                <a:close/>
              </a:path>
            </a:pathLst>
          </a:custGeom>
          <a:blipFill>
            <a:blip r:embed="rId8">
              <a:alphaModFix amt="49000"/>
              <a:extLst>
                <a:ext uri="{96DAC541-7B7A-43D3-8B79-37D633B846F1}">
                  <asvg:svgBlip xmlns:asvg="http://schemas.microsoft.com/office/drawing/2016/SVG/main" r:embed="rId9"/>
                </a:ext>
              </a:extLst>
            </a:blip>
            <a:stretch>
              <a:fillRect l="0" t="0" r="0" b="0"/>
            </a:stretch>
          </a:blipFill>
        </p:spPr>
      </p:sp>
      <p:sp>
        <p:nvSpPr>
          <p:cNvPr name="TextBox 103" id="103"/>
          <p:cNvSpPr txBox="true"/>
          <p:nvPr/>
        </p:nvSpPr>
        <p:spPr>
          <a:xfrm rot="0">
            <a:off x="10812658" y="5964579"/>
            <a:ext cx="1429238" cy="329229"/>
          </a:xfrm>
          <a:prstGeom prst="rect">
            <a:avLst/>
          </a:prstGeom>
        </p:spPr>
        <p:txBody>
          <a:bodyPr anchor="t" rtlCol="false" tIns="0" lIns="0" bIns="0" rIns="0">
            <a:spAutoFit/>
          </a:bodyPr>
          <a:lstStyle/>
          <a:p>
            <a:pPr algn="ctr">
              <a:lnSpc>
                <a:spcPts val="2595"/>
              </a:lnSpc>
            </a:pPr>
            <a:r>
              <a:rPr lang="en-US" b="true" sz="1996">
                <a:solidFill>
                  <a:srgbClr val="202020">
                    <a:alpha val="48627"/>
                  </a:srgbClr>
                </a:solidFill>
                <a:latin typeface="Glacial Indifference Bold"/>
                <a:ea typeface="Glacial Indifference Bold"/>
                <a:cs typeface="Glacial Indifference Bold"/>
                <a:sym typeface="Glacial Indifference Bold"/>
              </a:rPr>
              <a:t>PARTITION 1 </a:t>
            </a:r>
          </a:p>
        </p:txBody>
      </p:sp>
      <p:sp>
        <p:nvSpPr>
          <p:cNvPr name="TextBox 104" id="104"/>
          <p:cNvSpPr txBox="true"/>
          <p:nvPr/>
        </p:nvSpPr>
        <p:spPr>
          <a:xfrm rot="0">
            <a:off x="14910656" y="5964579"/>
            <a:ext cx="1484479" cy="329229"/>
          </a:xfrm>
          <a:prstGeom prst="rect">
            <a:avLst/>
          </a:prstGeom>
        </p:spPr>
        <p:txBody>
          <a:bodyPr anchor="t" rtlCol="false" tIns="0" lIns="0" bIns="0" rIns="0">
            <a:spAutoFit/>
          </a:bodyPr>
          <a:lstStyle/>
          <a:p>
            <a:pPr algn="ctr">
              <a:lnSpc>
                <a:spcPts val="2595"/>
              </a:lnSpc>
            </a:pPr>
            <a:r>
              <a:rPr lang="en-US" b="true" sz="1996">
                <a:solidFill>
                  <a:srgbClr val="202020">
                    <a:alpha val="48627"/>
                  </a:srgbClr>
                </a:solidFill>
                <a:latin typeface="Glacial Indifference Bold"/>
                <a:ea typeface="Glacial Indifference Bold"/>
                <a:cs typeface="Glacial Indifference Bold"/>
                <a:sym typeface="Glacial Indifference Bold"/>
              </a:rPr>
              <a:t>PARTITION 2 </a:t>
            </a:r>
          </a:p>
        </p:txBody>
      </p:sp>
      <p:sp>
        <p:nvSpPr>
          <p:cNvPr name="TextBox 105" id="105"/>
          <p:cNvSpPr txBox="true"/>
          <p:nvPr/>
        </p:nvSpPr>
        <p:spPr>
          <a:xfrm rot="0">
            <a:off x="7505732" y="4006499"/>
            <a:ext cx="2058398" cy="445466"/>
          </a:xfrm>
          <a:prstGeom prst="rect">
            <a:avLst/>
          </a:prstGeom>
        </p:spPr>
        <p:txBody>
          <a:bodyPr anchor="t" rtlCol="false" tIns="0" lIns="0" bIns="0" rIns="0">
            <a:spAutoFit/>
          </a:bodyPr>
          <a:lstStyle/>
          <a:p>
            <a:pPr algn="ctr">
              <a:lnSpc>
                <a:spcPts val="3599"/>
              </a:lnSpc>
            </a:pPr>
            <a:r>
              <a:rPr lang="en-US" b="true" sz="2768">
                <a:solidFill>
                  <a:srgbClr val="202020"/>
                </a:solidFill>
                <a:latin typeface="Glacial Indifference Bold"/>
                <a:ea typeface="Glacial Indifference Bold"/>
                <a:cs typeface="Glacial Indifference Bold"/>
                <a:sym typeface="Glacial Indifference Bold"/>
              </a:rPr>
              <a:t> MOVE E </a:t>
            </a:r>
          </a:p>
        </p:txBody>
      </p:sp>
      <p:grpSp>
        <p:nvGrpSpPr>
          <p:cNvPr name="Group 106" id="106"/>
          <p:cNvGrpSpPr/>
          <p:nvPr/>
        </p:nvGrpSpPr>
        <p:grpSpPr>
          <a:xfrm rot="0">
            <a:off x="7084695" y="7567612"/>
            <a:ext cx="126683" cy="155258"/>
            <a:chOff x="0" y="0"/>
            <a:chExt cx="168910" cy="207010"/>
          </a:xfrm>
        </p:grpSpPr>
        <p:sp>
          <p:nvSpPr>
            <p:cNvPr name="Freeform 107" id="107"/>
            <p:cNvSpPr/>
            <p:nvPr/>
          </p:nvSpPr>
          <p:spPr>
            <a:xfrm flipH="false" flipV="false" rot="0">
              <a:off x="49530" y="48260"/>
              <a:ext cx="67310" cy="109220"/>
            </a:xfrm>
            <a:custGeom>
              <a:avLst/>
              <a:gdLst/>
              <a:ahLst/>
              <a:cxnLst/>
              <a:rect r="r" b="b" t="t" l="l"/>
              <a:pathLst>
                <a:path h="109220" w="67310">
                  <a:moveTo>
                    <a:pt x="46990" y="16510"/>
                  </a:moveTo>
                  <a:cubicBezTo>
                    <a:pt x="62230" y="100330"/>
                    <a:pt x="49530" y="107950"/>
                    <a:pt x="41910" y="107950"/>
                  </a:cubicBezTo>
                  <a:cubicBezTo>
                    <a:pt x="34290" y="106680"/>
                    <a:pt x="21590" y="95250"/>
                    <a:pt x="19050" y="87630"/>
                  </a:cubicBezTo>
                  <a:cubicBezTo>
                    <a:pt x="17780" y="81280"/>
                    <a:pt x="20320" y="71120"/>
                    <a:pt x="25400" y="66040"/>
                  </a:cubicBezTo>
                  <a:cubicBezTo>
                    <a:pt x="31750" y="60960"/>
                    <a:pt x="46990" y="58420"/>
                    <a:pt x="54610" y="60960"/>
                  </a:cubicBezTo>
                  <a:cubicBezTo>
                    <a:pt x="60960" y="64770"/>
                    <a:pt x="67310" y="73660"/>
                    <a:pt x="67310" y="80010"/>
                  </a:cubicBezTo>
                  <a:cubicBezTo>
                    <a:pt x="67310" y="87630"/>
                    <a:pt x="59690" y="102870"/>
                    <a:pt x="52070" y="105410"/>
                  </a:cubicBezTo>
                  <a:cubicBezTo>
                    <a:pt x="44450" y="109220"/>
                    <a:pt x="31750" y="105410"/>
                    <a:pt x="24130" y="97790"/>
                  </a:cubicBezTo>
                  <a:cubicBezTo>
                    <a:pt x="11430" y="86360"/>
                    <a:pt x="0" y="49530"/>
                    <a:pt x="1270" y="33020"/>
                  </a:cubicBezTo>
                  <a:cubicBezTo>
                    <a:pt x="1270" y="20320"/>
                    <a:pt x="6350" y="6350"/>
                    <a:pt x="13970" y="2540"/>
                  </a:cubicBezTo>
                  <a:cubicBezTo>
                    <a:pt x="21590" y="0"/>
                    <a:pt x="46990" y="16510"/>
                    <a:pt x="46990" y="16510"/>
                  </a:cubicBezTo>
                </a:path>
              </a:pathLst>
            </a:custGeom>
            <a:solidFill>
              <a:srgbClr val="E7191F"/>
            </a:solidFill>
            <a:ln cap="sq">
              <a:noFill/>
              <a:prstDash val="solid"/>
              <a:miter/>
            </a:ln>
          </p:spPr>
        </p:sp>
      </p:grpSp>
      <p:grpSp>
        <p:nvGrpSpPr>
          <p:cNvPr name="Group 108" id="108"/>
          <p:cNvGrpSpPr/>
          <p:nvPr/>
        </p:nvGrpSpPr>
        <p:grpSpPr>
          <a:xfrm rot="0">
            <a:off x="8350568" y="5805488"/>
            <a:ext cx="170498" cy="187642"/>
            <a:chOff x="0" y="0"/>
            <a:chExt cx="227330" cy="250190"/>
          </a:xfrm>
        </p:grpSpPr>
        <p:sp>
          <p:nvSpPr>
            <p:cNvPr name="Freeform 109" id="109"/>
            <p:cNvSpPr/>
            <p:nvPr/>
          </p:nvSpPr>
          <p:spPr>
            <a:xfrm flipH="false" flipV="false" rot="0">
              <a:off x="45720" y="49530"/>
              <a:ext cx="133350" cy="151130"/>
            </a:xfrm>
            <a:custGeom>
              <a:avLst/>
              <a:gdLst/>
              <a:ahLst/>
              <a:cxnLst/>
              <a:rect r="r" b="b" t="t" l="l"/>
              <a:pathLst>
                <a:path h="151130" w="133350">
                  <a:moveTo>
                    <a:pt x="83820" y="20320"/>
                  </a:moveTo>
                  <a:cubicBezTo>
                    <a:pt x="133350" y="102870"/>
                    <a:pt x="132080" y="113030"/>
                    <a:pt x="128270" y="121920"/>
                  </a:cubicBezTo>
                  <a:cubicBezTo>
                    <a:pt x="123190" y="132080"/>
                    <a:pt x="107950" y="147320"/>
                    <a:pt x="95250" y="148590"/>
                  </a:cubicBezTo>
                  <a:cubicBezTo>
                    <a:pt x="80010" y="151130"/>
                    <a:pt x="52070" y="137160"/>
                    <a:pt x="44450" y="125730"/>
                  </a:cubicBezTo>
                  <a:cubicBezTo>
                    <a:pt x="36830" y="114300"/>
                    <a:pt x="38100" y="92710"/>
                    <a:pt x="44450" y="81280"/>
                  </a:cubicBezTo>
                  <a:cubicBezTo>
                    <a:pt x="50800" y="71120"/>
                    <a:pt x="68580" y="59690"/>
                    <a:pt x="81280" y="58420"/>
                  </a:cubicBezTo>
                  <a:cubicBezTo>
                    <a:pt x="93980" y="57150"/>
                    <a:pt x="113030" y="64770"/>
                    <a:pt x="120650" y="73660"/>
                  </a:cubicBezTo>
                  <a:cubicBezTo>
                    <a:pt x="129540" y="83820"/>
                    <a:pt x="133350" y="104140"/>
                    <a:pt x="129540" y="116840"/>
                  </a:cubicBezTo>
                  <a:cubicBezTo>
                    <a:pt x="125730" y="128270"/>
                    <a:pt x="111760" y="144780"/>
                    <a:pt x="100330" y="147320"/>
                  </a:cubicBezTo>
                  <a:cubicBezTo>
                    <a:pt x="85090" y="151130"/>
                    <a:pt x="62230" y="140970"/>
                    <a:pt x="46990" y="129540"/>
                  </a:cubicBezTo>
                  <a:cubicBezTo>
                    <a:pt x="29210" y="115570"/>
                    <a:pt x="10160" y="80010"/>
                    <a:pt x="5080" y="60960"/>
                  </a:cubicBezTo>
                  <a:cubicBezTo>
                    <a:pt x="1270" y="48260"/>
                    <a:pt x="0" y="38100"/>
                    <a:pt x="5080" y="29210"/>
                  </a:cubicBezTo>
                  <a:cubicBezTo>
                    <a:pt x="11430" y="17780"/>
                    <a:pt x="33020" y="1270"/>
                    <a:pt x="46990" y="1270"/>
                  </a:cubicBezTo>
                  <a:cubicBezTo>
                    <a:pt x="59690" y="0"/>
                    <a:pt x="83820" y="20320"/>
                    <a:pt x="83820" y="20320"/>
                  </a:cubicBezTo>
                </a:path>
              </a:pathLst>
            </a:custGeom>
            <a:solidFill>
              <a:srgbClr val="E7191F"/>
            </a:solidFill>
            <a:ln cap="sq">
              <a:noFill/>
              <a:prstDash val="solid"/>
              <a:miter/>
            </a:ln>
          </p:spPr>
        </p:sp>
      </p:grpSp>
      <p:grpSp>
        <p:nvGrpSpPr>
          <p:cNvPr name="Group 110" id="110"/>
          <p:cNvGrpSpPr/>
          <p:nvPr/>
        </p:nvGrpSpPr>
        <p:grpSpPr>
          <a:xfrm rot="0">
            <a:off x="10364152" y="3665220"/>
            <a:ext cx="1099185" cy="1252538"/>
            <a:chOff x="0" y="0"/>
            <a:chExt cx="1465580" cy="1670050"/>
          </a:xfrm>
        </p:grpSpPr>
        <p:sp>
          <p:nvSpPr>
            <p:cNvPr name="Freeform 111" id="111"/>
            <p:cNvSpPr/>
            <p:nvPr/>
          </p:nvSpPr>
          <p:spPr>
            <a:xfrm flipH="false" flipV="false" rot="0">
              <a:off x="45720" y="49530"/>
              <a:ext cx="1372870" cy="1573530"/>
            </a:xfrm>
            <a:custGeom>
              <a:avLst/>
              <a:gdLst/>
              <a:ahLst/>
              <a:cxnLst/>
              <a:rect r="r" b="b" t="t" l="l"/>
              <a:pathLst>
                <a:path h="1573530" w="1372870">
                  <a:moveTo>
                    <a:pt x="1002030" y="303530"/>
                  </a:moveTo>
                  <a:cubicBezTo>
                    <a:pt x="802640" y="229870"/>
                    <a:pt x="721360" y="233680"/>
                    <a:pt x="661670" y="238760"/>
                  </a:cubicBezTo>
                  <a:cubicBezTo>
                    <a:pt x="613410" y="242570"/>
                    <a:pt x="579120" y="248920"/>
                    <a:pt x="530860" y="264160"/>
                  </a:cubicBezTo>
                  <a:cubicBezTo>
                    <a:pt x="468630" y="283210"/>
                    <a:pt x="381000" y="325120"/>
                    <a:pt x="326390" y="358140"/>
                  </a:cubicBezTo>
                  <a:cubicBezTo>
                    <a:pt x="285750" y="382270"/>
                    <a:pt x="255270" y="403860"/>
                    <a:pt x="226060" y="431800"/>
                  </a:cubicBezTo>
                  <a:cubicBezTo>
                    <a:pt x="196850" y="459740"/>
                    <a:pt x="170180" y="488950"/>
                    <a:pt x="151130" y="524510"/>
                  </a:cubicBezTo>
                  <a:cubicBezTo>
                    <a:pt x="129540" y="566420"/>
                    <a:pt x="113030" y="623570"/>
                    <a:pt x="106680" y="668020"/>
                  </a:cubicBezTo>
                  <a:cubicBezTo>
                    <a:pt x="100330" y="706120"/>
                    <a:pt x="102870" y="740410"/>
                    <a:pt x="106680" y="774700"/>
                  </a:cubicBezTo>
                  <a:cubicBezTo>
                    <a:pt x="109220" y="807720"/>
                    <a:pt x="113030" y="830580"/>
                    <a:pt x="127000" y="871220"/>
                  </a:cubicBezTo>
                  <a:cubicBezTo>
                    <a:pt x="153670" y="951230"/>
                    <a:pt x="224790" y="1123950"/>
                    <a:pt x="287020" y="1212850"/>
                  </a:cubicBezTo>
                  <a:cubicBezTo>
                    <a:pt x="335280" y="1280160"/>
                    <a:pt x="401320" y="1333500"/>
                    <a:pt x="447040" y="1371600"/>
                  </a:cubicBezTo>
                  <a:cubicBezTo>
                    <a:pt x="476250" y="1395730"/>
                    <a:pt x="492760" y="1408430"/>
                    <a:pt x="525780" y="1423670"/>
                  </a:cubicBezTo>
                  <a:cubicBezTo>
                    <a:pt x="570230" y="1445260"/>
                    <a:pt x="650240" y="1471930"/>
                    <a:pt x="697230" y="1478280"/>
                  </a:cubicBezTo>
                  <a:cubicBezTo>
                    <a:pt x="730250" y="1483360"/>
                    <a:pt x="749300" y="1480820"/>
                    <a:pt x="782320" y="1477010"/>
                  </a:cubicBezTo>
                  <a:cubicBezTo>
                    <a:pt x="829310" y="1470660"/>
                    <a:pt x="904240" y="1455420"/>
                    <a:pt x="957580" y="1433830"/>
                  </a:cubicBezTo>
                  <a:cubicBezTo>
                    <a:pt x="1004570" y="1416050"/>
                    <a:pt x="1047750" y="1398270"/>
                    <a:pt x="1085850" y="1362710"/>
                  </a:cubicBezTo>
                  <a:cubicBezTo>
                    <a:pt x="1132840" y="1319530"/>
                    <a:pt x="1177290" y="1239520"/>
                    <a:pt x="1206500" y="1183640"/>
                  </a:cubicBezTo>
                  <a:cubicBezTo>
                    <a:pt x="1229360" y="1139190"/>
                    <a:pt x="1244600" y="1092200"/>
                    <a:pt x="1252220" y="1055370"/>
                  </a:cubicBezTo>
                  <a:cubicBezTo>
                    <a:pt x="1258570" y="1029970"/>
                    <a:pt x="1258570" y="1016000"/>
                    <a:pt x="1259840" y="989330"/>
                  </a:cubicBezTo>
                  <a:cubicBezTo>
                    <a:pt x="1263650" y="952500"/>
                    <a:pt x="1268730" y="905510"/>
                    <a:pt x="1264920" y="857250"/>
                  </a:cubicBezTo>
                  <a:cubicBezTo>
                    <a:pt x="1259840" y="796290"/>
                    <a:pt x="1249680" y="725170"/>
                    <a:pt x="1223010" y="654050"/>
                  </a:cubicBezTo>
                  <a:cubicBezTo>
                    <a:pt x="1189990" y="566420"/>
                    <a:pt x="1113790" y="448310"/>
                    <a:pt x="1069340" y="378460"/>
                  </a:cubicBezTo>
                  <a:cubicBezTo>
                    <a:pt x="1041400" y="334010"/>
                    <a:pt x="1026160" y="312420"/>
                    <a:pt x="991870" y="273050"/>
                  </a:cubicBezTo>
                  <a:cubicBezTo>
                    <a:pt x="942340" y="214630"/>
                    <a:pt x="812800" y="111760"/>
                    <a:pt x="791210" y="72390"/>
                  </a:cubicBezTo>
                  <a:cubicBezTo>
                    <a:pt x="784860" y="58420"/>
                    <a:pt x="784860" y="50800"/>
                    <a:pt x="786130" y="41910"/>
                  </a:cubicBezTo>
                  <a:cubicBezTo>
                    <a:pt x="787400" y="31750"/>
                    <a:pt x="792480" y="21590"/>
                    <a:pt x="800100" y="13970"/>
                  </a:cubicBezTo>
                  <a:cubicBezTo>
                    <a:pt x="806450" y="7620"/>
                    <a:pt x="816610" y="1270"/>
                    <a:pt x="826770" y="1270"/>
                  </a:cubicBezTo>
                  <a:cubicBezTo>
                    <a:pt x="839470" y="0"/>
                    <a:pt x="859790" y="6350"/>
                    <a:pt x="868680" y="16510"/>
                  </a:cubicBezTo>
                  <a:cubicBezTo>
                    <a:pt x="877570" y="26670"/>
                    <a:pt x="881380" y="48260"/>
                    <a:pt x="880110" y="59690"/>
                  </a:cubicBezTo>
                  <a:cubicBezTo>
                    <a:pt x="877570" y="69850"/>
                    <a:pt x="871220" y="80010"/>
                    <a:pt x="863600" y="85090"/>
                  </a:cubicBezTo>
                  <a:cubicBezTo>
                    <a:pt x="855980" y="91440"/>
                    <a:pt x="844550" y="96520"/>
                    <a:pt x="834390" y="96520"/>
                  </a:cubicBezTo>
                  <a:cubicBezTo>
                    <a:pt x="821690" y="95250"/>
                    <a:pt x="802640" y="85090"/>
                    <a:pt x="795020" y="76200"/>
                  </a:cubicBezTo>
                  <a:cubicBezTo>
                    <a:pt x="787400" y="68580"/>
                    <a:pt x="784860" y="57150"/>
                    <a:pt x="786130" y="46990"/>
                  </a:cubicBezTo>
                  <a:cubicBezTo>
                    <a:pt x="786130" y="36830"/>
                    <a:pt x="789940" y="25400"/>
                    <a:pt x="796290" y="17780"/>
                  </a:cubicBezTo>
                  <a:cubicBezTo>
                    <a:pt x="802640" y="10160"/>
                    <a:pt x="811530" y="3810"/>
                    <a:pt x="821690" y="1270"/>
                  </a:cubicBezTo>
                  <a:cubicBezTo>
                    <a:pt x="834390" y="0"/>
                    <a:pt x="847090" y="2540"/>
                    <a:pt x="864870" y="12700"/>
                  </a:cubicBezTo>
                  <a:cubicBezTo>
                    <a:pt x="910590" y="38100"/>
                    <a:pt x="1014730" y="158750"/>
                    <a:pt x="1066800" y="217170"/>
                  </a:cubicBezTo>
                  <a:cubicBezTo>
                    <a:pt x="1102360" y="259080"/>
                    <a:pt x="1118870" y="281940"/>
                    <a:pt x="1150620" y="330200"/>
                  </a:cubicBezTo>
                  <a:cubicBezTo>
                    <a:pt x="1200150" y="403860"/>
                    <a:pt x="1287780" y="530860"/>
                    <a:pt x="1323340" y="626110"/>
                  </a:cubicBezTo>
                  <a:cubicBezTo>
                    <a:pt x="1353820" y="706120"/>
                    <a:pt x="1365250" y="782320"/>
                    <a:pt x="1369060" y="859790"/>
                  </a:cubicBezTo>
                  <a:cubicBezTo>
                    <a:pt x="1372870" y="935990"/>
                    <a:pt x="1365250" y="1019810"/>
                    <a:pt x="1350010" y="1087120"/>
                  </a:cubicBezTo>
                  <a:cubicBezTo>
                    <a:pt x="1336040" y="1141730"/>
                    <a:pt x="1316990" y="1184910"/>
                    <a:pt x="1292860" y="1231900"/>
                  </a:cubicBezTo>
                  <a:cubicBezTo>
                    <a:pt x="1267460" y="1282700"/>
                    <a:pt x="1238250" y="1338580"/>
                    <a:pt x="1200150" y="1381760"/>
                  </a:cubicBezTo>
                  <a:cubicBezTo>
                    <a:pt x="1162050" y="1424940"/>
                    <a:pt x="1121410" y="1463040"/>
                    <a:pt x="1064260" y="1492250"/>
                  </a:cubicBezTo>
                  <a:cubicBezTo>
                    <a:pt x="990600" y="1530350"/>
                    <a:pt x="854710" y="1559560"/>
                    <a:pt x="782320" y="1568450"/>
                  </a:cubicBezTo>
                  <a:cubicBezTo>
                    <a:pt x="737870" y="1573530"/>
                    <a:pt x="715010" y="1573530"/>
                    <a:pt x="674370" y="1565910"/>
                  </a:cubicBezTo>
                  <a:cubicBezTo>
                    <a:pt x="617220" y="1555750"/>
                    <a:pt x="537210" y="1531620"/>
                    <a:pt x="476250" y="1497330"/>
                  </a:cubicBezTo>
                  <a:cubicBezTo>
                    <a:pt x="410210" y="1461770"/>
                    <a:pt x="342900" y="1397000"/>
                    <a:pt x="295910" y="1352550"/>
                  </a:cubicBezTo>
                  <a:cubicBezTo>
                    <a:pt x="260350" y="1318260"/>
                    <a:pt x="233680" y="1291590"/>
                    <a:pt x="209550" y="1257300"/>
                  </a:cubicBezTo>
                  <a:cubicBezTo>
                    <a:pt x="185420" y="1224280"/>
                    <a:pt x="170180" y="1196340"/>
                    <a:pt x="148590" y="1153160"/>
                  </a:cubicBezTo>
                  <a:cubicBezTo>
                    <a:pt x="114300" y="1085850"/>
                    <a:pt x="55880" y="962660"/>
                    <a:pt x="33020" y="891540"/>
                  </a:cubicBezTo>
                  <a:cubicBezTo>
                    <a:pt x="17780" y="845820"/>
                    <a:pt x="11430" y="815340"/>
                    <a:pt x="7620" y="775970"/>
                  </a:cubicBezTo>
                  <a:cubicBezTo>
                    <a:pt x="2540" y="734060"/>
                    <a:pt x="0" y="685800"/>
                    <a:pt x="5080" y="643890"/>
                  </a:cubicBezTo>
                  <a:cubicBezTo>
                    <a:pt x="8890" y="607060"/>
                    <a:pt x="19050" y="571500"/>
                    <a:pt x="29210" y="539750"/>
                  </a:cubicBezTo>
                  <a:cubicBezTo>
                    <a:pt x="39370" y="510540"/>
                    <a:pt x="46990" y="487680"/>
                    <a:pt x="64770" y="461010"/>
                  </a:cubicBezTo>
                  <a:cubicBezTo>
                    <a:pt x="87630" y="424180"/>
                    <a:pt x="123190" y="381000"/>
                    <a:pt x="163830" y="344170"/>
                  </a:cubicBezTo>
                  <a:cubicBezTo>
                    <a:pt x="213360" y="302260"/>
                    <a:pt x="284480" y="259080"/>
                    <a:pt x="345440" y="226060"/>
                  </a:cubicBezTo>
                  <a:cubicBezTo>
                    <a:pt x="398780" y="198120"/>
                    <a:pt x="453390" y="173990"/>
                    <a:pt x="508000" y="158750"/>
                  </a:cubicBezTo>
                  <a:cubicBezTo>
                    <a:pt x="560070" y="143510"/>
                    <a:pt x="605790" y="133350"/>
                    <a:pt x="662940" y="129540"/>
                  </a:cubicBezTo>
                  <a:cubicBezTo>
                    <a:pt x="728980" y="125730"/>
                    <a:pt x="821690" y="128270"/>
                    <a:pt x="882650" y="140970"/>
                  </a:cubicBezTo>
                  <a:cubicBezTo>
                    <a:pt x="928370" y="151130"/>
                    <a:pt x="965200" y="167640"/>
                    <a:pt x="996950" y="185420"/>
                  </a:cubicBezTo>
                  <a:cubicBezTo>
                    <a:pt x="1024890" y="200660"/>
                    <a:pt x="1059180" y="215900"/>
                    <a:pt x="1069340" y="236220"/>
                  </a:cubicBezTo>
                  <a:cubicBezTo>
                    <a:pt x="1076960" y="252730"/>
                    <a:pt x="1074420" y="279400"/>
                    <a:pt x="1066800" y="292100"/>
                  </a:cubicBezTo>
                  <a:cubicBezTo>
                    <a:pt x="1060450" y="302260"/>
                    <a:pt x="1047750" y="308610"/>
                    <a:pt x="1036320" y="309880"/>
                  </a:cubicBezTo>
                  <a:cubicBezTo>
                    <a:pt x="1026160" y="312420"/>
                    <a:pt x="1002030" y="303530"/>
                    <a:pt x="1002030" y="303530"/>
                  </a:cubicBezTo>
                </a:path>
              </a:pathLst>
            </a:custGeom>
            <a:solidFill>
              <a:srgbClr val="E7191F"/>
            </a:solidFill>
            <a:ln cap="sq">
              <a:noFill/>
              <a:prstDash val="solid"/>
              <a:miter/>
            </a:ln>
          </p:spPr>
        </p:sp>
      </p:grpSp>
      <p:grpSp>
        <p:nvGrpSpPr>
          <p:cNvPr name="Group 112" id="112"/>
          <p:cNvGrpSpPr/>
          <p:nvPr/>
        </p:nvGrpSpPr>
        <p:grpSpPr>
          <a:xfrm rot="0">
            <a:off x="12282488" y="1305877"/>
            <a:ext cx="1021080" cy="1029652"/>
            <a:chOff x="0" y="0"/>
            <a:chExt cx="1361440" cy="1372870"/>
          </a:xfrm>
        </p:grpSpPr>
        <p:sp>
          <p:nvSpPr>
            <p:cNvPr name="Freeform 113" id="113"/>
            <p:cNvSpPr/>
            <p:nvPr/>
          </p:nvSpPr>
          <p:spPr>
            <a:xfrm flipH="false" flipV="false" rot="0">
              <a:off x="49530" y="46990"/>
              <a:ext cx="1272540" cy="1285240"/>
            </a:xfrm>
            <a:custGeom>
              <a:avLst/>
              <a:gdLst/>
              <a:ahLst/>
              <a:cxnLst/>
              <a:rect r="r" b="b" t="t" l="l"/>
              <a:pathLst>
                <a:path h="1285240" w="1272540">
                  <a:moveTo>
                    <a:pt x="890270" y="356870"/>
                  </a:moveTo>
                  <a:cubicBezTo>
                    <a:pt x="687070" y="160020"/>
                    <a:pt x="665480" y="152400"/>
                    <a:pt x="627380" y="140970"/>
                  </a:cubicBezTo>
                  <a:cubicBezTo>
                    <a:pt x="576580" y="125730"/>
                    <a:pt x="492760" y="106680"/>
                    <a:pt x="436880" y="110490"/>
                  </a:cubicBezTo>
                  <a:cubicBezTo>
                    <a:pt x="391160" y="114300"/>
                    <a:pt x="353060" y="125730"/>
                    <a:pt x="314960" y="148590"/>
                  </a:cubicBezTo>
                  <a:cubicBezTo>
                    <a:pt x="269240" y="175260"/>
                    <a:pt x="219710" y="233680"/>
                    <a:pt x="189230" y="273050"/>
                  </a:cubicBezTo>
                  <a:cubicBezTo>
                    <a:pt x="165100" y="302260"/>
                    <a:pt x="152400" y="327660"/>
                    <a:pt x="138430" y="358140"/>
                  </a:cubicBezTo>
                  <a:cubicBezTo>
                    <a:pt x="124460" y="388620"/>
                    <a:pt x="114300" y="419100"/>
                    <a:pt x="106680" y="455930"/>
                  </a:cubicBezTo>
                  <a:cubicBezTo>
                    <a:pt x="97790" y="499110"/>
                    <a:pt x="91440" y="552450"/>
                    <a:pt x="92710" y="601980"/>
                  </a:cubicBezTo>
                  <a:cubicBezTo>
                    <a:pt x="95250" y="652780"/>
                    <a:pt x="102870" y="706120"/>
                    <a:pt x="119380" y="756920"/>
                  </a:cubicBezTo>
                  <a:cubicBezTo>
                    <a:pt x="135890" y="811530"/>
                    <a:pt x="162560" y="869950"/>
                    <a:pt x="193040" y="918210"/>
                  </a:cubicBezTo>
                  <a:cubicBezTo>
                    <a:pt x="222250" y="962660"/>
                    <a:pt x="257810" y="1000760"/>
                    <a:pt x="297180" y="1036320"/>
                  </a:cubicBezTo>
                  <a:cubicBezTo>
                    <a:pt x="341630" y="1074420"/>
                    <a:pt x="396240" y="1112520"/>
                    <a:pt x="448310" y="1139190"/>
                  </a:cubicBezTo>
                  <a:cubicBezTo>
                    <a:pt x="497840" y="1164590"/>
                    <a:pt x="549910" y="1184910"/>
                    <a:pt x="604520" y="1192530"/>
                  </a:cubicBezTo>
                  <a:cubicBezTo>
                    <a:pt x="661670" y="1200150"/>
                    <a:pt x="723900" y="1193800"/>
                    <a:pt x="783590" y="1181100"/>
                  </a:cubicBezTo>
                  <a:cubicBezTo>
                    <a:pt x="844550" y="1168400"/>
                    <a:pt x="909320" y="1141730"/>
                    <a:pt x="963930" y="1113790"/>
                  </a:cubicBezTo>
                  <a:cubicBezTo>
                    <a:pt x="1016000" y="1088390"/>
                    <a:pt x="1068070" y="1061720"/>
                    <a:pt x="1103630" y="1022350"/>
                  </a:cubicBezTo>
                  <a:cubicBezTo>
                    <a:pt x="1137920" y="985520"/>
                    <a:pt x="1164590" y="935990"/>
                    <a:pt x="1176020" y="886460"/>
                  </a:cubicBezTo>
                  <a:cubicBezTo>
                    <a:pt x="1189990" y="831850"/>
                    <a:pt x="1183640" y="763270"/>
                    <a:pt x="1174750" y="706120"/>
                  </a:cubicBezTo>
                  <a:cubicBezTo>
                    <a:pt x="1165860" y="650240"/>
                    <a:pt x="1146810" y="598170"/>
                    <a:pt x="1122680" y="544830"/>
                  </a:cubicBezTo>
                  <a:cubicBezTo>
                    <a:pt x="1094740" y="486410"/>
                    <a:pt x="1055370" y="422910"/>
                    <a:pt x="1014730" y="369570"/>
                  </a:cubicBezTo>
                  <a:cubicBezTo>
                    <a:pt x="975360" y="317500"/>
                    <a:pt x="937260" y="271780"/>
                    <a:pt x="882650" y="231140"/>
                  </a:cubicBezTo>
                  <a:cubicBezTo>
                    <a:pt x="819150" y="181610"/>
                    <a:pt x="673100" y="143510"/>
                    <a:pt x="645160" y="102870"/>
                  </a:cubicBezTo>
                  <a:cubicBezTo>
                    <a:pt x="633730" y="86360"/>
                    <a:pt x="632460" y="63500"/>
                    <a:pt x="640080" y="52070"/>
                  </a:cubicBezTo>
                  <a:cubicBezTo>
                    <a:pt x="647700" y="40640"/>
                    <a:pt x="675640" y="30480"/>
                    <a:pt x="688340" y="33020"/>
                  </a:cubicBezTo>
                  <a:cubicBezTo>
                    <a:pt x="699770" y="35560"/>
                    <a:pt x="713740" y="50800"/>
                    <a:pt x="717550" y="60960"/>
                  </a:cubicBezTo>
                  <a:cubicBezTo>
                    <a:pt x="721360" y="68580"/>
                    <a:pt x="721360" y="80010"/>
                    <a:pt x="717550" y="87630"/>
                  </a:cubicBezTo>
                  <a:cubicBezTo>
                    <a:pt x="712470" y="97790"/>
                    <a:pt x="699770" y="111760"/>
                    <a:pt x="688340" y="115570"/>
                  </a:cubicBezTo>
                  <a:cubicBezTo>
                    <a:pt x="676910" y="118110"/>
                    <a:pt x="657860" y="115570"/>
                    <a:pt x="648970" y="106680"/>
                  </a:cubicBezTo>
                  <a:cubicBezTo>
                    <a:pt x="638810" y="96520"/>
                    <a:pt x="632460" y="68580"/>
                    <a:pt x="637540" y="55880"/>
                  </a:cubicBezTo>
                  <a:cubicBezTo>
                    <a:pt x="643890" y="43180"/>
                    <a:pt x="662940" y="31750"/>
                    <a:pt x="684530" y="31750"/>
                  </a:cubicBezTo>
                  <a:cubicBezTo>
                    <a:pt x="735330" y="31750"/>
                    <a:pt x="873760" y="116840"/>
                    <a:pt x="944880" y="171450"/>
                  </a:cubicBezTo>
                  <a:cubicBezTo>
                    <a:pt x="1003300" y="217170"/>
                    <a:pt x="1045210" y="267970"/>
                    <a:pt x="1087120" y="323850"/>
                  </a:cubicBezTo>
                  <a:cubicBezTo>
                    <a:pt x="1131570" y="383540"/>
                    <a:pt x="1174750" y="453390"/>
                    <a:pt x="1203960" y="519430"/>
                  </a:cubicBezTo>
                  <a:cubicBezTo>
                    <a:pt x="1230630" y="580390"/>
                    <a:pt x="1252220" y="640080"/>
                    <a:pt x="1261110" y="706120"/>
                  </a:cubicBezTo>
                  <a:cubicBezTo>
                    <a:pt x="1270000" y="774700"/>
                    <a:pt x="1272540" y="857250"/>
                    <a:pt x="1253490" y="923290"/>
                  </a:cubicBezTo>
                  <a:cubicBezTo>
                    <a:pt x="1234440" y="985520"/>
                    <a:pt x="1197610" y="1046480"/>
                    <a:pt x="1154430" y="1092200"/>
                  </a:cubicBezTo>
                  <a:cubicBezTo>
                    <a:pt x="1111250" y="1136650"/>
                    <a:pt x="1052830" y="1165860"/>
                    <a:pt x="994410" y="1195070"/>
                  </a:cubicBezTo>
                  <a:cubicBezTo>
                    <a:pt x="932180" y="1225550"/>
                    <a:pt x="858520" y="1254760"/>
                    <a:pt x="788670" y="1267460"/>
                  </a:cubicBezTo>
                  <a:cubicBezTo>
                    <a:pt x="720090" y="1281430"/>
                    <a:pt x="645160" y="1285240"/>
                    <a:pt x="577850" y="1275080"/>
                  </a:cubicBezTo>
                  <a:cubicBezTo>
                    <a:pt x="515620" y="1264920"/>
                    <a:pt x="455930" y="1240790"/>
                    <a:pt x="398780" y="1211580"/>
                  </a:cubicBezTo>
                  <a:cubicBezTo>
                    <a:pt x="340360" y="1181100"/>
                    <a:pt x="280670" y="1137920"/>
                    <a:pt x="231140" y="1094740"/>
                  </a:cubicBezTo>
                  <a:cubicBezTo>
                    <a:pt x="185420" y="1052830"/>
                    <a:pt x="146050" y="1007110"/>
                    <a:pt x="113030" y="955040"/>
                  </a:cubicBezTo>
                  <a:cubicBezTo>
                    <a:pt x="78740" y="900430"/>
                    <a:pt x="49530" y="834390"/>
                    <a:pt x="30480" y="773430"/>
                  </a:cubicBezTo>
                  <a:cubicBezTo>
                    <a:pt x="12700" y="713740"/>
                    <a:pt x="3810" y="652780"/>
                    <a:pt x="1270" y="594360"/>
                  </a:cubicBezTo>
                  <a:cubicBezTo>
                    <a:pt x="0" y="537210"/>
                    <a:pt x="7620" y="477520"/>
                    <a:pt x="17780" y="426720"/>
                  </a:cubicBezTo>
                  <a:cubicBezTo>
                    <a:pt x="25400" y="384810"/>
                    <a:pt x="38100" y="346710"/>
                    <a:pt x="54610" y="309880"/>
                  </a:cubicBezTo>
                  <a:cubicBezTo>
                    <a:pt x="69850" y="274320"/>
                    <a:pt x="90170" y="241300"/>
                    <a:pt x="113030" y="208280"/>
                  </a:cubicBezTo>
                  <a:cubicBezTo>
                    <a:pt x="135890" y="173990"/>
                    <a:pt x="165100" y="137160"/>
                    <a:pt x="194310" y="109220"/>
                  </a:cubicBezTo>
                  <a:cubicBezTo>
                    <a:pt x="222250" y="83820"/>
                    <a:pt x="246380" y="63500"/>
                    <a:pt x="281940" y="46990"/>
                  </a:cubicBezTo>
                  <a:cubicBezTo>
                    <a:pt x="325120" y="26670"/>
                    <a:pt x="383540" y="7620"/>
                    <a:pt x="440690" y="3810"/>
                  </a:cubicBezTo>
                  <a:cubicBezTo>
                    <a:pt x="509270" y="0"/>
                    <a:pt x="610870" y="26670"/>
                    <a:pt x="664210" y="40640"/>
                  </a:cubicBezTo>
                  <a:cubicBezTo>
                    <a:pt x="695960" y="49530"/>
                    <a:pt x="712470" y="55880"/>
                    <a:pt x="737870" y="69850"/>
                  </a:cubicBezTo>
                  <a:cubicBezTo>
                    <a:pt x="770890" y="87630"/>
                    <a:pt x="806450" y="114300"/>
                    <a:pt x="840740" y="147320"/>
                  </a:cubicBezTo>
                  <a:cubicBezTo>
                    <a:pt x="882650" y="186690"/>
                    <a:pt x="948690" y="262890"/>
                    <a:pt x="967740" y="295910"/>
                  </a:cubicBezTo>
                  <a:cubicBezTo>
                    <a:pt x="975360" y="309880"/>
                    <a:pt x="979170" y="317500"/>
                    <a:pt x="977900" y="328930"/>
                  </a:cubicBezTo>
                  <a:cubicBezTo>
                    <a:pt x="977900" y="339090"/>
                    <a:pt x="971550" y="353060"/>
                    <a:pt x="963930" y="360680"/>
                  </a:cubicBezTo>
                  <a:cubicBezTo>
                    <a:pt x="956310" y="368300"/>
                    <a:pt x="943610" y="374650"/>
                    <a:pt x="932180" y="375920"/>
                  </a:cubicBezTo>
                  <a:cubicBezTo>
                    <a:pt x="919480" y="375920"/>
                    <a:pt x="890270" y="356870"/>
                    <a:pt x="890270" y="356870"/>
                  </a:cubicBezTo>
                </a:path>
              </a:pathLst>
            </a:custGeom>
            <a:solidFill>
              <a:srgbClr val="E7191F"/>
            </a:solidFill>
            <a:ln cap="sq">
              <a:noFill/>
              <a:prstDash val="solid"/>
              <a:miter/>
            </a:ln>
          </p:spPr>
        </p:sp>
      </p:grpSp>
      <p:grpSp>
        <p:nvGrpSpPr>
          <p:cNvPr name="Group 114" id="114"/>
          <p:cNvGrpSpPr/>
          <p:nvPr/>
        </p:nvGrpSpPr>
        <p:grpSpPr>
          <a:xfrm rot="0">
            <a:off x="14127480" y="4394835"/>
            <a:ext cx="1142048" cy="1133475"/>
            <a:chOff x="0" y="0"/>
            <a:chExt cx="1522730" cy="1511300"/>
          </a:xfrm>
        </p:grpSpPr>
        <p:sp>
          <p:nvSpPr>
            <p:cNvPr name="Freeform 115" id="115"/>
            <p:cNvSpPr/>
            <p:nvPr/>
          </p:nvSpPr>
          <p:spPr>
            <a:xfrm flipH="false" flipV="false" rot="0">
              <a:off x="43180" y="50800"/>
              <a:ext cx="1440180" cy="1414780"/>
            </a:xfrm>
            <a:custGeom>
              <a:avLst/>
              <a:gdLst/>
              <a:ahLst/>
              <a:cxnLst/>
              <a:rect r="r" b="b" t="t" l="l"/>
              <a:pathLst>
                <a:path h="1414780" w="1440180">
                  <a:moveTo>
                    <a:pt x="1205230" y="544830"/>
                  </a:moveTo>
                  <a:cubicBezTo>
                    <a:pt x="1149350" y="417830"/>
                    <a:pt x="1113790" y="377190"/>
                    <a:pt x="1069340" y="339090"/>
                  </a:cubicBezTo>
                  <a:cubicBezTo>
                    <a:pt x="1008380" y="285750"/>
                    <a:pt x="901700" y="222250"/>
                    <a:pt x="825500" y="181610"/>
                  </a:cubicBezTo>
                  <a:cubicBezTo>
                    <a:pt x="765810" y="149860"/>
                    <a:pt x="712470" y="124460"/>
                    <a:pt x="655320" y="110490"/>
                  </a:cubicBezTo>
                  <a:cubicBezTo>
                    <a:pt x="603250" y="97790"/>
                    <a:pt x="549910" y="93980"/>
                    <a:pt x="497840" y="96520"/>
                  </a:cubicBezTo>
                  <a:cubicBezTo>
                    <a:pt x="448310" y="97790"/>
                    <a:pt x="392430" y="105410"/>
                    <a:pt x="351790" y="119380"/>
                  </a:cubicBezTo>
                  <a:cubicBezTo>
                    <a:pt x="321310" y="130810"/>
                    <a:pt x="297180" y="146050"/>
                    <a:pt x="274320" y="163830"/>
                  </a:cubicBezTo>
                  <a:cubicBezTo>
                    <a:pt x="250190" y="182880"/>
                    <a:pt x="232410" y="204470"/>
                    <a:pt x="212090" y="232410"/>
                  </a:cubicBezTo>
                  <a:cubicBezTo>
                    <a:pt x="187960" y="266700"/>
                    <a:pt x="160020" y="312420"/>
                    <a:pt x="142240" y="355600"/>
                  </a:cubicBezTo>
                  <a:cubicBezTo>
                    <a:pt x="124460" y="398780"/>
                    <a:pt x="110490" y="441960"/>
                    <a:pt x="102870" y="491490"/>
                  </a:cubicBezTo>
                  <a:cubicBezTo>
                    <a:pt x="92710" y="547370"/>
                    <a:pt x="88900" y="614680"/>
                    <a:pt x="96520" y="675640"/>
                  </a:cubicBezTo>
                  <a:cubicBezTo>
                    <a:pt x="102870" y="740410"/>
                    <a:pt x="125730" y="807720"/>
                    <a:pt x="147320" y="869950"/>
                  </a:cubicBezTo>
                  <a:cubicBezTo>
                    <a:pt x="167640" y="929640"/>
                    <a:pt x="187960" y="988060"/>
                    <a:pt x="222250" y="1038860"/>
                  </a:cubicBezTo>
                  <a:cubicBezTo>
                    <a:pt x="257810" y="1092200"/>
                    <a:pt x="308610" y="1140460"/>
                    <a:pt x="358140" y="1181100"/>
                  </a:cubicBezTo>
                  <a:cubicBezTo>
                    <a:pt x="408940" y="1221740"/>
                    <a:pt x="462280" y="1259840"/>
                    <a:pt x="521970" y="1283970"/>
                  </a:cubicBezTo>
                  <a:cubicBezTo>
                    <a:pt x="586740" y="1309370"/>
                    <a:pt x="668020" y="1320800"/>
                    <a:pt x="737870" y="1324610"/>
                  </a:cubicBezTo>
                  <a:cubicBezTo>
                    <a:pt x="805180" y="1328420"/>
                    <a:pt x="871220" y="1325880"/>
                    <a:pt x="935990" y="1310640"/>
                  </a:cubicBezTo>
                  <a:cubicBezTo>
                    <a:pt x="1003300" y="1295400"/>
                    <a:pt x="1076960" y="1270000"/>
                    <a:pt x="1132840" y="1230630"/>
                  </a:cubicBezTo>
                  <a:cubicBezTo>
                    <a:pt x="1189990" y="1191260"/>
                    <a:pt x="1239520" y="1130300"/>
                    <a:pt x="1275080" y="1071880"/>
                  </a:cubicBezTo>
                  <a:cubicBezTo>
                    <a:pt x="1309370" y="1016000"/>
                    <a:pt x="1333500" y="952500"/>
                    <a:pt x="1344930" y="890270"/>
                  </a:cubicBezTo>
                  <a:cubicBezTo>
                    <a:pt x="1356360" y="829310"/>
                    <a:pt x="1352550" y="760730"/>
                    <a:pt x="1342390" y="701040"/>
                  </a:cubicBezTo>
                  <a:cubicBezTo>
                    <a:pt x="1332230" y="643890"/>
                    <a:pt x="1311910" y="582930"/>
                    <a:pt x="1287780" y="537210"/>
                  </a:cubicBezTo>
                  <a:cubicBezTo>
                    <a:pt x="1268730" y="499110"/>
                    <a:pt x="1245870" y="472440"/>
                    <a:pt x="1215390" y="440690"/>
                  </a:cubicBezTo>
                  <a:cubicBezTo>
                    <a:pt x="1177290" y="400050"/>
                    <a:pt x="1088390" y="354330"/>
                    <a:pt x="1074420" y="318770"/>
                  </a:cubicBezTo>
                  <a:cubicBezTo>
                    <a:pt x="1066800" y="299720"/>
                    <a:pt x="1073150" y="275590"/>
                    <a:pt x="1080770" y="264160"/>
                  </a:cubicBezTo>
                  <a:cubicBezTo>
                    <a:pt x="1085850" y="256540"/>
                    <a:pt x="1097280" y="252730"/>
                    <a:pt x="1106170" y="251460"/>
                  </a:cubicBezTo>
                  <a:cubicBezTo>
                    <a:pt x="1117600" y="250190"/>
                    <a:pt x="1137920" y="256540"/>
                    <a:pt x="1146810" y="265430"/>
                  </a:cubicBezTo>
                  <a:cubicBezTo>
                    <a:pt x="1154430" y="274320"/>
                    <a:pt x="1159510" y="294640"/>
                    <a:pt x="1156970" y="306070"/>
                  </a:cubicBezTo>
                  <a:cubicBezTo>
                    <a:pt x="1154430" y="318770"/>
                    <a:pt x="1140460" y="334010"/>
                    <a:pt x="1129030" y="337820"/>
                  </a:cubicBezTo>
                  <a:cubicBezTo>
                    <a:pt x="1117600" y="342900"/>
                    <a:pt x="1097280" y="340360"/>
                    <a:pt x="1087120" y="332740"/>
                  </a:cubicBezTo>
                  <a:cubicBezTo>
                    <a:pt x="1076960" y="326390"/>
                    <a:pt x="1068070" y="307340"/>
                    <a:pt x="1068070" y="295910"/>
                  </a:cubicBezTo>
                  <a:cubicBezTo>
                    <a:pt x="1068070" y="283210"/>
                    <a:pt x="1078230" y="265430"/>
                    <a:pt x="1088390" y="257810"/>
                  </a:cubicBezTo>
                  <a:cubicBezTo>
                    <a:pt x="1098550" y="251460"/>
                    <a:pt x="1113790" y="248920"/>
                    <a:pt x="1130300" y="254000"/>
                  </a:cubicBezTo>
                  <a:cubicBezTo>
                    <a:pt x="1167130" y="266700"/>
                    <a:pt x="1242060" y="342900"/>
                    <a:pt x="1283970" y="389890"/>
                  </a:cubicBezTo>
                  <a:cubicBezTo>
                    <a:pt x="1319530" y="429260"/>
                    <a:pt x="1346200" y="463550"/>
                    <a:pt x="1369060" y="510540"/>
                  </a:cubicBezTo>
                  <a:cubicBezTo>
                    <a:pt x="1395730" y="563880"/>
                    <a:pt x="1418590" y="632460"/>
                    <a:pt x="1427480" y="699770"/>
                  </a:cubicBezTo>
                  <a:cubicBezTo>
                    <a:pt x="1437640" y="769620"/>
                    <a:pt x="1440180" y="849630"/>
                    <a:pt x="1424940" y="920750"/>
                  </a:cubicBezTo>
                  <a:cubicBezTo>
                    <a:pt x="1410970" y="991870"/>
                    <a:pt x="1380490" y="1065530"/>
                    <a:pt x="1339850" y="1129030"/>
                  </a:cubicBezTo>
                  <a:cubicBezTo>
                    <a:pt x="1296670" y="1195070"/>
                    <a:pt x="1234440" y="1263650"/>
                    <a:pt x="1168400" y="1308100"/>
                  </a:cubicBezTo>
                  <a:cubicBezTo>
                    <a:pt x="1102360" y="1352550"/>
                    <a:pt x="1018540" y="1379220"/>
                    <a:pt x="942340" y="1397000"/>
                  </a:cubicBezTo>
                  <a:cubicBezTo>
                    <a:pt x="869950" y="1412240"/>
                    <a:pt x="796290" y="1414780"/>
                    <a:pt x="721360" y="1409700"/>
                  </a:cubicBezTo>
                  <a:cubicBezTo>
                    <a:pt x="642620" y="1403350"/>
                    <a:pt x="551180" y="1386840"/>
                    <a:pt x="477520" y="1357630"/>
                  </a:cubicBezTo>
                  <a:cubicBezTo>
                    <a:pt x="410210" y="1329690"/>
                    <a:pt x="351790" y="1287780"/>
                    <a:pt x="295910" y="1240790"/>
                  </a:cubicBezTo>
                  <a:cubicBezTo>
                    <a:pt x="238760" y="1193800"/>
                    <a:pt x="182880" y="1136650"/>
                    <a:pt x="143510" y="1075690"/>
                  </a:cubicBezTo>
                  <a:cubicBezTo>
                    <a:pt x="105410" y="1019810"/>
                    <a:pt x="83820" y="956310"/>
                    <a:pt x="62230" y="891540"/>
                  </a:cubicBezTo>
                  <a:cubicBezTo>
                    <a:pt x="38100" y="822960"/>
                    <a:pt x="15240" y="746760"/>
                    <a:pt x="7620" y="674370"/>
                  </a:cubicBezTo>
                  <a:cubicBezTo>
                    <a:pt x="0" y="604520"/>
                    <a:pt x="5080" y="530860"/>
                    <a:pt x="15240" y="467360"/>
                  </a:cubicBezTo>
                  <a:cubicBezTo>
                    <a:pt x="25400" y="410210"/>
                    <a:pt x="40640" y="360680"/>
                    <a:pt x="62230" y="311150"/>
                  </a:cubicBezTo>
                  <a:cubicBezTo>
                    <a:pt x="83820" y="260350"/>
                    <a:pt x="113030" y="208280"/>
                    <a:pt x="143510" y="167640"/>
                  </a:cubicBezTo>
                  <a:cubicBezTo>
                    <a:pt x="168910" y="133350"/>
                    <a:pt x="194310" y="105410"/>
                    <a:pt x="226060" y="81280"/>
                  </a:cubicBezTo>
                  <a:cubicBezTo>
                    <a:pt x="257810" y="57150"/>
                    <a:pt x="292100" y="36830"/>
                    <a:pt x="334010" y="24130"/>
                  </a:cubicBezTo>
                  <a:cubicBezTo>
                    <a:pt x="382270" y="7620"/>
                    <a:pt x="445770" y="0"/>
                    <a:pt x="502920" y="0"/>
                  </a:cubicBezTo>
                  <a:cubicBezTo>
                    <a:pt x="563880" y="0"/>
                    <a:pt x="621030" y="2540"/>
                    <a:pt x="687070" y="21590"/>
                  </a:cubicBezTo>
                  <a:cubicBezTo>
                    <a:pt x="772160" y="46990"/>
                    <a:pt x="883920" y="109220"/>
                    <a:pt x="963930" y="154940"/>
                  </a:cubicBezTo>
                  <a:cubicBezTo>
                    <a:pt x="1029970" y="193040"/>
                    <a:pt x="1092200" y="234950"/>
                    <a:pt x="1136650" y="270510"/>
                  </a:cubicBezTo>
                  <a:cubicBezTo>
                    <a:pt x="1165860" y="295910"/>
                    <a:pt x="1186180" y="316230"/>
                    <a:pt x="1206500" y="341630"/>
                  </a:cubicBezTo>
                  <a:cubicBezTo>
                    <a:pt x="1226820" y="367030"/>
                    <a:pt x="1244600" y="392430"/>
                    <a:pt x="1258570" y="422910"/>
                  </a:cubicBezTo>
                  <a:cubicBezTo>
                    <a:pt x="1275080" y="458470"/>
                    <a:pt x="1301750" y="520700"/>
                    <a:pt x="1291590" y="544830"/>
                  </a:cubicBezTo>
                  <a:cubicBezTo>
                    <a:pt x="1286510" y="561340"/>
                    <a:pt x="1263650" y="575310"/>
                    <a:pt x="1248410" y="575310"/>
                  </a:cubicBezTo>
                  <a:cubicBezTo>
                    <a:pt x="1234440" y="575310"/>
                    <a:pt x="1205230" y="544830"/>
                    <a:pt x="1205230" y="544830"/>
                  </a:cubicBezTo>
                </a:path>
              </a:pathLst>
            </a:custGeom>
            <a:solidFill>
              <a:srgbClr val="E7191F"/>
            </a:solidFill>
            <a:ln cap="sq">
              <a:noFill/>
              <a:prstDash val="solid"/>
              <a:miter/>
            </a:ln>
          </p:spPr>
        </p:sp>
      </p:grpSp>
      <p:grpSp>
        <p:nvGrpSpPr>
          <p:cNvPr name="Group 116" id="116"/>
          <p:cNvGrpSpPr/>
          <p:nvPr/>
        </p:nvGrpSpPr>
        <p:grpSpPr>
          <a:xfrm rot="0">
            <a:off x="10564178" y="4702492"/>
            <a:ext cx="1682115" cy="2115502"/>
            <a:chOff x="0" y="0"/>
            <a:chExt cx="2242820" cy="2820670"/>
          </a:xfrm>
        </p:grpSpPr>
        <p:sp>
          <p:nvSpPr>
            <p:cNvPr name="Freeform 117" id="117"/>
            <p:cNvSpPr/>
            <p:nvPr/>
          </p:nvSpPr>
          <p:spPr>
            <a:xfrm flipH="false" flipV="false" rot="0">
              <a:off x="49530" y="48260"/>
              <a:ext cx="2143760" cy="2720340"/>
            </a:xfrm>
            <a:custGeom>
              <a:avLst/>
              <a:gdLst/>
              <a:ahLst/>
              <a:cxnLst/>
              <a:rect r="r" b="b" t="t" l="l"/>
              <a:pathLst>
                <a:path h="2720340" w="2143760">
                  <a:moveTo>
                    <a:pt x="138430" y="57150"/>
                  </a:moveTo>
                  <a:cubicBezTo>
                    <a:pt x="91440" y="330200"/>
                    <a:pt x="87630" y="384810"/>
                    <a:pt x="90170" y="450850"/>
                  </a:cubicBezTo>
                  <a:cubicBezTo>
                    <a:pt x="92710" y="527050"/>
                    <a:pt x="102870" y="619760"/>
                    <a:pt x="119380" y="701040"/>
                  </a:cubicBezTo>
                  <a:cubicBezTo>
                    <a:pt x="134620" y="782320"/>
                    <a:pt x="156210" y="855980"/>
                    <a:pt x="185420" y="938530"/>
                  </a:cubicBezTo>
                  <a:cubicBezTo>
                    <a:pt x="218440" y="1029970"/>
                    <a:pt x="259080" y="1134110"/>
                    <a:pt x="312420" y="1225550"/>
                  </a:cubicBezTo>
                  <a:cubicBezTo>
                    <a:pt x="369570" y="1320800"/>
                    <a:pt x="445770" y="1413510"/>
                    <a:pt x="519430" y="1497330"/>
                  </a:cubicBezTo>
                  <a:cubicBezTo>
                    <a:pt x="589280" y="1578610"/>
                    <a:pt x="660400" y="1651000"/>
                    <a:pt x="739140" y="1724660"/>
                  </a:cubicBezTo>
                  <a:cubicBezTo>
                    <a:pt x="822960" y="1802130"/>
                    <a:pt x="920750" y="1883410"/>
                    <a:pt x="1009650" y="1953260"/>
                  </a:cubicBezTo>
                  <a:cubicBezTo>
                    <a:pt x="1089660" y="2016760"/>
                    <a:pt x="1154430" y="2063750"/>
                    <a:pt x="1245870" y="2128520"/>
                  </a:cubicBezTo>
                  <a:cubicBezTo>
                    <a:pt x="1366520" y="2214880"/>
                    <a:pt x="1545590" y="2340610"/>
                    <a:pt x="1672590" y="2421890"/>
                  </a:cubicBezTo>
                  <a:cubicBezTo>
                    <a:pt x="1771650" y="2484120"/>
                    <a:pt x="1883410" y="2545080"/>
                    <a:pt x="1943100" y="2579370"/>
                  </a:cubicBezTo>
                  <a:cubicBezTo>
                    <a:pt x="1972310" y="2594610"/>
                    <a:pt x="1985010" y="2608580"/>
                    <a:pt x="2009140" y="2614930"/>
                  </a:cubicBezTo>
                  <a:cubicBezTo>
                    <a:pt x="2037080" y="2621280"/>
                    <a:pt x="2078990" y="2609850"/>
                    <a:pt x="2100580" y="2613660"/>
                  </a:cubicBezTo>
                  <a:cubicBezTo>
                    <a:pt x="2113280" y="2616200"/>
                    <a:pt x="2120900" y="2620010"/>
                    <a:pt x="2128520" y="2627630"/>
                  </a:cubicBezTo>
                  <a:cubicBezTo>
                    <a:pt x="2134870" y="2633980"/>
                    <a:pt x="2142490" y="2644140"/>
                    <a:pt x="2142490" y="2654300"/>
                  </a:cubicBezTo>
                  <a:cubicBezTo>
                    <a:pt x="2143760" y="2667000"/>
                    <a:pt x="2136140" y="2687320"/>
                    <a:pt x="2128520" y="2697480"/>
                  </a:cubicBezTo>
                  <a:cubicBezTo>
                    <a:pt x="2120900" y="2705100"/>
                    <a:pt x="2109470" y="2708910"/>
                    <a:pt x="2100580" y="2710180"/>
                  </a:cubicBezTo>
                  <a:cubicBezTo>
                    <a:pt x="2090420" y="2710180"/>
                    <a:pt x="2078990" y="2708910"/>
                    <a:pt x="2070100" y="2702560"/>
                  </a:cubicBezTo>
                  <a:cubicBezTo>
                    <a:pt x="2059940" y="2696210"/>
                    <a:pt x="2048510" y="2677160"/>
                    <a:pt x="2047240" y="2664460"/>
                  </a:cubicBezTo>
                  <a:cubicBezTo>
                    <a:pt x="2045970" y="2654300"/>
                    <a:pt x="2049780" y="2642870"/>
                    <a:pt x="2054860" y="2635250"/>
                  </a:cubicBezTo>
                  <a:cubicBezTo>
                    <a:pt x="2061210" y="2626360"/>
                    <a:pt x="2070100" y="2618740"/>
                    <a:pt x="2080260" y="2616200"/>
                  </a:cubicBezTo>
                  <a:cubicBezTo>
                    <a:pt x="2089150" y="2613660"/>
                    <a:pt x="2101850" y="2613660"/>
                    <a:pt x="2110740" y="2616200"/>
                  </a:cubicBezTo>
                  <a:cubicBezTo>
                    <a:pt x="2119630" y="2620010"/>
                    <a:pt x="2129790" y="2626360"/>
                    <a:pt x="2134870" y="2635250"/>
                  </a:cubicBezTo>
                  <a:cubicBezTo>
                    <a:pt x="2141220" y="2645410"/>
                    <a:pt x="2143760" y="2668270"/>
                    <a:pt x="2139950" y="2679700"/>
                  </a:cubicBezTo>
                  <a:cubicBezTo>
                    <a:pt x="2136140" y="2689860"/>
                    <a:pt x="2129790" y="2697480"/>
                    <a:pt x="2119630" y="2703830"/>
                  </a:cubicBezTo>
                  <a:cubicBezTo>
                    <a:pt x="2105660" y="2712720"/>
                    <a:pt x="2080260" y="2720340"/>
                    <a:pt x="2057400" y="2720340"/>
                  </a:cubicBezTo>
                  <a:cubicBezTo>
                    <a:pt x="2029460" y="2719070"/>
                    <a:pt x="2006600" y="2710180"/>
                    <a:pt x="1965960" y="2692400"/>
                  </a:cubicBezTo>
                  <a:cubicBezTo>
                    <a:pt x="1860550" y="2645410"/>
                    <a:pt x="1611630" y="2485390"/>
                    <a:pt x="1441450" y="2373630"/>
                  </a:cubicBezTo>
                  <a:cubicBezTo>
                    <a:pt x="1273810" y="2261870"/>
                    <a:pt x="1092200" y="2127250"/>
                    <a:pt x="953770" y="2019300"/>
                  </a:cubicBezTo>
                  <a:cubicBezTo>
                    <a:pt x="847090" y="1935480"/>
                    <a:pt x="763270" y="1864360"/>
                    <a:pt x="676910" y="1784350"/>
                  </a:cubicBezTo>
                  <a:cubicBezTo>
                    <a:pt x="595630" y="1708150"/>
                    <a:pt x="521970" y="1634490"/>
                    <a:pt x="449580" y="1549400"/>
                  </a:cubicBezTo>
                  <a:cubicBezTo>
                    <a:pt x="374650" y="1460500"/>
                    <a:pt x="292100" y="1361440"/>
                    <a:pt x="233680" y="1261110"/>
                  </a:cubicBezTo>
                  <a:cubicBezTo>
                    <a:pt x="177800" y="1164590"/>
                    <a:pt x="137160" y="1057910"/>
                    <a:pt x="101600" y="961390"/>
                  </a:cubicBezTo>
                  <a:cubicBezTo>
                    <a:pt x="71120" y="875030"/>
                    <a:pt x="48260" y="796290"/>
                    <a:pt x="31750" y="711200"/>
                  </a:cubicBezTo>
                  <a:cubicBezTo>
                    <a:pt x="15240" y="624840"/>
                    <a:pt x="2540" y="541020"/>
                    <a:pt x="1270" y="447040"/>
                  </a:cubicBezTo>
                  <a:cubicBezTo>
                    <a:pt x="0" y="337820"/>
                    <a:pt x="15240" y="170180"/>
                    <a:pt x="33020" y="96520"/>
                  </a:cubicBezTo>
                  <a:cubicBezTo>
                    <a:pt x="40640" y="60960"/>
                    <a:pt x="49530" y="36830"/>
                    <a:pt x="60960" y="20320"/>
                  </a:cubicBezTo>
                  <a:cubicBezTo>
                    <a:pt x="68580" y="11430"/>
                    <a:pt x="74930" y="3810"/>
                    <a:pt x="85090" y="2540"/>
                  </a:cubicBezTo>
                  <a:cubicBezTo>
                    <a:pt x="97790" y="0"/>
                    <a:pt x="123190" y="7620"/>
                    <a:pt x="132080" y="17780"/>
                  </a:cubicBezTo>
                  <a:cubicBezTo>
                    <a:pt x="139700" y="26670"/>
                    <a:pt x="138430" y="57150"/>
                    <a:pt x="138430" y="57150"/>
                  </a:cubicBezTo>
                </a:path>
              </a:pathLst>
            </a:custGeom>
            <a:solidFill>
              <a:srgbClr val="E7191F"/>
            </a:solidFill>
            <a:ln cap="sq">
              <a:noFill/>
              <a:prstDash val="solid"/>
              <a:miter/>
            </a:ln>
          </p:spPr>
        </p:sp>
      </p:grpSp>
      <p:grpSp>
        <p:nvGrpSpPr>
          <p:cNvPr name="Group 118" id="118"/>
          <p:cNvGrpSpPr/>
          <p:nvPr/>
        </p:nvGrpSpPr>
        <p:grpSpPr>
          <a:xfrm rot="0">
            <a:off x="11809095" y="6396038"/>
            <a:ext cx="458153" cy="472440"/>
            <a:chOff x="0" y="0"/>
            <a:chExt cx="610870" cy="629920"/>
          </a:xfrm>
        </p:grpSpPr>
        <p:sp>
          <p:nvSpPr>
            <p:cNvPr name="Freeform 119" id="119"/>
            <p:cNvSpPr/>
            <p:nvPr/>
          </p:nvSpPr>
          <p:spPr>
            <a:xfrm flipH="false" flipV="false" rot="0">
              <a:off x="45720" y="48260"/>
              <a:ext cx="530860" cy="533400"/>
            </a:xfrm>
            <a:custGeom>
              <a:avLst/>
              <a:gdLst/>
              <a:ahLst/>
              <a:cxnLst/>
              <a:rect r="r" b="b" t="t" l="l"/>
              <a:pathLst>
                <a:path h="533400" w="530860">
                  <a:moveTo>
                    <a:pt x="29210" y="436880"/>
                  </a:moveTo>
                  <a:cubicBezTo>
                    <a:pt x="107950" y="401320"/>
                    <a:pt x="165100" y="388620"/>
                    <a:pt x="219710" y="383540"/>
                  </a:cubicBezTo>
                  <a:cubicBezTo>
                    <a:pt x="290830" y="377190"/>
                    <a:pt x="414020" y="374650"/>
                    <a:pt x="461010" y="387350"/>
                  </a:cubicBezTo>
                  <a:cubicBezTo>
                    <a:pt x="482600" y="393700"/>
                    <a:pt x="497840" y="400050"/>
                    <a:pt x="505460" y="412750"/>
                  </a:cubicBezTo>
                  <a:cubicBezTo>
                    <a:pt x="513080" y="427990"/>
                    <a:pt x="511810" y="461010"/>
                    <a:pt x="502920" y="474980"/>
                  </a:cubicBezTo>
                  <a:cubicBezTo>
                    <a:pt x="494030" y="487680"/>
                    <a:pt x="471170" y="501650"/>
                    <a:pt x="455930" y="496570"/>
                  </a:cubicBezTo>
                  <a:cubicBezTo>
                    <a:pt x="436880" y="491490"/>
                    <a:pt x="416560" y="449580"/>
                    <a:pt x="403860" y="420370"/>
                  </a:cubicBezTo>
                  <a:cubicBezTo>
                    <a:pt x="389890" y="388620"/>
                    <a:pt x="386080" y="355600"/>
                    <a:pt x="377190" y="311150"/>
                  </a:cubicBezTo>
                  <a:cubicBezTo>
                    <a:pt x="365760" y="241300"/>
                    <a:pt x="334010" y="90170"/>
                    <a:pt x="349250" y="43180"/>
                  </a:cubicBezTo>
                  <a:cubicBezTo>
                    <a:pt x="355600" y="22860"/>
                    <a:pt x="369570" y="11430"/>
                    <a:pt x="381000" y="5080"/>
                  </a:cubicBezTo>
                  <a:cubicBezTo>
                    <a:pt x="391160" y="0"/>
                    <a:pt x="405130" y="1270"/>
                    <a:pt x="415290" y="3810"/>
                  </a:cubicBezTo>
                  <a:cubicBezTo>
                    <a:pt x="425450" y="6350"/>
                    <a:pt x="436880" y="15240"/>
                    <a:pt x="443230" y="22860"/>
                  </a:cubicBezTo>
                  <a:cubicBezTo>
                    <a:pt x="449580" y="31750"/>
                    <a:pt x="453390" y="44450"/>
                    <a:pt x="453390" y="55880"/>
                  </a:cubicBezTo>
                  <a:cubicBezTo>
                    <a:pt x="453390" y="66040"/>
                    <a:pt x="449580" y="78740"/>
                    <a:pt x="441960" y="87630"/>
                  </a:cubicBezTo>
                  <a:cubicBezTo>
                    <a:pt x="433070" y="97790"/>
                    <a:pt x="411480" y="107950"/>
                    <a:pt x="396240" y="107950"/>
                  </a:cubicBezTo>
                  <a:cubicBezTo>
                    <a:pt x="382270" y="106680"/>
                    <a:pt x="361950" y="92710"/>
                    <a:pt x="354330" y="81280"/>
                  </a:cubicBezTo>
                  <a:cubicBezTo>
                    <a:pt x="347980" y="72390"/>
                    <a:pt x="346710" y="58420"/>
                    <a:pt x="347980" y="48260"/>
                  </a:cubicBezTo>
                  <a:cubicBezTo>
                    <a:pt x="349250" y="38100"/>
                    <a:pt x="354330" y="25400"/>
                    <a:pt x="361950" y="17780"/>
                  </a:cubicBezTo>
                  <a:cubicBezTo>
                    <a:pt x="372110" y="8890"/>
                    <a:pt x="396240" y="1270"/>
                    <a:pt x="408940" y="2540"/>
                  </a:cubicBezTo>
                  <a:cubicBezTo>
                    <a:pt x="420370" y="3810"/>
                    <a:pt x="431800" y="11430"/>
                    <a:pt x="439420" y="19050"/>
                  </a:cubicBezTo>
                  <a:cubicBezTo>
                    <a:pt x="445770" y="26670"/>
                    <a:pt x="449580" y="35560"/>
                    <a:pt x="453390" y="49530"/>
                  </a:cubicBezTo>
                  <a:cubicBezTo>
                    <a:pt x="459740" y="78740"/>
                    <a:pt x="457200" y="132080"/>
                    <a:pt x="464820" y="182880"/>
                  </a:cubicBezTo>
                  <a:cubicBezTo>
                    <a:pt x="474980" y="251460"/>
                    <a:pt x="530860" y="407670"/>
                    <a:pt x="513080" y="419100"/>
                  </a:cubicBezTo>
                  <a:cubicBezTo>
                    <a:pt x="504190" y="425450"/>
                    <a:pt x="462280" y="386080"/>
                    <a:pt x="461010" y="387350"/>
                  </a:cubicBezTo>
                  <a:cubicBezTo>
                    <a:pt x="461010" y="388620"/>
                    <a:pt x="504190" y="410210"/>
                    <a:pt x="510540" y="425450"/>
                  </a:cubicBezTo>
                  <a:cubicBezTo>
                    <a:pt x="516890" y="436880"/>
                    <a:pt x="514350" y="453390"/>
                    <a:pt x="509270" y="463550"/>
                  </a:cubicBezTo>
                  <a:cubicBezTo>
                    <a:pt x="504190" y="474980"/>
                    <a:pt x="497840" y="485140"/>
                    <a:pt x="482600" y="491490"/>
                  </a:cubicBezTo>
                  <a:cubicBezTo>
                    <a:pt x="443230" y="508000"/>
                    <a:pt x="308610" y="480060"/>
                    <a:pt x="241300" y="485140"/>
                  </a:cubicBezTo>
                  <a:cubicBezTo>
                    <a:pt x="193040" y="487680"/>
                    <a:pt x="152400" y="495300"/>
                    <a:pt x="118110" y="504190"/>
                  </a:cubicBezTo>
                  <a:cubicBezTo>
                    <a:pt x="91440" y="511810"/>
                    <a:pt x="69850" y="533400"/>
                    <a:pt x="50800" y="530860"/>
                  </a:cubicBezTo>
                  <a:cubicBezTo>
                    <a:pt x="33020" y="528320"/>
                    <a:pt x="11430" y="510540"/>
                    <a:pt x="5080" y="497840"/>
                  </a:cubicBezTo>
                  <a:cubicBezTo>
                    <a:pt x="0" y="487680"/>
                    <a:pt x="1270" y="473710"/>
                    <a:pt x="5080" y="463550"/>
                  </a:cubicBezTo>
                  <a:cubicBezTo>
                    <a:pt x="8890" y="453390"/>
                    <a:pt x="29210" y="436880"/>
                    <a:pt x="29210" y="436880"/>
                  </a:cubicBezTo>
                </a:path>
              </a:pathLst>
            </a:custGeom>
            <a:solidFill>
              <a:srgbClr val="E7191F"/>
            </a:solidFill>
            <a:ln cap="sq">
              <a:noFill/>
              <a:prstDash val="solid"/>
              <a:miter/>
            </a:ln>
          </p:spPr>
        </p:sp>
      </p:grpSp>
      <p:grpSp>
        <p:nvGrpSpPr>
          <p:cNvPr name="Group 120" id="120"/>
          <p:cNvGrpSpPr/>
          <p:nvPr/>
        </p:nvGrpSpPr>
        <p:grpSpPr>
          <a:xfrm rot="0">
            <a:off x="12691110" y="5128260"/>
            <a:ext cx="1471612" cy="1862138"/>
            <a:chOff x="0" y="0"/>
            <a:chExt cx="1962150" cy="2482850"/>
          </a:xfrm>
        </p:grpSpPr>
        <p:sp>
          <p:nvSpPr>
            <p:cNvPr name="Freeform 121" id="121"/>
            <p:cNvSpPr/>
            <p:nvPr/>
          </p:nvSpPr>
          <p:spPr>
            <a:xfrm flipH="false" flipV="false" rot="0">
              <a:off x="46990" y="36830"/>
              <a:ext cx="1866900" cy="2399030"/>
            </a:xfrm>
            <a:custGeom>
              <a:avLst/>
              <a:gdLst/>
              <a:ahLst/>
              <a:cxnLst/>
              <a:rect r="r" b="b" t="t" l="l"/>
              <a:pathLst>
                <a:path h="2399030" w="1866900">
                  <a:moveTo>
                    <a:pt x="1826260" y="92710"/>
                  </a:moveTo>
                  <a:cubicBezTo>
                    <a:pt x="1687830" y="114300"/>
                    <a:pt x="1654810" y="125730"/>
                    <a:pt x="1605280" y="151130"/>
                  </a:cubicBezTo>
                  <a:cubicBezTo>
                    <a:pt x="1511300" y="198120"/>
                    <a:pt x="1337310" y="312420"/>
                    <a:pt x="1224280" y="393700"/>
                  </a:cubicBezTo>
                  <a:cubicBezTo>
                    <a:pt x="1125220" y="463550"/>
                    <a:pt x="1042670" y="532130"/>
                    <a:pt x="960120" y="604520"/>
                  </a:cubicBezTo>
                  <a:cubicBezTo>
                    <a:pt x="881380" y="673100"/>
                    <a:pt x="805180" y="742950"/>
                    <a:pt x="737870" y="815340"/>
                  </a:cubicBezTo>
                  <a:cubicBezTo>
                    <a:pt x="674370" y="883920"/>
                    <a:pt x="627380" y="938530"/>
                    <a:pt x="567690" y="1024890"/>
                  </a:cubicBezTo>
                  <a:cubicBezTo>
                    <a:pt x="483870" y="1146810"/>
                    <a:pt x="373380" y="1346200"/>
                    <a:pt x="299720" y="1492250"/>
                  </a:cubicBezTo>
                  <a:cubicBezTo>
                    <a:pt x="238760" y="1615440"/>
                    <a:pt x="182880" y="1738630"/>
                    <a:pt x="147320" y="1842770"/>
                  </a:cubicBezTo>
                  <a:cubicBezTo>
                    <a:pt x="121920" y="1920240"/>
                    <a:pt x="104140" y="1982470"/>
                    <a:pt x="97790" y="2052320"/>
                  </a:cubicBezTo>
                  <a:cubicBezTo>
                    <a:pt x="91440" y="2120900"/>
                    <a:pt x="100330" y="2200910"/>
                    <a:pt x="106680" y="2256790"/>
                  </a:cubicBezTo>
                  <a:cubicBezTo>
                    <a:pt x="111760" y="2296160"/>
                    <a:pt x="134620" y="2332990"/>
                    <a:pt x="125730" y="2355850"/>
                  </a:cubicBezTo>
                  <a:cubicBezTo>
                    <a:pt x="119380" y="2374900"/>
                    <a:pt x="95250" y="2392680"/>
                    <a:pt x="80010" y="2395220"/>
                  </a:cubicBezTo>
                  <a:cubicBezTo>
                    <a:pt x="68580" y="2399030"/>
                    <a:pt x="53340" y="2392680"/>
                    <a:pt x="44450" y="2386330"/>
                  </a:cubicBezTo>
                  <a:cubicBezTo>
                    <a:pt x="34290" y="2379980"/>
                    <a:pt x="29210" y="2368550"/>
                    <a:pt x="22860" y="2355850"/>
                  </a:cubicBezTo>
                  <a:cubicBezTo>
                    <a:pt x="15240" y="2336800"/>
                    <a:pt x="3810" y="2305050"/>
                    <a:pt x="3810" y="2286000"/>
                  </a:cubicBezTo>
                  <a:cubicBezTo>
                    <a:pt x="3810" y="2273300"/>
                    <a:pt x="5080" y="2261870"/>
                    <a:pt x="11430" y="2252980"/>
                  </a:cubicBezTo>
                  <a:cubicBezTo>
                    <a:pt x="19050" y="2241550"/>
                    <a:pt x="40640" y="2228850"/>
                    <a:pt x="54610" y="2226310"/>
                  </a:cubicBezTo>
                  <a:cubicBezTo>
                    <a:pt x="66040" y="2225040"/>
                    <a:pt x="77470" y="2230120"/>
                    <a:pt x="86360" y="2236470"/>
                  </a:cubicBezTo>
                  <a:cubicBezTo>
                    <a:pt x="96520" y="2241550"/>
                    <a:pt x="104140" y="2252980"/>
                    <a:pt x="107950" y="2263140"/>
                  </a:cubicBezTo>
                  <a:cubicBezTo>
                    <a:pt x="110490" y="2273300"/>
                    <a:pt x="111760" y="2287270"/>
                    <a:pt x="107950" y="2297430"/>
                  </a:cubicBezTo>
                  <a:cubicBezTo>
                    <a:pt x="101600" y="2310130"/>
                    <a:pt x="85090" y="2327910"/>
                    <a:pt x="71120" y="2331720"/>
                  </a:cubicBezTo>
                  <a:cubicBezTo>
                    <a:pt x="57150" y="2335530"/>
                    <a:pt x="33020" y="2330450"/>
                    <a:pt x="22860" y="2320290"/>
                  </a:cubicBezTo>
                  <a:cubicBezTo>
                    <a:pt x="11430" y="2311400"/>
                    <a:pt x="3810" y="2288540"/>
                    <a:pt x="3810" y="2274570"/>
                  </a:cubicBezTo>
                  <a:cubicBezTo>
                    <a:pt x="3810" y="2263140"/>
                    <a:pt x="11430" y="2251710"/>
                    <a:pt x="17780" y="2242820"/>
                  </a:cubicBezTo>
                  <a:cubicBezTo>
                    <a:pt x="25400" y="2235200"/>
                    <a:pt x="38100" y="2228850"/>
                    <a:pt x="48260" y="2227580"/>
                  </a:cubicBezTo>
                  <a:cubicBezTo>
                    <a:pt x="58420" y="2226310"/>
                    <a:pt x="72390" y="2227580"/>
                    <a:pt x="82550" y="2232660"/>
                  </a:cubicBezTo>
                  <a:cubicBezTo>
                    <a:pt x="91440" y="2237740"/>
                    <a:pt x="99060" y="2245360"/>
                    <a:pt x="105410" y="2258060"/>
                  </a:cubicBezTo>
                  <a:cubicBezTo>
                    <a:pt x="116840" y="2278380"/>
                    <a:pt x="134620" y="2332990"/>
                    <a:pt x="125730" y="2355850"/>
                  </a:cubicBezTo>
                  <a:cubicBezTo>
                    <a:pt x="119380" y="2374900"/>
                    <a:pt x="96520" y="2393950"/>
                    <a:pt x="80010" y="2395220"/>
                  </a:cubicBezTo>
                  <a:cubicBezTo>
                    <a:pt x="64770" y="2397760"/>
                    <a:pt x="39370" y="2382520"/>
                    <a:pt x="27940" y="2367280"/>
                  </a:cubicBezTo>
                  <a:cubicBezTo>
                    <a:pt x="12700" y="2348230"/>
                    <a:pt x="11430" y="2320290"/>
                    <a:pt x="7620" y="2284730"/>
                  </a:cubicBezTo>
                  <a:cubicBezTo>
                    <a:pt x="0" y="2222500"/>
                    <a:pt x="1270" y="2110740"/>
                    <a:pt x="12700" y="2029460"/>
                  </a:cubicBezTo>
                  <a:cubicBezTo>
                    <a:pt x="22860" y="1953260"/>
                    <a:pt x="40640" y="1891030"/>
                    <a:pt x="68580" y="1809750"/>
                  </a:cubicBezTo>
                  <a:cubicBezTo>
                    <a:pt x="105410" y="1703070"/>
                    <a:pt x="161290" y="1578610"/>
                    <a:pt x="224790" y="1451610"/>
                  </a:cubicBezTo>
                  <a:cubicBezTo>
                    <a:pt x="299720" y="1301750"/>
                    <a:pt x="414020" y="1097280"/>
                    <a:pt x="501650" y="970280"/>
                  </a:cubicBezTo>
                  <a:cubicBezTo>
                    <a:pt x="562610" y="881380"/>
                    <a:pt x="613410" y="822960"/>
                    <a:pt x="678180" y="753110"/>
                  </a:cubicBezTo>
                  <a:cubicBezTo>
                    <a:pt x="746760" y="679450"/>
                    <a:pt x="825500" y="607060"/>
                    <a:pt x="905510" y="537210"/>
                  </a:cubicBezTo>
                  <a:cubicBezTo>
                    <a:pt x="990600" y="463550"/>
                    <a:pt x="1087120" y="387350"/>
                    <a:pt x="1174750" y="322580"/>
                  </a:cubicBezTo>
                  <a:cubicBezTo>
                    <a:pt x="1256030" y="262890"/>
                    <a:pt x="1339850" y="205740"/>
                    <a:pt x="1412240" y="160020"/>
                  </a:cubicBezTo>
                  <a:cubicBezTo>
                    <a:pt x="1470660" y="124460"/>
                    <a:pt x="1521460" y="93980"/>
                    <a:pt x="1574800" y="69850"/>
                  </a:cubicBezTo>
                  <a:cubicBezTo>
                    <a:pt x="1621790" y="46990"/>
                    <a:pt x="1668780" y="26670"/>
                    <a:pt x="1715770" y="17780"/>
                  </a:cubicBezTo>
                  <a:cubicBezTo>
                    <a:pt x="1760220" y="8890"/>
                    <a:pt x="1824990" y="0"/>
                    <a:pt x="1846580" y="13970"/>
                  </a:cubicBezTo>
                  <a:cubicBezTo>
                    <a:pt x="1860550" y="24130"/>
                    <a:pt x="1866900" y="46990"/>
                    <a:pt x="1863090" y="60960"/>
                  </a:cubicBezTo>
                  <a:cubicBezTo>
                    <a:pt x="1860550" y="73660"/>
                    <a:pt x="1826260" y="92710"/>
                    <a:pt x="1826260" y="92710"/>
                  </a:cubicBezTo>
                </a:path>
              </a:pathLst>
            </a:custGeom>
            <a:solidFill>
              <a:srgbClr val="E7191F"/>
            </a:solidFill>
            <a:ln cap="sq">
              <a:noFill/>
              <a:prstDash val="solid"/>
              <a:miter/>
            </a:ln>
          </p:spPr>
        </p:sp>
      </p:grpSp>
      <p:grpSp>
        <p:nvGrpSpPr>
          <p:cNvPr name="Group 122" id="122"/>
          <p:cNvGrpSpPr/>
          <p:nvPr/>
        </p:nvGrpSpPr>
        <p:grpSpPr>
          <a:xfrm rot="0">
            <a:off x="12533948" y="6644640"/>
            <a:ext cx="359092" cy="330518"/>
            <a:chOff x="0" y="0"/>
            <a:chExt cx="478790" cy="440690"/>
          </a:xfrm>
        </p:grpSpPr>
        <p:sp>
          <p:nvSpPr>
            <p:cNvPr name="Freeform 123" id="123"/>
            <p:cNvSpPr/>
            <p:nvPr/>
          </p:nvSpPr>
          <p:spPr>
            <a:xfrm flipH="false" flipV="false" rot="0">
              <a:off x="43180" y="36830"/>
              <a:ext cx="384810" cy="355600"/>
            </a:xfrm>
            <a:custGeom>
              <a:avLst/>
              <a:gdLst/>
              <a:ahLst/>
              <a:cxnLst/>
              <a:rect r="r" b="b" t="t" l="l"/>
              <a:pathLst>
                <a:path h="355600" w="384810">
                  <a:moveTo>
                    <a:pt x="73660" y="109220"/>
                  </a:moveTo>
                  <a:cubicBezTo>
                    <a:pt x="105410" y="62230"/>
                    <a:pt x="142240" y="78740"/>
                    <a:pt x="175260" y="96520"/>
                  </a:cubicBezTo>
                  <a:cubicBezTo>
                    <a:pt x="228600" y="125730"/>
                    <a:pt x="335280" y="219710"/>
                    <a:pt x="364490" y="254000"/>
                  </a:cubicBezTo>
                  <a:cubicBezTo>
                    <a:pt x="375920" y="266700"/>
                    <a:pt x="381000" y="273050"/>
                    <a:pt x="383540" y="284480"/>
                  </a:cubicBezTo>
                  <a:cubicBezTo>
                    <a:pt x="384810" y="298450"/>
                    <a:pt x="378460" y="323850"/>
                    <a:pt x="369570" y="335280"/>
                  </a:cubicBezTo>
                  <a:cubicBezTo>
                    <a:pt x="361950" y="344170"/>
                    <a:pt x="349250" y="350520"/>
                    <a:pt x="337820" y="351790"/>
                  </a:cubicBezTo>
                  <a:cubicBezTo>
                    <a:pt x="327660" y="354330"/>
                    <a:pt x="313690" y="351790"/>
                    <a:pt x="303530" y="346710"/>
                  </a:cubicBezTo>
                  <a:cubicBezTo>
                    <a:pt x="293370" y="341630"/>
                    <a:pt x="281940" y="332740"/>
                    <a:pt x="278130" y="321310"/>
                  </a:cubicBezTo>
                  <a:cubicBezTo>
                    <a:pt x="273050" y="307340"/>
                    <a:pt x="271780" y="281940"/>
                    <a:pt x="280670" y="269240"/>
                  </a:cubicBezTo>
                  <a:cubicBezTo>
                    <a:pt x="288290" y="255270"/>
                    <a:pt x="308610" y="242570"/>
                    <a:pt x="325120" y="241300"/>
                  </a:cubicBezTo>
                  <a:cubicBezTo>
                    <a:pt x="340360" y="240030"/>
                    <a:pt x="363220" y="251460"/>
                    <a:pt x="372110" y="262890"/>
                  </a:cubicBezTo>
                  <a:cubicBezTo>
                    <a:pt x="381000" y="271780"/>
                    <a:pt x="384810" y="284480"/>
                    <a:pt x="384810" y="295910"/>
                  </a:cubicBezTo>
                  <a:cubicBezTo>
                    <a:pt x="384810" y="307340"/>
                    <a:pt x="379730" y="321310"/>
                    <a:pt x="373380" y="330200"/>
                  </a:cubicBezTo>
                  <a:cubicBezTo>
                    <a:pt x="367030" y="339090"/>
                    <a:pt x="355600" y="347980"/>
                    <a:pt x="344170" y="350520"/>
                  </a:cubicBezTo>
                  <a:cubicBezTo>
                    <a:pt x="334010" y="354330"/>
                    <a:pt x="323850" y="355600"/>
                    <a:pt x="308610" y="349250"/>
                  </a:cubicBezTo>
                  <a:cubicBezTo>
                    <a:pt x="261620" y="331470"/>
                    <a:pt x="119380" y="200660"/>
                    <a:pt x="67310" y="149860"/>
                  </a:cubicBezTo>
                  <a:cubicBezTo>
                    <a:pt x="39370" y="123190"/>
                    <a:pt x="16510" y="106680"/>
                    <a:pt x="7620" y="82550"/>
                  </a:cubicBezTo>
                  <a:cubicBezTo>
                    <a:pt x="1270" y="60960"/>
                    <a:pt x="0" y="25400"/>
                    <a:pt x="13970" y="13970"/>
                  </a:cubicBezTo>
                  <a:cubicBezTo>
                    <a:pt x="31750" y="0"/>
                    <a:pt x="107950" y="12700"/>
                    <a:pt x="128270" y="26670"/>
                  </a:cubicBezTo>
                  <a:cubicBezTo>
                    <a:pt x="138430" y="34290"/>
                    <a:pt x="143510" y="46990"/>
                    <a:pt x="144780" y="57150"/>
                  </a:cubicBezTo>
                  <a:cubicBezTo>
                    <a:pt x="146050" y="68580"/>
                    <a:pt x="143510" y="82550"/>
                    <a:pt x="137160" y="91440"/>
                  </a:cubicBezTo>
                  <a:cubicBezTo>
                    <a:pt x="130810" y="100330"/>
                    <a:pt x="119380" y="109220"/>
                    <a:pt x="107950" y="111760"/>
                  </a:cubicBezTo>
                  <a:cubicBezTo>
                    <a:pt x="97790" y="115570"/>
                    <a:pt x="73660" y="109220"/>
                    <a:pt x="73660" y="109220"/>
                  </a:cubicBezTo>
                </a:path>
              </a:pathLst>
            </a:custGeom>
            <a:solidFill>
              <a:srgbClr val="E7191F"/>
            </a:solidFill>
            <a:ln cap="sq">
              <a:noFill/>
              <a:prstDash val="solid"/>
              <a:miter/>
            </a:ln>
          </p:spPr>
        </p:sp>
      </p:grpSp>
      <p:grpSp>
        <p:nvGrpSpPr>
          <p:cNvPr name="Group 124" id="124"/>
          <p:cNvGrpSpPr/>
          <p:nvPr/>
        </p:nvGrpSpPr>
        <p:grpSpPr>
          <a:xfrm rot="0">
            <a:off x="12723495" y="6662738"/>
            <a:ext cx="293370" cy="279082"/>
            <a:chOff x="0" y="0"/>
            <a:chExt cx="391160" cy="372110"/>
          </a:xfrm>
        </p:grpSpPr>
        <p:sp>
          <p:nvSpPr>
            <p:cNvPr name="Freeform 125" id="125"/>
            <p:cNvSpPr/>
            <p:nvPr/>
          </p:nvSpPr>
          <p:spPr>
            <a:xfrm flipH="false" flipV="false" rot="0">
              <a:off x="48260" y="49530"/>
              <a:ext cx="292100" cy="273050"/>
            </a:xfrm>
            <a:custGeom>
              <a:avLst/>
              <a:gdLst/>
              <a:ahLst/>
              <a:cxnLst/>
              <a:rect r="r" b="b" t="t" l="l"/>
              <a:pathLst>
                <a:path h="273050" w="292100">
                  <a:moveTo>
                    <a:pt x="265430" y="88900"/>
                  </a:moveTo>
                  <a:cubicBezTo>
                    <a:pt x="162560" y="151130"/>
                    <a:pt x="110490" y="248920"/>
                    <a:pt x="76200" y="265430"/>
                  </a:cubicBezTo>
                  <a:cubicBezTo>
                    <a:pt x="58420" y="273050"/>
                    <a:pt x="40640" y="271780"/>
                    <a:pt x="27940" y="266700"/>
                  </a:cubicBezTo>
                  <a:cubicBezTo>
                    <a:pt x="19050" y="261620"/>
                    <a:pt x="10160" y="254000"/>
                    <a:pt x="6350" y="243840"/>
                  </a:cubicBezTo>
                  <a:cubicBezTo>
                    <a:pt x="1270" y="231140"/>
                    <a:pt x="1270" y="208280"/>
                    <a:pt x="7620" y="196850"/>
                  </a:cubicBezTo>
                  <a:cubicBezTo>
                    <a:pt x="15240" y="184150"/>
                    <a:pt x="34290" y="173990"/>
                    <a:pt x="48260" y="171450"/>
                  </a:cubicBezTo>
                  <a:cubicBezTo>
                    <a:pt x="58420" y="170180"/>
                    <a:pt x="69850" y="172720"/>
                    <a:pt x="78740" y="179070"/>
                  </a:cubicBezTo>
                  <a:cubicBezTo>
                    <a:pt x="88900" y="187960"/>
                    <a:pt x="100330" y="208280"/>
                    <a:pt x="101600" y="220980"/>
                  </a:cubicBezTo>
                  <a:cubicBezTo>
                    <a:pt x="102870" y="231140"/>
                    <a:pt x="99060" y="242570"/>
                    <a:pt x="91440" y="251460"/>
                  </a:cubicBezTo>
                  <a:cubicBezTo>
                    <a:pt x="83820" y="261620"/>
                    <a:pt x="62230" y="271780"/>
                    <a:pt x="49530" y="271780"/>
                  </a:cubicBezTo>
                  <a:cubicBezTo>
                    <a:pt x="38100" y="271780"/>
                    <a:pt x="26670" y="266700"/>
                    <a:pt x="19050" y="260350"/>
                  </a:cubicBezTo>
                  <a:cubicBezTo>
                    <a:pt x="11430" y="254000"/>
                    <a:pt x="5080" y="242570"/>
                    <a:pt x="2540" y="233680"/>
                  </a:cubicBezTo>
                  <a:cubicBezTo>
                    <a:pt x="0" y="223520"/>
                    <a:pt x="0" y="214630"/>
                    <a:pt x="5080" y="200660"/>
                  </a:cubicBezTo>
                  <a:cubicBezTo>
                    <a:pt x="21590" y="166370"/>
                    <a:pt x="110490" y="71120"/>
                    <a:pt x="156210" y="38100"/>
                  </a:cubicBezTo>
                  <a:cubicBezTo>
                    <a:pt x="184150" y="17780"/>
                    <a:pt x="214630" y="5080"/>
                    <a:pt x="234950" y="1270"/>
                  </a:cubicBezTo>
                  <a:cubicBezTo>
                    <a:pt x="247650" y="0"/>
                    <a:pt x="259080" y="0"/>
                    <a:pt x="267970" y="6350"/>
                  </a:cubicBezTo>
                  <a:cubicBezTo>
                    <a:pt x="278130" y="12700"/>
                    <a:pt x="290830" y="29210"/>
                    <a:pt x="292100" y="41910"/>
                  </a:cubicBezTo>
                  <a:cubicBezTo>
                    <a:pt x="292100" y="57150"/>
                    <a:pt x="265430" y="88900"/>
                    <a:pt x="265430" y="88900"/>
                  </a:cubicBezTo>
                </a:path>
              </a:pathLst>
            </a:custGeom>
            <a:solidFill>
              <a:srgbClr val="E7191F"/>
            </a:solidFill>
            <a:ln cap="sq">
              <a:noFill/>
              <a:prstDash val="solid"/>
              <a:miter/>
            </a:ln>
          </p:spPr>
        </p:sp>
      </p:grpSp>
      <p:grpSp>
        <p:nvGrpSpPr>
          <p:cNvPr name="Group 126" id="126"/>
          <p:cNvGrpSpPr/>
          <p:nvPr/>
        </p:nvGrpSpPr>
        <p:grpSpPr>
          <a:xfrm rot="0">
            <a:off x="9502140" y="5199697"/>
            <a:ext cx="1121092" cy="1368742"/>
            <a:chOff x="0" y="0"/>
            <a:chExt cx="1494790" cy="1824990"/>
          </a:xfrm>
        </p:grpSpPr>
        <p:sp>
          <p:nvSpPr>
            <p:cNvPr name="Freeform 127" id="127"/>
            <p:cNvSpPr/>
            <p:nvPr/>
          </p:nvSpPr>
          <p:spPr>
            <a:xfrm flipH="false" flipV="false" rot="0">
              <a:off x="46990" y="41910"/>
              <a:ext cx="1400810" cy="1733550"/>
            </a:xfrm>
            <a:custGeom>
              <a:avLst/>
              <a:gdLst/>
              <a:ahLst/>
              <a:cxnLst/>
              <a:rect r="r" b="b" t="t" l="l"/>
              <a:pathLst>
                <a:path h="1733550" w="1400810">
                  <a:moveTo>
                    <a:pt x="106680" y="57150"/>
                  </a:moveTo>
                  <a:cubicBezTo>
                    <a:pt x="101600" y="163830"/>
                    <a:pt x="194310" y="353060"/>
                    <a:pt x="247650" y="459740"/>
                  </a:cubicBezTo>
                  <a:cubicBezTo>
                    <a:pt x="293370" y="549910"/>
                    <a:pt x="335280" y="628650"/>
                    <a:pt x="391160" y="699770"/>
                  </a:cubicBezTo>
                  <a:cubicBezTo>
                    <a:pt x="445770" y="768350"/>
                    <a:pt x="518160" y="815340"/>
                    <a:pt x="575310" y="880110"/>
                  </a:cubicBezTo>
                  <a:cubicBezTo>
                    <a:pt x="633730" y="944880"/>
                    <a:pt x="661670" y="1007110"/>
                    <a:pt x="740410" y="1088390"/>
                  </a:cubicBezTo>
                  <a:cubicBezTo>
                    <a:pt x="880110" y="1234440"/>
                    <a:pt x="1327150" y="1548130"/>
                    <a:pt x="1383030" y="1638300"/>
                  </a:cubicBezTo>
                  <a:cubicBezTo>
                    <a:pt x="1397000" y="1661160"/>
                    <a:pt x="1400810" y="1673860"/>
                    <a:pt x="1395730" y="1689100"/>
                  </a:cubicBezTo>
                  <a:cubicBezTo>
                    <a:pt x="1390650" y="1705610"/>
                    <a:pt x="1365250" y="1728470"/>
                    <a:pt x="1348740" y="1731010"/>
                  </a:cubicBezTo>
                  <a:cubicBezTo>
                    <a:pt x="1332230" y="1733550"/>
                    <a:pt x="1306830" y="1722120"/>
                    <a:pt x="1296670" y="1709420"/>
                  </a:cubicBezTo>
                  <a:cubicBezTo>
                    <a:pt x="1287780" y="1696720"/>
                    <a:pt x="1285240" y="1671320"/>
                    <a:pt x="1289050" y="1657350"/>
                  </a:cubicBezTo>
                  <a:cubicBezTo>
                    <a:pt x="1291590" y="1645920"/>
                    <a:pt x="1300480" y="1635760"/>
                    <a:pt x="1310640" y="1629410"/>
                  </a:cubicBezTo>
                  <a:cubicBezTo>
                    <a:pt x="1319530" y="1623060"/>
                    <a:pt x="1333500" y="1617980"/>
                    <a:pt x="1344930" y="1619250"/>
                  </a:cubicBezTo>
                  <a:cubicBezTo>
                    <a:pt x="1358900" y="1621790"/>
                    <a:pt x="1381760" y="1635760"/>
                    <a:pt x="1389380" y="1647190"/>
                  </a:cubicBezTo>
                  <a:cubicBezTo>
                    <a:pt x="1397000" y="1657350"/>
                    <a:pt x="1398270" y="1671320"/>
                    <a:pt x="1397000" y="1681480"/>
                  </a:cubicBezTo>
                  <a:cubicBezTo>
                    <a:pt x="1395730" y="1692910"/>
                    <a:pt x="1389380" y="1705610"/>
                    <a:pt x="1381760" y="1714500"/>
                  </a:cubicBezTo>
                  <a:cubicBezTo>
                    <a:pt x="1374140" y="1722120"/>
                    <a:pt x="1361440" y="1729740"/>
                    <a:pt x="1350010" y="1731010"/>
                  </a:cubicBezTo>
                  <a:cubicBezTo>
                    <a:pt x="1338580" y="1732280"/>
                    <a:pt x="1324610" y="1731010"/>
                    <a:pt x="1314450" y="1724660"/>
                  </a:cubicBezTo>
                  <a:cubicBezTo>
                    <a:pt x="1303020" y="1717040"/>
                    <a:pt x="1287780" y="1696720"/>
                    <a:pt x="1285240" y="1681480"/>
                  </a:cubicBezTo>
                  <a:cubicBezTo>
                    <a:pt x="1283970" y="1666240"/>
                    <a:pt x="1292860" y="1640840"/>
                    <a:pt x="1305560" y="1633220"/>
                  </a:cubicBezTo>
                  <a:cubicBezTo>
                    <a:pt x="1322070" y="1623060"/>
                    <a:pt x="1369060" y="1625600"/>
                    <a:pt x="1383030" y="1638300"/>
                  </a:cubicBezTo>
                  <a:cubicBezTo>
                    <a:pt x="1394460" y="1648460"/>
                    <a:pt x="1399540" y="1673860"/>
                    <a:pt x="1395730" y="1689100"/>
                  </a:cubicBezTo>
                  <a:cubicBezTo>
                    <a:pt x="1391920" y="1703070"/>
                    <a:pt x="1375410" y="1722120"/>
                    <a:pt x="1361440" y="1727200"/>
                  </a:cubicBezTo>
                  <a:cubicBezTo>
                    <a:pt x="1350010" y="1733550"/>
                    <a:pt x="1336040" y="1732280"/>
                    <a:pt x="1322070" y="1728470"/>
                  </a:cubicBezTo>
                  <a:cubicBezTo>
                    <a:pt x="1303020" y="1723390"/>
                    <a:pt x="1285240" y="1710690"/>
                    <a:pt x="1263650" y="1692910"/>
                  </a:cubicBezTo>
                  <a:cubicBezTo>
                    <a:pt x="1224280" y="1663700"/>
                    <a:pt x="1184910" y="1607820"/>
                    <a:pt x="1123950" y="1550670"/>
                  </a:cubicBezTo>
                  <a:cubicBezTo>
                    <a:pt x="1016000" y="1447800"/>
                    <a:pt x="770890" y="1263650"/>
                    <a:pt x="661670" y="1148080"/>
                  </a:cubicBezTo>
                  <a:cubicBezTo>
                    <a:pt x="591820" y="1074420"/>
                    <a:pt x="563880" y="1012190"/>
                    <a:pt x="506730" y="948690"/>
                  </a:cubicBezTo>
                  <a:cubicBezTo>
                    <a:pt x="448310" y="881380"/>
                    <a:pt x="370840" y="826770"/>
                    <a:pt x="313690" y="754380"/>
                  </a:cubicBezTo>
                  <a:cubicBezTo>
                    <a:pt x="254000" y="676910"/>
                    <a:pt x="209550" y="591820"/>
                    <a:pt x="161290" y="497840"/>
                  </a:cubicBezTo>
                  <a:cubicBezTo>
                    <a:pt x="106680" y="389890"/>
                    <a:pt x="25400" y="209550"/>
                    <a:pt x="8890" y="139700"/>
                  </a:cubicBezTo>
                  <a:cubicBezTo>
                    <a:pt x="1270" y="113030"/>
                    <a:pt x="0" y="101600"/>
                    <a:pt x="3810" y="81280"/>
                  </a:cubicBezTo>
                  <a:cubicBezTo>
                    <a:pt x="7620" y="57150"/>
                    <a:pt x="19050" y="19050"/>
                    <a:pt x="35560" y="8890"/>
                  </a:cubicBezTo>
                  <a:cubicBezTo>
                    <a:pt x="48260" y="0"/>
                    <a:pt x="76200" y="0"/>
                    <a:pt x="87630" y="8890"/>
                  </a:cubicBezTo>
                  <a:cubicBezTo>
                    <a:pt x="99060" y="16510"/>
                    <a:pt x="106680" y="57150"/>
                    <a:pt x="106680" y="57150"/>
                  </a:cubicBezTo>
                </a:path>
              </a:pathLst>
            </a:custGeom>
            <a:solidFill>
              <a:srgbClr val="E7191F"/>
            </a:solidFill>
            <a:ln cap="sq">
              <a:noFill/>
              <a:prstDash val="solid"/>
              <a:miter/>
            </a:ln>
          </p:spPr>
        </p:sp>
      </p:grpSp>
      <p:grpSp>
        <p:nvGrpSpPr>
          <p:cNvPr name="Group 128" id="128"/>
          <p:cNvGrpSpPr/>
          <p:nvPr/>
        </p:nvGrpSpPr>
        <p:grpSpPr>
          <a:xfrm rot="0">
            <a:off x="10456545" y="6402705"/>
            <a:ext cx="1480185" cy="707707"/>
            <a:chOff x="0" y="0"/>
            <a:chExt cx="1973580" cy="943610"/>
          </a:xfrm>
        </p:grpSpPr>
        <p:sp>
          <p:nvSpPr>
            <p:cNvPr name="Freeform 129" id="129"/>
            <p:cNvSpPr/>
            <p:nvPr/>
          </p:nvSpPr>
          <p:spPr>
            <a:xfrm flipH="false" flipV="false" rot="0">
              <a:off x="45720" y="46990"/>
              <a:ext cx="1878330" cy="849630"/>
            </a:xfrm>
            <a:custGeom>
              <a:avLst/>
              <a:gdLst/>
              <a:ahLst/>
              <a:cxnLst/>
              <a:rect r="r" b="b" t="t" l="l"/>
              <a:pathLst>
                <a:path h="849630" w="1878330">
                  <a:moveTo>
                    <a:pt x="83820" y="13970"/>
                  </a:moveTo>
                  <a:cubicBezTo>
                    <a:pt x="303530" y="222250"/>
                    <a:pt x="367030" y="264160"/>
                    <a:pt x="461010" y="316230"/>
                  </a:cubicBezTo>
                  <a:cubicBezTo>
                    <a:pt x="605790" y="396240"/>
                    <a:pt x="866140" y="515620"/>
                    <a:pt x="1038860" y="579120"/>
                  </a:cubicBezTo>
                  <a:cubicBezTo>
                    <a:pt x="1170940" y="627380"/>
                    <a:pt x="1285240" y="657860"/>
                    <a:pt x="1398270" y="681990"/>
                  </a:cubicBezTo>
                  <a:cubicBezTo>
                    <a:pt x="1496060" y="702310"/>
                    <a:pt x="1596390" y="715010"/>
                    <a:pt x="1676400" y="721360"/>
                  </a:cubicBezTo>
                  <a:cubicBezTo>
                    <a:pt x="1737360" y="727710"/>
                    <a:pt x="1802130" y="711200"/>
                    <a:pt x="1836420" y="726440"/>
                  </a:cubicBezTo>
                  <a:cubicBezTo>
                    <a:pt x="1855470" y="735330"/>
                    <a:pt x="1869440" y="753110"/>
                    <a:pt x="1874520" y="768350"/>
                  </a:cubicBezTo>
                  <a:cubicBezTo>
                    <a:pt x="1878330" y="781050"/>
                    <a:pt x="1877060" y="796290"/>
                    <a:pt x="1871980" y="807720"/>
                  </a:cubicBezTo>
                  <a:cubicBezTo>
                    <a:pt x="1866900" y="819150"/>
                    <a:pt x="1856740" y="830580"/>
                    <a:pt x="1846580" y="836930"/>
                  </a:cubicBezTo>
                  <a:cubicBezTo>
                    <a:pt x="1836420" y="843280"/>
                    <a:pt x="1821180" y="847090"/>
                    <a:pt x="1808480" y="844550"/>
                  </a:cubicBezTo>
                  <a:cubicBezTo>
                    <a:pt x="1793240" y="842010"/>
                    <a:pt x="1769110" y="826770"/>
                    <a:pt x="1761490" y="811530"/>
                  </a:cubicBezTo>
                  <a:cubicBezTo>
                    <a:pt x="1753870" y="797560"/>
                    <a:pt x="1753870" y="769620"/>
                    <a:pt x="1762760" y="755650"/>
                  </a:cubicBezTo>
                  <a:cubicBezTo>
                    <a:pt x="1770380" y="740410"/>
                    <a:pt x="1793240" y="725170"/>
                    <a:pt x="1809750" y="723900"/>
                  </a:cubicBezTo>
                  <a:cubicBezTo>
                    <a:pt x="1826260" y="721360"/>
                    <a:pt x="1851660" y="734060"/>
                    <a:pt x="1863090" y="745490"/>
                  </a:cubicBezTo>
                  <a:cubicBezTo>
                    <a:pt x="1871980" y="754380"/>
                    <a:pt x="1877060" y="768350"/>
                    <a:pt x="1877060" y="781050"/>
                  </a:cubicBezTo>
                  <a:cubicBezTo>
                    <a:pt x="1875790" y="797560"/>
                    <a:pt x="1864360" y="822960"/>
                    <a:pt x="1851660" y="833120"/>
                  </a:cubicBezTo>
                  <a:cubicBezTo>
                    <a:pt x="1842770" y="842010"/>
                    <a:pt x="1831340" y="842010"/>
                    <a:pt x="1814830" y="844550"/>
                  </a:cubicBezTo>
                  <a:cubicBezTo>
                    <a:pt x="1786890" y="849630"/>
                    <a:pt x="1742440" y="847090"/>
                    <a:pt x="1691640" y="843280"/>
                  </a:cubicBezTo>
                  <a:cubicBezTo>
                    <a:pt x="1607820" y="835660"/>
                    <a:pt x="1473200" y="815340"/>
                    <a:pt x="1361440" y="788670"/>
                  </a:cubicBezTo>
                  <a:cubicBezTo>
                    <a:pt x="1239520" y="759460"/>
                    <a:pt x="1125220" y="722630"/>
                    <a:pt x="989330" y="669290"/>
                  </a:cubicBezTo>
                  <a:cubicBezTo>
                    <a:pt x="815340" y="600710"/>
                    <a:pt x="557530" y="481330"/>
                    <a:pt x="408940" y="398780"/>
                  </a:cubicBezTo>
                  <a:cubicBezTo>
                    <a:pt x="309880" y="344170"/>
                    <a:pt x="241300" y="302260"/>
                    <a:pt x="172720" y="243840"/>
                  </a:cubicBezTo>
                  <a:cubicBezTo>
                    <a:pt x="107950" y="189230"/>
                    <a:pt x="19050" y="100330"/>
                    <a:pt x="5080" y="60960"/>
                  </a:cubicBezTo>
                  <a:cubicBezTo>
                    <a:pt x="0" y="46990"/>
                    <a:pt x="3810" y="36830"/>
                    <a:pt x="7620" y="27940"/>
                  </a:cubicBezTo>
                  <a:cubicBezTo>
                    <a:pt x="11430" y="17780"/>
                    <a:pt x="20320" y="7620"/>
                    <a:pt x="31750" y="3810"/>
                  </a:cubicBezTo>
                  <a:cubicBezTo>
                    <a:pt x="44450" y="0"/>
                    <a:pt x="83820" y="13970"/>
                    <a:pt x="83820" y="13970"/>
                  </a:cubicBezTo>
                </a:path>
              </a:pathLst>
            </a:custGeom>
            <a:solidFill>
              <a:srgbClr val="E7191F"/>
            </a:solidFill>
            <a:ln cap="sq">
              <a:noFill/>
              <a:prstDash val="solid"/>
              <a:miter/>
            </a:ln>
          </p:spPr>
        </p:sp>
      </p:grpSp>
      <p:grpSp>
        <p:nvGrpSpPr>
          <p:cNvPr name="Group 130" id="130"/>
          <p:cNvGrpSpPr/>
          <p:nvPr/>
        </p:nvGrpSpPr>
        <p:grpSpPr>
          <a:xfrm rot="0">
            <a:off x="11633835" y="6778943"/>
            <a:ext cx="335280" cy="602932"/>
            <a:chOff x="0" y="0"/>
            <a:chExt cx="447040" cy="803910"/>
          </a:xfrm>
        </p:grpSpPr>
        <p:sp>
          <p:nvSpPr>
            <p:cNvPr name="Freeform 131" id="131"/>
            <p:cNvSpPr/>
            <p:nvPr/>
          </p:nvSpPr>
          <p:spPr>
            <a:xfrm flipH="false" flipV="false" rot="0">
              <a:off x="46990" y="48260"/>
              <a:ext cx="349250" cy="704850"/>
            </a:xfrm>
            <a:custGeom>
              <a:avLst/>
              <a:gdLst/>
              <a:ahLst/>
              <a:cxnLst/>
              <a:rect r="r" b="b" t="t" l="l"/>
              <a:pathLst>
                <a:path h="704850" w="349250">
                  <a:moveTo>
                    <a:pt x="87630" y="17780"/>
                  </a:moveTo>
                  <a:cubicBezTo>
                    <a:pt x="259080" y="251460"/>
                    <a:pt x="279400" y="273050"/>
                    <a:pt x="298450" y="281940"/>
                  </a:cubicBezTo>
                  <a:cubicBezTo>
                    <a:pt x="309880" y="287020"/>
                    <a:pt x="322580" y="278130"/>
                    <a:pt x="330200" y="284480"/>
                  </a:cubicBezTo>
                  <a:cubicBezTo>
                    <a:pt x="340360" y="292100"/>
                    <a:pt x="349250" y="316230"/>
                    <a:pt x="347980" y="330200"/>
                  </a:cubicBezTo>
                  <a:cubicBezTo>
                    <a:pt x="346710" y="344170"/>
                    <a:pt x="334010" y="364490"/>
                    <a:pt x="321310" y="370840"/>
                  </a:cubicBezTo>
                  <a:cubicBezTo>
                    <a:pt x="308610" y="378460"/>
                    <a:pt x="287020" y="360680"/>
                    <a:pt x="271780" y="372110"/>
                  </a:cubicBezTo>
                  <a:cubicBezTo>
                    <a:pt x="232410" y="401320"/>
                    <a:pt x="210820" y="632460"/>
                    <a:pt x="175260" y="676910"/>
                  </a:cubicBezTo>
                  <a:cubicBezTo>
                    <a:pt x="161290" y="695960"/>
                    <a:pt x="147320" y="703580"/>
                    <a:pt x="132080" y="703580"/>
                  </a:cubicBezTo>
                  <a:cubicBezTo>
                    <a:pt x="116840" y="704850"/>
                    <a:pt x="93980" y="694690"/>
                    <a:pt x="85090" y="683260"/>
                  </a:cubicBezTo>
                  <a:cubicBezTo>
                    <a:pt x="76200" y="670560"/>
                    <a:pt x="72390" y="647700"/>
                    <a:pt x="76200" y="632460"/>
                  </a:cubicBezTo>
                  <a:cubicBezTo>
                    <a:pt x="81280" y="618490"/>
                    <a:pt x="99060" y="601980"/>
                    <a:pt x="113030" y="596900"/>
                  </a:cubicBezTo>
                  <a:cubicBezTo>
                    <a:pt x="128270" y="593090"/>
                    <a:pt x="151130" y="598170"/>
                    <a:pt x="163830" y="608330"/>
                  </a:cubicBezTo>
                  <a:cubicBezTo>
                    <a:pt x="175260" y="617220"/>
                    <a:pt x="182880" y="641350"/>
                    <a:pt x="182880" y="655320"/>
                  </a:cubicBezTo>
                  <a:cubicBezTo>
                    <a:pt x="182880" y="666750"/>
                    <a:pt x="175260" y="678180"/>
                    <a:pt x="168910" y="687070"/>
                  </a:cubicBezTo>
                  <a:cubicBezTo>
                    <a:pt x="161290" y="694690"/>
                    <a:pt x="149860" y="702310"/>
                    <a:pt x="137160" y="703580"/>
                  </a:cubicBezTo>
                  <a:cubicBezTo>
                    <a:pt x="123190" y="704850"/>
                    <a:pt x="100330" y="697230"/>
                    <a:pt x="88900" y="687070"/>
                  </a:cubicBezTo>
                  <a:cubicBezTo>
                    <a:pt x="80010" y="679450"/>
                    <a:pt x="76200" y="671830"/>
                    <a:pt x="74930" y="656590"/>
                  </a:cubicBezTo>
                  <a:cubicBezTo>
                    <a:pt x="69850" y="619760"/>
                    <a:pt x="101600" y="513080"/>
                    <a:pt x="118110" y="467360"/>
                  </a:cubicBezTo>
                  <a:cubicBezTo>
                    <a:pt x="127000" y="440690"/>
                    <a:pt x="133350" y="426720"/>
                    <a:pt x="148590" y="403860"/>
                  </a:cubicBezTo>
                  <a:cubicBezTo>
                    <a:pt x="167640" y="372110"/>
                    <a:pt x="196850" y="322580"/>
                    <a:pt x="228600" y="302260"/>
                  </a:cubicBezTo>
                  <a:cubicBezTo>
                    <a:pt x="255270" y="284480"/>
                    <a:pt x="299720" y="269240"/>
                    <a:pt x="320040" y="276860"/>
                  </a:cubicBezTo>
                  <a:cubicBezTo>
                    <a:pt x="335280" y="284480"/>
                    <a:pt x="347980" y="314960"/>
                    <a:pt x="347980" y="330200"/>
                  </a:cubicBezTo>
                  <a:cubicBezTo>
                    <a:pt x="347980" y="342900"/>
                    <a:pt x="340360" y="355600"/>
                    <a:pt x="331470" y="363220"/>
                  </a:cubicBezTo>
                  <a:cubicBezTo>
                    <a:pt x="320040" y="372110"/>
                    <a:pt x="300990" y="378460"/>
                    <a:pt x="283210" y="375920"/>
                  </a:cubicBezTo>
                  <a:cubicBezTo>
                    <a:pt x="259080" y="373380"/>
                    <a:pt x="222250" y="345440"/>
                    <a:pt x="199390" y="327660"/>
                  </a:cubicBezTo>
                  <a:cubicBezTo>
                    <a:pt x="180340" y="313690"/>
                    <a:pt x="171450" y="303530"/>
                    <a:pt x="153670" y="280670"/>
                  </a:cubicBezTo>
                  <a:cubicBezTo>
                    <a:pt x="115570" y="233680"/>
                    <a:pt x="12700" y="101600"/>
                    <a:pt x="3810" y="58420"/>
                  </a:cubicBezTo>
                  <a:cubicBezTo>
                    <a:pt x="0" y="43180"/>
                    <a:pt x="3810" y="34290"/>
                    <a:pt x="8890" y="24130"/>
                  </a:cubicBezTo>
                  <a:cubicBezTo>
                    <a:pt x="13970" y="15240"/>
                    <a:pt x="24130" y="5080"/>
                    <a:pt x="35560" y="2540"/>
                  </a:cubicBezTo>
                  <a:cubicBezTo>
                    <a:pt x="49530" y="0"/>
                    <a:pt x="87630" y="17780"/>
                    <a:pt x="87630" y="17780"/>
                  </a:cubicBezTo>
                </a:path>
              </a:pathLst>
            </a:custGeom>
            <a:solidFill>
              <a:srgbClr val="E7191F"/>
            </a:solidFill>
            <a:ln cap="sq">
              <a:noFill/>
              <a:prstDash val="solid"/>
              <a:miter/>
            </a:ln>
          </p:spPr>
        </p:sp>
      </p:grpSp>
      <p:grpSp>
        <p:nvGrpSpPr>
          <p:cNvPr name="Group 132" id="132"/>
          <p:cNvGrpSpPr/>
          <p:nvPr/>
        </p:nvGrpSpPr>
        <p:grpSpPr>
          <a:xfrm rot="0">
            <a:off x="9469755" y="2748915"/>
            <a:ext cx="577215" cy="1918335"/>
            <a:chOff x="0" y="0"/>
            <a:chExt cx="769620" cy="2557780"/>
          </a:xfrm>
        </p:grpSpPr>
        <p:sp>
          <p:nvSpPr>
            <p:cNvPr name="Freeform 133" id="133"/>
            <p:cNvSpPr/>
            <p:nvPr/>
          </p:nvSpPr>
          <p:spPr>
            <a:xfrm flipH="false" flipV="false" rot="0">
              <a:off x="48260" y="44450"/>
              <a:ext cx="675640" cy="2463800"/>
            </a:xfrm>
            <a:custGeom>
              <a:avLst/>
              <a:gdLst/>
              <a:ahLst/>
              <a:cxnLst/>
              <a:rect r="r" b="b" t="t" l="l"/>
              <a:pathLst>
                <a:path h="2463800" w="675640">
                  <a:moveTo>
                    <a:pt x="669290" y="78740"/>
                  </a:moveTo>
                  <a:cubicBezTo>
                    <a:pt x="510540" y="328930"/>
                    <a:pt x="482600" y="449580"/>
                    <a:pt x="440690" y="546100"/>
                  </a:cubicBezTo>
                  <a:cubicBezTo>
                    <a:pt x="400050" y="640080"/>
                    <a:pt x="330200" y="753110"/>
                    <a:pt x="306070" y="820420"/>
                  </a:cubicBezTo>
                  <a:cubicBezTo>
                    <a:pt x="293370" y="854710"/>
                    <a:pt x="294640" y="866140"/>
                    <a:pt x="285750" y="904240"/>
                  </a:cubicBezTo>
                  <a:cubicBezTo>
                    <a:pt x="267970" y="981710"/>
                    <a:pt x="223520" y="1137920"/>
                    <a:pt x="209550" y="1253490"/>
                  </a:cubicBezTo>
                  <a:cubicBezTo>
                    <a:pt x="195580" y="1366520"/>
                    <a:pt x="210820" y="1489710"/>
                    <a:pt x="201930" y="1590040"/>
                  </a:cubicBezTo>
                  <a:cubicBezTo>
                    <a:pt x="194310" y="1671320"/>
                    <a:pt x="173990" y="1720850"/>
                    <a:pt x="165100" y="1811020"/>
                  </a:cubicBezTo>
                  <a:cubicBezTo>
                    <a:pt x="151130" y="1951990"/>
                    <a:pt x="168910" y="2250440"/>
                    <a:pt x="146050" y="2353310"/>
                  </a:cubicBezTo>
                  <a:cubicBezTo>
                    <a:pt x="137160" y="2397760"/>
                    <a:pt x="125730" y="2425700"/>
                    <a:pt x="109220" y="2443480"/>
                  </a:cubicBezTo>
                  <a:cubicBezTo>
                    <a:pt x="99060" y="2454910"/>
                    <a:pt x="86360" y="2461260"/>
                    <a:pt x="73660" y="2461260"/>
                  </a:cubicBezTo>
                  <a:cubicBezTo>
                    <a:pt x="57150" y="2462530"/>
                    <a:pt x="30480" y="2454910"/>
                    <a:pt x="19050" y="2442210"/>
                  </a:cubicBezTo>
                  <a:cubicBezTo>
                    <a:pt x="6350" y="2429510"/>
                    <a:pt x="0" y="2402840"/>
                    <a:pt x="3810" y="2385060"/>
                  </a:cubicBezTo>
                  <a:cubicBezTo>
                    <a:pt x="7620" y="2368550"/>
                    <a:pt x="26670" y="2348230"/>
                    <a:pt x="41910" y="2341880"/>
                  </a:cubicBezTo>
                  <a:cubicBezTo>
                    <a:pt x="58420" y="2335530"/>
                    <a:pt x="86360" y="2339340"/>
                    <a:pt x="100330" y="2349500"/>
                  </a:cubicBezTo>
                  <a:cubicBezTo>
                    <a:pt x="114300" y="2358390"/>
                    <a:pt x="125730" y="2385060"/>
                    <a:pt x="127000" y="2401570"/>
                  </a:cubicBezTo>
                  <a:cubicBezTo>
                    <a:pt x="128270" y="2414270"/>
                    <a:pt x="121920" y="2428240"/>
                    <a:pt x="113030" y="2438400"/>
                  </a:cubicBezTo>
                  <a:cubicBezTo>
                    <a:pt x="105410" y="2448560"/>
                    <a:pt x="92710" y="2457450"/>
                    <a:pt x="80010" y="2459990"/>
                  </a:cubicBezTo>
                  <a:cubicBezTo>
                    <a:pt x="68580" y="2463800"/>
                    <a:pt x="52070" y="2462530"/>
                    <a:pt x="40640" y="2457450"/>
                  </a:cubicBezTo>
                  <a:cubicBezTo>
                    <a:pt x="29210" y="2452370"/>
                    <a:pt x="16510" y="2442210"/>
                    <a:pt x="10160" y="2430780"/>
                  </a:cubicBezTo>
                  <a:cubicBezTo>
                    <a:pt x="3810" y="2420620"/>
                    <a:pt x="1270" y="2404110"/>
                    <a:pt x="2540" y="2392680"/>
                  </a:cubicBezTo>
                  <a:cubicBezTo>
                    <a:pt x="3810" y="2379980"/>
                    <a:pt x="15240" y="2376170"/>
                    <a:pt x="20320" y="2355850"/>
                  </a:cubicBezTo>
                  <a:cubicBezTo>
                    <a:pt x="39370" y="2279650"/>
                    <a:pt x="29210" y="1918970"/>
                    <a:pt x="44450" y="1769110"/>
                  </a:cubicBezTo>
                  <a:cubicBezTo>
                    <a:pt x="54610" y="1675130"/>
                    <a:pt x="74930" y="1620520"/>
                    <a:pt x="82550" y="1541780"/>
                  </a:cubicBezTo>
                  <a:cubicBezTo>
                    <a:pt x="90170" y="1456690"/>
                    <a:pt x="74930" y="1374140"/>
                    <a:pt x="87630" y="1273810"/>
                  </a:cubicBezTo>
                  <a:cubicBezTo>
                    <a:pt x="104140" y="1143000"/>
                    <a:pt x="135890" y="988060"/>
                    <a:pt x="189230" y="825500"/>
                  </a:cubicBezTo>
                  <a:cubicBezTo>
                    <a:pt x="256540" y="621030"/>
                    <a:pt x="400050" y="289560"/>
                    <a:pt x="487680" y="149860"/>
                  </a:cubicBezTo>
                  <a:cubicBezTo>
                    <a:pt x="532130" y="80010"/>
                    <a:pt x="576580" y="16510"/>
                    <a:pt x="612140" y="6350"/>
                  </a:cubicBezTo>
                  <a:cubicBezTo>
                    <a:pt x="631190" y="0"/>
                    <a:pt x="656590" y="10160"/>
                    <a:pt x="665480" y="22860"/>
                  </a:cubicBezTo>
                  <a:cubicBezTo>
                    <a:pt x="675640" y="34290"/>
                    <a:pt x="669290" y="78740"/>
                    <a:pt x="669290" y="78740"/>
                  </a:cubicBezTo>
                </a:path>
              </a:pathLst>
            </a:custGeom>
            <a:solidFill>
              <a:srgbClr val="E7191F"/>
            </a:solidFill>
            <a:ln cap="sq">
              <a:noFill/>
              <a:prstDash val="solid"/>
              <a:miter/>
            </a:ln>
          </p:spPr>
        </p:sp>
      </p:grpSp>
      <p:grpSp>
        <p:nvGrpSpPr>
          <p:cNvPr name="Group 134" id="134"/>
          <p:cNvGrpSpPr/>
          <p:nvPr/>
        </p:nvGrpSpPr>
        <p:grpSpPr>
          <a:xfrm rot="0">
            <a:off x="9426893" y="4522470"/>
            <a:ext cx="226695" cy="857250"/>
            <a:chOff x="0" y="0"/>
            <a:chExt cx="302260" cy="1143000"/>
          </a:xfrm>
        </p:grpSpPr>
        <p:sp>
          <p:nvSpPr>
            <p:cNvPr name="Freeform 135" id="135"/>
            <p:cNvSpPr/>
            <p:nvPr/>
          </p:nvSpPr>
          <p:spPr>
            <a:xfrm flipH="false" flipV="false" rot="0">
              <a:off x="45720" y="49530"/>
              <a:ext cx="210820" cy="1046480"/>
            </a:xfrm>
            <a:custGeom>
              <a:avLst/>
              <a:gdLst/>
              <a:ahLst/>
              <a:cxnLst/>
              <a:rect r="r" b="b" t="t" l="l"/>
              <a:pathLst>
                <a:path h="1046480" w="210820">
                  <a:moveTo>
                    <a:pt x="189230" y="67310"/>
                  </a:moveTo>
                  <a:cubicBezTo>
                    <a:pt x="153670" y="240030"/>
                    <a:pt x="165100" y="293370"/>
                    <a:pt x="161290" y="355600"/>
                  </a:cubicBezTo>
                  <a:cubicBezTo>
                    <a:pt x="156210" y="438150"/>
                    <a:pt x="123190" y="552450"/>
                    <a:pt x="127000" y="636270"/>
                  </a:cubicBezTo>
                  <a:cubicBezTo>
                    <a:pt x="129540" y="706120"/>
                    <a:pt x="151130" y="775970"/>
                    <a:pt x="166370" y="825500"/>
                  </a:cubicBezTo>
                  <a:cubicBezTo>
                    <a:pt x="177800" y="859790"/>
                    <a:pt x="194310" y="881380"/>
                    <a:pt x="200660" y="910590"/>
                  </a:cubicBezTo>
                  <a:cubicBezTo>
                    <a:pt x="207010" y="938530"/>
                    <a:pt x="210820" y="975360"/>
                    <a:pt x="205740" y="995680"/>
                  </a:cubicBezTo>
                  <a:cubicBezTo>
                    <a:pt x="201930" y="1010920"/>
                    <a:pt x="194310" y="1022350"/>
                    <a:pt x="182880" y="1029970"/>
                  </a:cubicBezTo>
                  <a:cubicBezTo>
                    <a:pt x="170180" y="1040130"/>
                    <a:pt x="140970" y="1045210"/>
                    <a:pt x="124460" y="1041400"/>
                  </a:cubicBezTo>
                  <a:cubicBezTo>
                    <a:pt x="111760" y="1038860"/>
                    <a:pt x="99060" y="1027430"/>
                    <a:pt x="91440" y="1017270"/>
                  </a:cubicBezTo>
                  <a:cubicBezTo>
                    <a:pt x="83820" y="1007110"/>
                    <a:pt x="80010" y="991870"/>
                    <a:pt x="80010" y="977900"/>
                  </a:cubicBezTo>
                  <a:cubicBezTo>
                    <a:pt x="80010" y="965200"/>
                    <a:pt x="85090" y="949960"/>
                    <a:pt x="93980" y="939800"/>
                  </a:cubicBezTo>
                  <a:cubicBezTo>
                    <a:pt x="105410" y="928370"/>
                    <a:pt x="132080" y="915670"/>
                    <a:pt x="148590" y="916940"/>
                  </a:cubicBezTo>
                  <a:cubicBezTo>
                    <a:pt x="166370" y="918210"/>
                    <a:pt x="190500" y="934720"/>
                    <a:pt x="199390" y="949960"/>
                  </a:cubicBezTo>
                  <a:cubicBezTo>
                    <a:pt x="208280" y="965200"/>
                    <a:pt x="207010" y="994410"/>
                    <a:pt x="200660" y="1009650"/>
                  </a:cubicBezTo>
                  <a:cubicBezTo>
                    <a:pt x="195580" y="1022350"/>
                    <a:pt x="182880" y="1032510"/>
                    <a:pt x="171450" y="1037590"/>
                  </a:cubicBezTo>
                  <a:cubicBezTo>
                    <a:pt x="160020" y="1043940"/>
                    <a:pt x="144780" y="1046480"/>
                    <a:pt x="130810" y="1042670"/>
                  </a:cubicBezTo>
                  <a:cubicBezTo>
                    <a:pt x="115570" y="1038860"/>
                    <a:pt x="96520" y="1026160"/>
                    <a:pt x="85090" y="1005840"/>
                  </a:cubicBezTo>
                  <a:cubicBezTo>
                    <a:pt x="63500" y="966470"/>
                    <a:pt x="69850" y="869950"/>
                    <a:pt x="55880" y="806450"/>
                  </a:cubicBezTo>
                  <a:cubicBezTo>
                    <a:pt x="41910" y="746760"/>
                    <a:pt x="8890" y="698500"/>
                    <a:pt x="5080" y="636270"/>
                  </a:cubicBezTo>
                  <a:cubicBezTo>
                    <a:pt x="0" y="558800"/>
                    <a:pt x="40640" y="458470"/>
                    <a:pt x="48260" y="377190"/>
                  </a:cubicBezTo>
                  <a:cubicBezTo>
                    <a:pt x="55880" y="306070"/>
                    <a:pt x="49530" y="228600"/>
                    <a:pt x="55880" y="175260"/>
                  </a:cubicBezTo>
                  <a:cubicBezTo>
                    <a:pt x="60960" y="139700"/>
                    <a:pt x="66040" y="114300"/>
                    <a:pt x="74930" y="86360"/>
                  </a:cubicBezTo>
                  <a:cubicBezTo>
                    <a:pt x="82550" y="63500"/>
                    <a:pt x="91440" y="35560"/>
                    <a:pt x="104140" y="21590"/>
                  </a:cubicBezTo>
                  <a:cubicBezTo>
                    <a:pt x="111760" y="11430"/>
                    <a:pt x="121920" y="3810"/>
                    <a:pt x="133350" y="1270"/>
                  </a:cubicBezTo>
                  <a:cubicBezTo>
                    <a:pt x="146050" y="0"/>
                    <a:pt x="167640" y="3810"/>
                    <a:pt x="176530" y="13970"/>
                  </a:cubicBezTo>
                  <a:cubicBezTo>
                    <a:pt x="187960" y="24130"/>
                    <a:pt x="189230" y="67310"/>
                    <a:pt x="189230" y="67310"/>
                  </a:cubicBezTo>
                </a:path>
              </a:pathLst>
            </a:custGeom>
            <a:solidFill>
              <a:srgbClr val="E7191F"/>
            </a:solidFill>
            <a:ln cap="sq">
              <a:noFill/>
              <a:prstDash val="solid"/>
              <a:miter/>
            </a:ln>
          </p:spPr>
        </p:sp>
      </p:grpSp>
      <p:grpSp>
        <p:nvGrpSpPr>
          <p:cNvPr name="Group 136" id="136"/>
          <p:cNvGrpSpPr/>
          <p:nvPr/>
        </p:nvGrpSpPr>
        <p:grpSpPr>
          <a:xfrm rot="0">
            <a:off x="9860280" y="1528762"/>
            <a:ext cx="2587942" cy="1398270"/>
            <a:chOff x="0" y="0"/>
            <a:chExt cx="3450590" cy="1864360"/>
          </a:xfrm>
        </p:grpSpPr>
        <p:sp>
          <p:nvSpPr>
            <p:cNvPr name="Freeform 137" id="137"/>
            <p:cNvSpPr/>
            <p:nvPr/>
          </p:nvSpPr>
          <p:spPr>
            <a:xfrm flipH="false" flipV="false" rot="0">
              <a:off x="50800" y="39370"/>
              <a:ext cx="3351530" cy="1774190"/>
            </a:xfrm>
            <a:custGeom>
              <a:avLst/>
              <a:gdLst/>
              <a:ahLst/>
              <a:cxnLst/>
              <a:rect r="r" b="b" t="t" l="l"/>
              <a:pathLst>
                <a:path h="1774190" w="3351530">
                  <a:moveTo>
                    <a:pt x="0" y="1705610"/>
                  </a:moveTo>
                  <a:cubicBezTo>
                    <a:pt x="176530" y="1369060"/>
                    <a:pt x="207010" y="1320800"/>
                    <a:pt x="256540" y="1261110"/>
                  </a:cubicBezTo>
                  <a:cubicBezTo>
                    <a:pt x="318770" y="1188720"/>
                    <a:pt x="401320" y="1109980"/>
                    <a:pt x="488950" y="1035050"/>
                  </a:cubicBezTo>
                  <a:cubicBezTo>
                    <a:pt x="590550" y="949960"/>
                    <a:pt x="737870" y="845820"/>
                    <a:pt x="834390" y="781050"/>
                  </a:cubicBezTo>
                  <a:cubicBezTo>
                    <a:pt x="901700" y="735330"/>
                    <a:pt x="934720" y="715010"/>
                    <a:pt x="1007110" y="673100"/>
                  </a:cubicBezTo>
                  <a:cubicBezTo>
                    <a:pt x="1123950" y="605790"/>
                    <a:pt x="1351280" y="486410"/>
                    <a:pt x="1474470" y="427990"/>
                  </a:cubicBezTo>
                  <a:cubicBezTo>
                    <a:pt x="1554480" y="391160"/>
                    <a:pt x="1600200" y="373380"/>
                    <a:pt x="1673860" y="345440"/>
                  </a:cubicBezTo>
                  <a:cubicBezTo>
                    <a:pt x="1764030" y="312420"/>
                    <a:pt x="1863090" y="281940"/>
                    <a:pt x="1981200" y="247650"/>
                  </a:cubicBezTo>
                  <a:cubicBezTo>
                    <a:pt x="2142490" y="201930"/>
                    <a:pt x="2376170" y="139700"/>
                    <a:pt x="2552700" y="99060"/>
                  </a:cubicBezTo>
                  <a:cubicBezTo>
                    <a:pt x="2702560" y="64770"/>
                    <a:pt x="2851150" y="27940"/>
                    <a:pt x="2973070" y="15240"/>
                  </a:cubicBezTo>
                  <a:cubicBezTo>
                    <a:pt x="3063240" y="5080"/>
                    <a:pt x="3145790" y="0"/>
                    <a:pt x="3211830" y="11430"/>
                  </a:cubicBezTo>
                  <a:cubicBezTo>
                    <a:pt x="3261360" y="19050"/>
                    <a:pt x="3317240" y="33020"/>
                    <a:pt x="3336290" y="57150"/>
                  </a:cubicBezTo>
                  <a:cubicBezTo>
                    <a:pt x="3348990" y="72390"/>
                    <a:pt x="3348990" y="100330"/>
                    <a:pt x="3345180" y="115570"/>
                  </a:cubicBezTo>
                  <a:cubicBezTo>
                    <a:pt x="3341370" y="129540"/>
                    <a:pt x="3331210" y="140970"/>
                    <a:pt x="3319780" y="148590"/>
                  </a:cubicBezTo>
                  <a:cubicBezTo>
                    <a:pt x="3309620" y="156210"/>
                    <a:pt x="3294380" y="161290"/>
                    <a:pt x="3280410" y="158750"/>
                  </a:cubicBezTo>
                  <a:cubicBezTo>
                    <a:pt x="3263900" y="156210"/>
                    <a:pt x="3238500" y="142240"/>
                    <a:pt x="3228340" y="127000"/>
                  </a:cubicBezTo>
                  <a:cubicBezTo>
                    <a:pt x="3219450" y="111760"/>
                    <a:pt x="3219450" y="82550"/>
                    <a:pt x="3227070" y="67310"/>
                  </a:cubicBezTo>
                  <a:cubicBezTo>
                    <a:pt x="3234690" y="50800"/>
                    <a:pt x="3258820" y="35560"/>
                    <a:pt x="3275330" y="31750"/>
                  </a:cubicBezTo>
                  <a:cubicBezTo>
                    <a:pt x="3288030" y="27940"/>
                    <a:pt x="3304540" y="31750"/>
                    <a:pt x="3315970" y="38100"/>
                  </a:cubicBezTo>
                  <a:cubicBezTo>
                    <a:pt x="3327400" y="44450"/>
                    <a:pt x="3337560" y="57150"/>
                    <a:pt x="3343910" y="68580"/>
                  </a:cubicBezTo>
                  <a:cubicBezTo>
                    <a:pt x="3348990" y="80010"/>
                    <a:pt x="3351530" y="96520"/>
                    <a:pt x="3347720" y="109220"/>
                  </a:cubicBezTo>
                  <a:cubicBezTo>
                    <a:pt x="3342640" y="125730"/>
                    <a:pt x="3322320" y="147320"/>
                    <a:pt x="3307080" y="154940"/>
                  </a:cubicBezTo>
                  <a:cubicBezTo>
                    <a:pt x="3295650" y="161290"/>
                    <a:pt x="3279140" y="160020"/>
                    <a:pt x="3266440" y="156210"/>
                  </a:cubicBezTo>
                  <a:cubicBezTo>
                    <a:pt x="3253740" y="152400"/>
                    <a:pt x="3249930" y="138430"/>
                    <a:pt x="3232150" y="133350"/>
                  </a:cubicBezTo>
                  <a:cubicBezTo>
                    <a:pt x="3188970" y="119380"/>
                    <a:pt x="3082290" y="128270"/>
                    <a:pt x="2985770" y="138430"/>
                  </a:cubicBezTo>
                  <a:cubicBezTo>
                    <a:pt x="2843530" y="153670"/>
                    <a:pt x="2651760" y="194310"/>
                    <a:pt x="2466340" y="237490"/>
                  </a:cubicBezTo>
                  <a:cubicBezTo>
                    <a:pt x="2247900" y="288290"/>
                    <a:pt x="1943100" y="370840"/>
                    <a:pt x="1761490" y="434340"/>
                  </a:cubicBezTo>
                  <a:cubicBezTo>
                    <a:pt x="1643380" y="474980"/>
                    <a:pt x="1582420" y="502920"/>
                    <a:pt x="1473200" y="554990"/>
                  </a:cubicBezTo>
                  <a:cubicBezTo>
                    <a:pt x="1320800" y="628650"/>
                    <a:pt x="1090930" y="750570"/>
                    <a:pt x="942340" y="844550"/>
                  </a:cubicBezTo>
                  <a:cubicBezTo>
                    <a:pt x="826770" y="918210"/>
                    <a:pt x="744220" y="980440"/>
                    <a:pt x="646430" y="1061720"/>
                  </a:cubicBezTo>
                  <a:cubicBezTo>
                    <a:pt x="539750" y="1148080"/>
                    <a:pt x="403860" y="1270000"/>
                    <a:pt x="331470" y="1351280"/>
                  </a:cubicBezTo>
                  <a:cubicBezTo>
                    <a:pt x="287020" y="1402080"/>
                    <a:pt x="270510" y="1432560"/>
                    <a:pt x="234950" y="1485900"/>
                  </a:cubicBezTo>
                  <a:cubicBezTo>
                    <a:pt x="187960" y="1560830"/>
                    <a:pt x="115570" y="1729740"/>
                    <a:pt x="77470" y="1761490"/>
                  </a:cubicBezTo>
                  <a:cubicBezTo>
                    <a:pt x="64770" y="1772920"/>
                    <a:pt x="55880" y="1774190"/>
                    <a:pt x="44450" y="1774190"/>
                  </a:cubicBezTo>
                  <a:cubicBezTo>
                    <a:pt x="34290" y="1774190"/>
                    <a:pt x="19050" y="1769110"/>
                    <a:pt x="11430" y="1760220"/>
                  </a:cubicBezTo>
                  <a:cubicBezTo>
                    <a:pt x="2540" y="1750060"/>
                    <a:pt x="0" y="1705610"/>
                    <a:pt x="0" y="1705610"/>
                  </a:cubicBezTo>
                </a:path>
              </a:pathLst>
            </a:custGeom>
            <a:solidFill>
              <a:srgbClr val="E7191F"/>
            </a:solidFill>
            <a:ln cap="sq">
              <a:noFill/>
              <a:prstDash val="solid"/>
              <a:miter/>
            </a:ln>
          </p:spPr>
        </p:sp>
      </p:grpSp>
      <p:grpSp>
        <p:nvGrpSpPr>
          <p:cNvPr name="Group 138" id="138"/>
          <p:cNvGrpSpPr/>
          <p:nvPr/>
        </p:nvGrpSpPr>
        <p:grpSpPr>
          <a:xfrm rot="0">
            <a:off x="11831688" y="6712908"/>
            <a:ext cx="4737909" cy="2008153"/>
            <a:chOff x="0" y="0"/>
            <a:chExt cx="5986722" cy="2537460"/>
          </a:xfrm>
        </p:grpSpPr>
        <p:sp>
          <p:nvSpPr>
            <p:cNvPr name="Freeform 139" id="139"/>
            <p:cNvSpPr/>
            <p:nvPr/>
          </p:nvSpPr>
          <p:spPr>
            <a:xfrm flipH="false" flipV="false" rot="0">
              <a:off x="53479" y="50800"/>
              <a:ext cx="5882655" cy="2440940"/>
            </a:xfrm>
            <a:custGeom>
              <a:avLst/>
              <a:gdLst/>
              <a:ahLst/>
              <a:cxnLst/>
              <a:rect r="r" b="b" t="t" l="l"/>
              <a:pathLst>
                <a:path h="2440940" w="5882655">
                  <a:moveTo>
                    <a:pt x="2571313" y="688340"/>
                  </a:moveTo>
                  <a:cubicBezTo>
                    <a:pt x="2170945" y="397510"/>
                    <a:pt x="2111685" y="384810"/>
                    <a:pt x="2023518" y="359410"/>
                  </a:cubicBezTo>
                  <a:cubicBezTo>
                    <a:pt x="1902106" y="325120"/>
                    <a:pt x="1693973" y="281940"/>
                    <a:pt x="1585571" y="262890"/>
                  </a:cubicBezTo>
                  <a:cubicBezTo>
                    <a:pt x="1521974" y="251460"/>
                    <a:pt x="1491622" y="246380"/>
                    <a:pt x="1432361" y="241300"/>
                  </a:cubicBezTo>
                  <a:cubicBezTo>
                    <a:pt x="1351421" y="233680"/>
                    <a:pt x="1250245" y="227330"/>
                    <a:pt x="1140397" y="231140"/>
                  </a:cubicBezTo>
                  <a:cubicBezTo>
                    <a:pt x="1000196" y="236220"/>
                    <a:pt x="792062" y="255270"/>
                    <a:pt x="659088" y="278130"/>
                  </a:cubicBezTo>
                  <a:cubicBezTo>
                    <a:pt x="560803" y="295910"/>
                    <a:pt x="478417" y="313690"/>
                    <a:pt x="410485" y="341630"/>
                  </a:cubicBezTo>
                  <a:cubicBezTo>
                    <a:pt x="357006" y="365760"/>
                    <a:pt x="313645" y="393700"/>
                    <a:pt x="274620" y="427990"/>
                  </a:cubicBezTo>
                  <a:cubicBezTo>
                    <a:pt x="237040" y="461010"/>
                    <a:pt x="208133" y="501650"/>
                    <a:pt x="179226" y="544830"/>
                  </a:cubicBezTo>
                  <a:cubicBezTo>
                    <a:pt x="145982" y="590550"/>
                    <a:pt x="109848" y="643890"/>
                    <a:pt x="91058" y="695960"/>
                  </a:cubicBezTo>
                  <a:cubicBezTo>
                    <a:pt x="73714" y="744220"/>
                    <a:pt x="69378" y="792480"/>
                    <a:pt x="66487" y="842010"/>
                  </a:cubicBezTo>
                  <a:cubicBezTo>
                    <a:pt x="62151" y="896620"/>
                    <a:pt x="63596" y="952500"/>
                    <a:pt x="73714" y="1008380"/>
                  </a:cubicBezTo>
                  <a:cubicBezTo>
                    <a:pt x="83831" y="1070610"/>
                    <a:pt x="101176" y="1135380"/>
                    <a:pt x="128638" y="1200150"/>
                  </a:cubicBezTo>
                  <a:cubicBezTo>
                    <a:pt x="157545" y="1270000"/>
                    <a:pt x="196570" y="1343660"/>
                    <a:pt x="245713" y="1409700"/>
                  </a:cubicBezTo>
                  <a:cubicBezTo>
                    <a:pt x="297746" y="1478280"/>
                    <a:pt x="364233" y="1543050"/>
                    <a:pt x="433611" y="1602740"/>
                  </a:cubicBezTo>
                  <a:cubicBezTo>
                    <a:pt x="505879" y="1664970"/>
                    <a:pt x="583929" y="1723390"/>
                    <a:pt x="670651" y="1772920"/>
                  </a:cubicBezTo>
                  <a:cubicBezTo>
                    <a:pt x="757374" y="1823720"/>
                    <a:pt x="839760" y="1855470"/>
                    <a:pt x="955389" y="1901190"/>
                  </a:cubicBezTo>
                  <a:cubicBezTo>
                    <a:pt x="1125943" y="1968500"/>
                    <a:pt x="1352866" y="2057400"/>
                    <a:pt x="1597133" y="2120900"/>
                  </a:cubicBezTo>
                  <a:cubicBezTo>
                    <a:pt x="1903552" y="2199640"/>
                    <a:pt x="2331381" y="2265680"/>
                    <a:pt x="2658035" y="2308860"/>
                  </a:cubicBezTo>
                  <a:cubicBezTo>
                    <a:pt x="2936991" y="2345690"/>
                    <a:pt x="3221729" y="2366010"/>
                    <a:pt x="3437089" y="2377440"/>
                  </a:cubicBezTo>
                  <a:cubicBezTo>
                    <a:pt x="3590299" y="2386330"/>
                    <a:pt x="3678466" y="2392680"/>
                    <a:pt x="3830230" y="2388870"/>
                  </a:cubicBezTo>
                  <a:cubicBezTo>
                    <a:pt x="4034027" y="2382520"/>
                    <a:pt x="4356344" y="2354580"/>
                    <a:pt x="4552915" y="2327910"/>
                  </a:cubicBezTo>
                  <a:cubicBezTo>
                    <a:pt x="4688780" y="2308860"/>
                    <a:pt x="4781283" y="2297430"/>
                    <a:pt x="4896913" y="2263140"/>
                  </a:cubicBezTo>
                  <a:cubicBezTo>
                    <a:pt x="5022660" y="2225040"/>
                    <a:pt x="5165752" y="2162810"/>
                    <a:pt x="5275600" y="2104390"/>
                  </a:cubicBezTo>
                  <a:cubicBezTo>
                    <a:pt x="5370994" y="2053590"/>
                    <a:pt x="5463498" y="1986280"/>
                    <a:pt x="5524204" y="1939290"/>
                  </a:cubicBezTo>
                  <a:cubicBezTo>
                    <a:pt x="5563228" y="1908810"/>
                    <a:pt x="5582018" y="1892300"/>
                    <a:pt x="5615262" y="1858010"/>
                  </a:cubicBezTo>
                  <a:cubicBezTo>
                    <a:pt x="5660068" y="1811020"/>
                    <a:pt x="5730891" y="1739900"/>
                    <a:pt x="5764135" y="1672590"/>
                  </a:cubicBezTo>
                  <a:cubicBezTo>
                    <a:pt x="5797379" y="1607820"/>
                    <a:pt x="5811832" y="1543050"/>
                    <a:pt x="5817613" y="1463040"/>
                  </a:cubicBezTo>
                  <a:cubicBezTo>
                    <a:pt x="5824840" y="1356360"/>
                    <a:pt x="5801714" y="1192530"/>
                    <a:pt x="5777143" y="1088390"/>
                  </a:cubicBezTo>
                  <a:cubicBezTo>
                    <a:pt x="5759799" y="1008380"/>
                    <a:pt x="5745345" y="955040"/>
                    <a:pt x="5706320" y="885190"/>
                  </a:cubicBezTo>
                  <a:cubicBezTo>
                    <a:pt x="5655732" y="793750"/>
                    <a:pt x="5561783" y="679450"/>
                    <a:pt x="5479397" y="598170"/>
                  </a:cubicBezTo>
                  <a:cubicBezTo>
                    <a:pt x="5404237" y="525780"/>
                    <a:pt x="5304507" y="461010"/>
                    <a:pt x="5235130" y="412750"/>
                  </a:cubicBezTo>
                  <a:cubicBezTo>
                    <a:pt x="5184542" y="377190"/>
                    <a:pt x="5149853" y="354330"/>
                    <a:pt x="5102156" y="327660"/>
                  </a:cubicBezTo>
                  <a:cubicBezTo>
                    <a:pt x="5050122" y="299720"/>
                    <a:pt x="4993753" y="274320"/>
                    <a:pt x="4934493" y="248920"/>
                  </a:cubicBezTo>
                  <a:cubicBezTo>
                    <a:pt x="4868005" y="220980"/>
                    <a:pt x="4794292" y="193040"/>
                    <a:pt x="4723468" y="171450"/>
                  </a:cubicBezTo>
                  <a:cubicBezTo>
                    <a:pt x="4656982" y="148590"/>
                    <a:pt x="4594831" y="132080"/>
                    <a:pt x="4522562" y="115570"/>
                  </a:cubicBezTo>
                  <a:cubicBezTo>
                    <a:pt x="4441621" y="97790"/>
                    <a:pt x="4350563" y="81280"/>
                    <a:pt x="4260950" y="69850"/>
                  </a:cubicBezTo>
                  <a:cubicBezTo>
                    <a:pt x="4164110" y="59690"/>
                    <a:pt x="4064380" y="50800"/>
                    <a:pt x="3961759" y="50800"/>
                  </a:cubicBezTo>
                  <a:cubicBezTo>
                    <a:pt x="3849020" y="52070"/>
                    <a:pt x="3724718" y="60960"/>
                    <a:pt x="3609089" y="76200"/>
                  </a:cubicBezTo>
                  <a:cubicBezTo>
                    <a:pt x="3490568" y="91440"/>
                    <a:pt x="3376384" y="110490"/>
                    <a:pt x="3257863" y="142240"/>
                  </a:cubicBezTo>
                  <a:cubicBezTo>
                    <a:pt x="3126335" y="176530"/>
                    <a:pt x="2981798" y="228600"/>
                    <a:pt x="2857496" y="280670"/>
                  </a:cubicBezTo>
                  <a:cubicBezTo>
                    <a:pt x="2741866" y="328930"/>
                    <a:pt x="2646472" y="381000"/>
                    <a:pt x="2536624" y="439420"/>
                  </a:cubicBezTo>
                  <a:cubicBezTo>
                    <a:pt x="2416658" y="502920"/>
                    <a:pt x="2220088" y="636270"/>
                    <a:pt x="2166609" y="652780"/>
                  </a:cubicBezTo>
                  <a:cubicBezTo>
                    <a:pt x="2152156" y="657860"/>
                    <a:pt x="2146374" y="659130"/>
                    <a:pt x="2139147" y="655320"/>
                  </a:cubicBezTo>
                  <a:cubicBezTo>
                    <a:pt x="2130475" y="651510"/>
                    <a:pt x="2120357" y="637540"/>
                    <a:pt x="2121803" y="628650"/>
                  </a:cubicBezTo>
                  <a:cubicBezTo>
                    <a:pt x="2121803" y="622300"/>
                    <a:pt x="2130475" y="612140"/>
                    <a:pt x="2136257" y="609600"/>
                  </a:cubicBezTo>
                  <a:cubicBezTo>
                    <a:pt x="2143483" y="605790"/>
                    <a:pt x="2156492" y="607060"/>
                    <a:pt x="2163718" y="609600"/>
                  </a:cubicBezTo>
                  <a:cubicBezTo>
                    <a:pt x="2170945" y="613410"/>
                    <a:pt x="2178172" y="622300"/>
                    <a:pt x="2178172" y="629920"/>
                  </a:cubicBezTo>
                  <a:cubicBezTo>
                    <a:pt x="2179618" y="636270"/>
                    <a:pt x="2175281" y="647700"/>
                    <a:pt x="2168055" y="651510"/>
                  </a:cubicBezTo>
                  <a:cubicBezTo>
                    <a:pt x="2162273" y="656590"/>
                    <a:pt x="2149265" y="657860"/>
                    <a:pt x="2142038" y="656590"/>
                  </a:cubicBezTo>
                  <a:cubicBezTo>
                    <a:pt x="2134811" y="654050"/>
                    <a:pt x="2124693" y="646430"/>
                    <a:pt x="2123248" y="640080"/>
                  </a:cubicBezTo>
                  <a:cubicBezTo>
                    <a:pt x="2120357" y="632460"/>
                    <a:pt x="2123248" y="622300"/>
                    <a:pt x="2134811" y="610870"/>
                  </a:cubicBezTo>
                  <a:cubicBezTo>
                    <a:pt x="2172391" y="567690"/>
                    <a:pt x="2386306" y="459740"/>
                    <a:pt x="2507717" y="394970"/>
                  </a:cubicBezTo>
                  <a:cubicBezTo>
                    <a:pt x="2619010" y="335280"/>
                    <a:pt x="2718741" y="281940"/>
                    <a:pt x="2835816" y="233680"/>
                  </a:cubicBezTo>
                  <a:cubicBezTo>
                    <a:pt x="2963008" y="180340"/>
                    <a:pt x="3111881" y="128270"/>
                    <a:pt x="3244855" y="92710"/>
                  </a:cubicBezTo>
                  <a:cubicBezTo>
                    <a:pt x="3367712" y="60960"/>
                    <a:pt x="3483341" y="40640"/>
                    <a:pt x="3603307" y="25400"/>
                  </a:cubicBezTo>
                  <a:cubicBezTo>
                    <a:pt x="3723273" y="10160"/>
                    <a:pt x="3849020" y="1270"/>
                    <a:pt x="3964649" y="0"/>
                  </a:cubicBezTo>
                  <a:cubicBezTo>
                    <a:pt x="4071607" y="0"/>
                    <a:pt x="4172782" y="8890"/>
                    <a:pt x="4271068" y="20320"/>
                  </a:cubicBezTo>
                  <a:cubicBezTo>
                    <a:pt x="4363572" y="31750"/>
                    <a:pt x="4456075" y="48260"/>
                    <a:pt x="4539907" y="67310"/>
                  </a:cubicBezTo>
                  <a:cubicBezTo>
                    <a:pt x="4613621" y="83820"/>
                    <a:pt x="4667099" y="96520"/>
                    <a:pt x="4746594" y="124460"/>
                  </a:cubicBezTo>
                  <a:cubicBezTo>
                    <a:pt x="4857888" y="162560"/>
                    <a:pt x="5021215" y="224790"/>
                    <a:pt x="5135399" y="287020"/>
                  </a:cubicBezTo>
                  <a:cubicBezTo>
                    <a:pt x="5238020" y="341630"/>
                    <a:pt x="5339196" y="416560"/>
                    <a:pt x="5410019" y="469900"/>
                  </a:cubicBezTo>
                  <a:cubicBezTo>
                    <a:pt x="5457716" y="505460"/>
                    <a:pt x="5489514" y="533400"/>
                    <a:pt x="5524204" y="566420"/>
                  </a:cubicBezTo>
                  <a:cubicBezTo>
                    <a:pt x="5556001" y="596900"/>
                    <a:pt x="5579128" y="621030"/>
                    <a:pt x="5610926" y="659130"/>
                  </a:cubicBezTo>
                  <a:cubicBezTo>
                    <a:pt x="5655732" y="713740"/>
                    <a:pt x="5728000" y="808990"/>
                    <a:pt x="5759799" y="867410"/>
                  </a:cubicBezTo>
                  <a:cubicBezTo>
                    <a:pt x="5781479" y="904240"/>
                    <a:pt x="5787261" y="923290"/>
                    <a:pt x="5800269" y="962660"/>
                  </a:cubicBezTo>
                  <a:cubicBezTo>
                    <a:pt x="5820504" y="1022350"/>
                    <a:pt x="5842185" y="1113790"/>
                    <a:pt x="5853748" y="1195070"/>
                  </a:cubicBezTo>
                  <a:cubicBezTo>
                    <a:pt x="5866756" y="1282700"/>
                    <a:pt x="5882655" y="1383030"/>
                    <a:pt x="5873983" y="1469390"/>
                  </a:cubicBezTo>
                  <a:cubicBezTo>
                    <a:pt x="5866756" y="1550670"/>
                    <a:pt x="5849412" y="1629410"/>
                    <a:pt x="5813278" y="1699260"/>
                  </a:cubicBezTo>
                  <a:cubicBezTo>
                    <a:pt x="5777143" y="1770380"/>
                    <a:pt x="5703429" y="1844040"/>
                    <a:pt x="5655732" y="1893570"/>
                  </a:cubicBezTo>
                  <a:cubicBezTo>
                    <a:pt x="5621043" y="1929130"/>
                    <a:pt x="5600808" y="1946910"/>
                    <a:pt x="5560338" y="1978660"/>
                  </a:cubicBezTo>
                  <a:cubicBezTo>
                    <a:pt x="5496741" y="2026920"/>
                    <a:pt x="5372440" y="2109470"/>
                    <a:pt x="5303062" y="2148840"/>
                  </a:cubicBezTo>
                  <a:cubicBezTo>
                    <a:pt x="5258255" y="2174240"/>
                    <a:pt x="5235130" y="2183130"/>
                    <a:pt x="5188878" y="2203450"/>
                  </a:cubicBezTo>
                  <a:cubicBezTo>
                    <a:pt x="5116609" y="2233930"/>
                    <a:pt x="4990862" y="2287270"/>
                    <a:pt x="4911366" y="2311400"/>
                  </a:cubicBezTo>
                  <a:cubicBezTo>
                    <a:pt x="4850661" y="2330450"/>
                    <a:pt x="4824644" y="2335530"/>
                    <a:pt x="4750931" y="2346960"/>
                  </a:cubicBezTo>
                  <a:cubicBezTo>
                    <a:pt x="4600612" y="2373630"/>
                    <a:pt x="4252278" y="2415540"/>
                    <a:pt x="4045590" y="2429510"/>
                  </a:cubicBezTo>
                  <a:cubicBezTo>
                    <a:pt x="3886599" y="2439670"/>
                    <a:pt x="3782533" y="2440940"/>
                    <a:pt x="3620651" y="2435860"/>
                  </a:cubicBezTo>
                  <a:cubicBezTo>
                    <a:pt x="3402400" y="2430780"/>
                    <a:pt x="3120553" y="2414270"/>
                    <a:pt x="2854605" y="2383790"/>
                  </a:cubicBezTo>
                  <a:cubicBezTo>
                    <a:pt x="2561195" y="2350770"/>
                    <a:pt x="2169500" y="2282190"/>
                    <a:pt x="1933905" y="2239010"/>
                  </a:cubicBezTo>
                  <a:cubicBezTo>
                    <a:pt x="1786477" y="2213610"/>
                    <a:pt x="1704091" y="2200910"/>
                    <a:pt x="1576898" y="2167890"/>
                  </a:cubicBezTo>
                  <a:cubicBezTo>
                    <a:pt x="1426580" y="2128520"/>
                    <a:pt x="1234346" y="2059940"/>
                    <a:pt x="1092699" y="2007870"/>
                  </a:cubicBezTo>
                  <a:cubicBezTo>
                    <a:pt x="978515" y="1965960"/>
                    <a:pt x="873003" y="1920240"/>
                    <a:pt x="789172" y="1883410"/>
                  </a:cubicBezTo>
                  <a:cubicBezTo>
                    <a:pt x="728466" y="1858010"/>
                    <a:pt x="689441" y="1845310"/>
                    <a:pt x="633072" y="1812290"/>
                  </a:cubicBezTo>
                  <a:cubicBezTo>
                    <a:pt x="559358" y="1769110"/>
                    <a:pt x="465409" y="1701800"/>
                    <a:pt x="391695" y="1638300"/>
                  </a:cubicBezTo>
                  <a:cubicBezTo>
                    <a:pt x="319427" y="1574800"/>
                    <a:pt x="242822" y="1494790"/>
                    <a:pt x="195125" y="1435100"/>
                  </a:cubicBezTo>
                  <a:cubicBezTo>
                    <a:pt x="163327" y="1393190"/>
                    <a:pt x="143091" y="1358900"/>
                    <a:pt x="122856" y="1320800"/>
                  </a:cubicBezTo>
                  <a:cubicBezTo>
                    <a:pt x="102621" y="1285240"/>
                    <a:pt x="88167" y="1258570"/>
                    <a:pt x="72268" y="1212850"/>
                  </a:cubicBezTo>
                  <a:cubicBezTo>
                    <a:pt x="47697" y="1139190"/>
                    <a:pt x="11563" y="1005840"/>
                    <a:pt x="4336" y="920750"/>
                  </a:cubicBezTo>
                  <a:cubicBezTo>
                    <a:pt x="0" y="855980"/>
                    <a:pt x="4336" y="805180"/>
                    <a:pt x="17344" y="749300"/>
                  </a:cubicBezTo>
                  <a:cubicBezTo>
                    <a:pt x="30353" y="693420"/>
                    <a:pt x="52033" y="642620"/>
                    <a:pt x="83831" y="586740"/>
                  </a:cubicBezTo>
                  <a:cubicBezTo>
                    <a:pt x="122856" y="521970"/>
                    <a:pt x="185007" y="436880"/>
                    <a:pt x="241377" y="386080"/>
                  </a:cubicBezTo>
                  <a:cubicBezTo>
                    <a:pt x="287628" y="345440"/>
                    <a:pt x="336771" y="318770"/>
                    <a:pt x="387359" y="295910"/>
                  </a:cubicBezTo>
                  <a:cubicBezTo>
                    <a:pt x="437947" y="273050"/>
                    <a:pt x="497207" y="256540"/>
                    <a:pt x="544904" y="245110"/>
                  </a:cubicBezTo>
                  <a:cubicBezTo>
                    <a:pt x="582484" y="236220"/>
                    <a:pt x="601274" y="234950"/>
                    <a:pt x="648971" y="228600"/>
                  </a:cubicBezTo>
                  <a:cubicBezTo>
                    <a:pt x="753037" y="214630"/>
                    <a:pt x="1010313" y="185420"/>
                    <a:pt x="1140397" y="180340"/>
                  </a:cubicBezTo>
                  <a:cubicBezTo>
                    <a:pt x="1227119" y="176530"/>
                    <a:pt x="1280598" y="179070"/>
                    <a:pt x="1354311" y="184150"/>
                  </a:cubicBezTo>
                  <a:cubicBezTo>
                    <a:pt x="1433807" y="190500"/>
                    <a:pt x="1506075" y="198120"/>
                    <a:pt x="1600024" y="213360"/>
                  </a:cubicBezTo>
                  <a:cubicBezTo>
                    <a:pt x="1727217" y="234950"/>
                    <a:pt x="1920896" y="276860"/>
                    <a:pt x="2045198" y="312420"/>
                  </a:cubicBezTo>
                  <a:cubicBezTo>
                    <a:pt x="2139147" y="340360"/>
                    <a:pt x="2204189" y="356870"/>
                    <a:pt x="2285129" y="401320"/>
                  </a:cubicBezTo>
                  <a:cubicBezTo>
                    <a:pt x="2390642" y="459740"/>
                    <a:pt x="2585766" y="604520"/>
                    <a:pt x="2611783" y="652780"/>
                  </a:cubicBezTo>
                  <a:cubicBezTo>
                    <a:pt x="2620455" y="666750"/>
                    <a:pt x="2620455" y="680720"/>
                    <a:pt x="2614674" y="687070"/>
                  </a:cubicBezTo>
                  <a:cubicBezTo>
                    <a:pt x="2607447" y="693420"/>
                    <a:pt x="2571313" y="688340"/>
                    <a:pt x="2571313" y="688340"/>
                  </a:cubicBezTo>
                </a:path>
              </a:pathLst>
            </a:custGeom>
            <a:solidFill>
              <a:srgbClr val="0571D3"/>
            </a:solidFill>
            <a:ln cap="sq">
              <a:noFill/>
              <a:prstDash val="solid"/>
              <a:miter/>
            </a:ln>
          </p:spPr>
        </p:sp>
      </p:grpSp>
      <p:sp>
        <p:nvSpPr>
          <p:cNvPr name="TextBox 140" id="140"/>
          <p:cNvSpPr txBox="true"/>
          <p:nvPr/>
        </p:nvSpPr>
        <p:spPr>
          <a:xfrm rot="0">
            <a:off x="12246292" y="7180897"/>
            <a:ext cx="4058357" cy="763196"/>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5E17EB"/>
                </a:solidFill>
                <a:latin typeface="Playwrite US Modern"/>
                <a:ea typeface="Playwrite US Modern"/>
                <a:cs typeface="Playwrite US Modern"/>
                <a:sym typeface="Playwrite US Modern"/>
              </a:rPr>
              <a:t>only gains of E’s neighbors changes!!!!</a:t>
            </a:r>
          </a:p>
        </p:txBody>
      </p:sp>
      <p:grpSp>
        <p:nvGrpSpPr>
          <p:cNvPr name="Group 141" id="141"/>
          <p:cNvGrpSpPr/>
          <p:nvPr/>
        </p:nvGrpSpPr>
        <p:grpSpPr>
          <a:xfrm rot="0">
            <a:off x="7487603" y="7951470"/>
            <a:ext cx="2238375" cy="464820"/>
            <a:chOff x="0" y="0"/>
            <a:chExt cx="2984500" cy="619760"/>
          </a:xfrm>
        </p:grpSpPr>
        <p:sp>
          <p:nvSpPr>
            <p:cNvPr name="Freeform 142" id="142"/>
            <p:cNvSpPr/>
            <p:nvPr/>
          </p:nvSpPr>
          <p:spPr>
            <a:xfrm flipH="false" flipV="false" rot="0">
              <a:off x="41910" y="36830"/>
              <a:ext cx="2965450" cy="589280"/>
            </a:xfrm>
            <a:custGeom>
              <a:avLst/>
              <a:gdLst/>
              <a:ahLst/>
              <a:cxnLst/>
              <a:rect r="r" b="b" t="t" l="l"/>
              <a:pathLst>
                <a:path h="589280" w="2965450">
                  <a:moveTo>
                    <a:pt x="8890" y="73660"/>
                  </a:moveTo>
                  <a:cubicBezTo>
                    <a:pt x="703580" y="22860"/>
                    <a:pt x="1299210" y="41910"/>
                    <a:pt x="1537970" y="33020"/>
                  </a:cubicBezTo>
                  <a:cubicBezTo>
                    <a:pt x="1649730" y="27940"/>
                    <a:pt x="1680210" y="17780"/>
                    <a:pt x="1784350" y="13970"/>
                  </a:cubicBezTo>
                  <a:cubicBezTo>
                    <a:pt x="1967230" y="6350"/>
                    <a:pt x="2345690" y="0"/>
                    <a:pt x="2533650" y="13970"/>
                  </a:cubicBezTo>
                  <a:cubicBezTo>
                    <a:pt x="2646680" y="21590"/>
                    <a:pt x="2740660" y="48260"/>
                    <a:pt x="2806700" y="52070"/>
                  </a:cubicBezTo>
                  <a:cubicBezTo>
                    <a:pt x="2842260" y="54610"/>
                    <a:pt x="2871470" y="33020"/>
                    <a:pt x="2891790" y="52070"/>
                  </a:cubicBezTo>
                  <a:cubicBezTo>
                    <a:pt x="2937510" y="97790"/>
                    <a:pt x="2965450" y="435610"/>
                    <a:pt x="2885440" y="509270"/>
                  </a:cubicBezTo>
                  <a:cubicBezTo>
                    <a:pt x="2797810" y="589280"/>
                    <a:pt x="2522220" y="477520"/>
                    <a:pt x="2349500" y="471170"/>
                  </a:cubicBezTo>
                  <a:cubicBezTo>
                    <a:pt x="2188210" y="464820"/>
                    <a:pt x="2042160" y="467360"/>
                    <a:pt x="1880870" y="471170"/>
                  </a:cubicBezTo>
                  <a:cubicBezTo>
                    <a:pt x="1709420" y="473710"/>
                    <a:pt x="1545590" y="486410"/>
                    <a:pt x="1350010" y="490220"/>
                  </a:cubicBezTo>
                  <a:cubicBezTo>
                    <a:pt x="1107440" y="495300"/>
                    <a:pt x="735330" y="486410"/>
                    <a:pt x="532130" y="491490"/>
                  </a:cubicBezTo>
                  <a:cubicBezTo>
                    <a:pt x="411480" y="494030"/>
                    <a:pt x="328930" y="496570"/>
                    <a:pt x="243840" y="504190"/>
                  </a:cubicBezTo>
                  <a:cubicBezTo>
                    <a:pt x="177800" y="511810"/>
                    <a:pt x="106680" y="562610"/>
                    <a:pt x="66040" y="532130"/>
                  </a:cubicBezTo>
                  <a:cubicBezTo>
                    <a:pt x="0" y="481330"/>
                    <a:pt x="8890" y="73660"/>
                    <a:pt x="8890" y="73660"/>
                  </a:cubicBezTo>
                </a:path>
              </a:pathLst>
            </a:custGeom>
            <a:solidFill>
              <a:srgbClr val="FFF234">
                <a:alpha val="49804"/>
              </a:srgbClr>
            </a:solidFill>
            <a:ln cap="sq">
              <a:noFill/>
              <a:prstDash val="solid"/>
              <a:miter/>
            </a:ln>
          </p:spPr>
        </p:sp>
      </p:grpSp>
      <p:grpSp>
        <p:nvGrpSpPr>
          <p:cNvPr name="Group 143" id="143"/>
          <p:cNvGrpSpPr/>
          <p:nvPr/>
        </p:nvGrpSpPr>
        <p:grpSpPr>
          <a:xfrm rot="0">
            <a:off x="6884670" y="8605838"/>
            <a:ext cx="2264092" cy="481012"/>
            <a:chOff x="0" y="0"/>
            <a:chExt cx="3018790" cy="641350"/>
          </a:xfrm>
        </p:grpSpPr>
        <p:sp>
          <p:nvSpPr>
            <p:cNvPr name="Freeform 144" id="144"/>
            <p:cNvSpPr/>
            <p:nvPr/>
          </p:nvSpPr>
          <p:spPr>
            <a:xfrm flipH="false" flipV="false" rot="0">
              <a:off x="3810" y="11430"/>
              <a:ext cx="2975610" cy="650240"/>
            </a:xfrm>
            <a:custGeom>
              <a:avLst/>
              <a:gdLst/>
              <a:ahLst/>
              <a:cxnLst/>
              <a:rect r="r" b="b" t="t" l="l"/>
              <a:pathLst>
                <a:path h="650240" w="2975610">
                  <a:moveTo>
                    <a:pt x="46990" y="116840"/>
                  </a:moveTo>
                  <a:cubicBezTo>
                    <a:pt x="863600" y="91440"/>
                    <a:pt x="1468120" y="113030"/>
                    <a:pt x="1837690" y="97790"/>
                  </a:cubicBezTo>
                  <a:cubicBezTo>
                    <a:pt x="2110740" y="86360"/>
                    <a:pt x="2456180" y="0"/>
                    <a:pt x="2550160" y="39370"/>
                  </a:cubicBezTo>
                  <a:cubicBezTo>
                    <a:pt x="2579370" y="50800"/>
                    <a:pt x="2571750" y="69850"/>
                    <a:pt x="2595880" y="92710"/>
                  </a:cubicBezTo>
                  <a:cubicBezTo>
                    <a:pt x="2658110" y="151130"/>
                    <a:pt x="2975610" y="297180"/>
                    <a:pt x="2964180" y="364490"/>
                  </a:cubicBezTo>
                  <a:cubicBezTo>
                    <a:pt x="2952750" y="430530"/>
                    <a:pt x="2696210" y="464820"/>
                    <a:pt x="2551430" y="496570"/>
                  </a:cubicBezTo>
                  <a:cubicBezTo>
                    <a:pt x="2397760" y="529590"/>
                    <a:pt x="2274570" y="541020"/>
                    <a:pt x="2067560" y="553720"/>
                  </a:cubicBezTo>
                  <a:cubicBezTo>
                    <a:pt x="1700530" y="575310"/>
                    <a:pt x="896620" y="546100"/>
                    <a:pt x="537210" y="554990"/>
                  </a:cubicBezTo>
                  <a:cubicBezTo>
                    <a:pt x="341630" y="560070"/>
                    <a:pt x="165100" y="650240"/>
                    <a:pt x="82550" y="577850"/>
                  </a:cubicBezTo>
                  <a:cubicBezTo>
                    <a:pt x="0" y="505460"/>
                    <a:pt x="46990" y="116840"/>
                    <a:pt x="46990" y="116840"/>
                  </a:cubicBezTo>
                </a:path>
              </a:pathLst>
            </a:custGeom>
            <a:solidFill>
              <a:srgbClr val="FFF234">
                <a:alpha val="49804"/>
              </a:srgbClr>
            </a:solidFill>
            <a:ln cap="sq">
              <a:noFill/>
              <a:prstDash val="solid"/>
              <a:miter/>
            </a:ln>
          </p:spPr>
        </p:sp>
      </p:grpSp>
      <p:sp>
        <p:nvSpPr>
          <p:cNvPr name="TextBox 145" id="145"/>
          <p:cNvSpPr txBox="true"/>
          <p:nvPr/>
        </p:nvSpPr>
        <p:spPr>
          <a:xfrm rot="0">
            <a:off x="3716073" y="7799070"/>
            <a:ext cx="7096586" cy="1295620"/>
          </a:xfrm>
          <a:prstGeom prst="rect">
            <a:avLst/>
          </a:prstGeom>
        </p:spPr>
        <p:txBody>
          <a:bodyPr anchor="t" rtlCol="false" tIns="0" lIns="0" bIns="0" rIns="0">
            <a:spAutoFit/>
          </a:bodyPr>
          <a:lstStyle/>
          <a:p>
            <a:pPr algn="ctr">
              <a:lnSpc>
                <a:spcPts val="5224"/>
              </a:lnSpc>
            </a:pPr>
            <a:r>
              <a:rPr lang="en-US" sz="3731" b="true">
                <a:solidFill>
                  <a:srgbClr val="202020"/>
                </a:solidFill>
                <a:latin typeface="Glacial Indifference Bold"/>
                <a:ea typeface="Glacial Indifference Bold"/>
                <a:cs typeface="Glacial Indifference Bold"/>
                <a:sym typeface="Glacial Indifference Bold"/>
              </a:rPr>
              <a:t>for B and C, gain decreases by 2</a:t>
            </a:r>
          </a:p>
          <a:p>
            <a:pPr algn="ctr">
              <a:lnSpc>
                <a:spcPts val="5224"/>
              </a:lnSpc>
              <a:spcBef>
                <a:spcPct val="0"/>
              </a:spcBef>
            </a:pPr>
            <a:r>
              <a:rPr lang="en-US" b="true" sz="3731">
                <a:solidFill>
                  <a:srgbClr val="202020"/>
                </a:solidFill>
                <a:latin typeface="Glacial Indifference Bold"/>
                <a:ea typeface="Glacial Indifference Bold"/>
                <a:cs typeface="Glacial Indifference Bold"/>
                <a:sym typeface="Glacial Indifference Bold"/>
              </a:rPr>
              <a:t>for F, gain increases by 2</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345353" y="7614257"/>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04316" y="8820537"/>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0" id="10"/>
          <p:cNvSpPr txBox="true"/>
          <p:nvPr/>
        </p:nvSpPr>
        <p:spPr>
          <a:xfrm rot="0">
            <a:off x="2199478" y="1976038"/>
            <a:ext cx="4378054" cy="641715"/>
          </a:xfrm>
          <a:prstGeom prst="rect">
            <a:avLst/>
          </a:prstGeom>
        </p:spPr>
        <p:txBody>
          <a:bodyPr anchor="t" rtlCol="false" tIns="0" lIns="0" bIns="0" rIns="0">
            <a:spAutoFit/>
          </a:bodyPr>
          <a:lstStyle/>
          <a:p>
            <a:pPr algn="ctr">
              <a:lnSpc>
                <a:spcPts val="5210"/>
              </a:lnSpc>
            </a:pPr>
            <a:r>
              <a:rPr lang="en-US" b="true" sz="4007">
                <a:solidFill>
                  <a:srgbClr val="202020"/>
                </a:solidFill>
                <a:latin typeface="Glacial Indifference Bold"/>
                <a:ea typeface="Glacial Indifference Bold"/>
                <a:cs typeface="Glacial Indifference Bold"/>
                <a:sym typeface="Glacial Indifference Bold"/>
              </a:rPr>
              <a:t>FM ALGORITHM:</a:t>
            </a:r>
          </a:p>
        </p:txBody>
      </p:sp>
      <p:sp>
        <p:nvSpPr>
          <p:cNvPr name="TextBox 11" id="11"/>
          <p:cNvSpPr txBox="true"/>
          <p:nvPr/>
        </p:nvSpPr>
        <p:spPr>
          <a:xfrm rot="0">
            <a:off x="2478765" y="3139735"/>
            <a:ext cx="11240523" cy="597542"/>
          </a:xfrm>
          <a:prstGeom prst="rect">
            <a:avLst/>
          </a:prstGeom>
        </p:spPr>
        <p:txBody>
          <a:bodyPr anchor="t" rtlCol="false" tIns="0" lIns="0" bIns="0" rIns="0">
            <a:spAutoFit/>
          </a:bodyPr>
          <a:lstStyle/>
          <a:p>
            <a:pPr algn="ctr">
              <a:lnSpc>
                <a:spcPts val="4844"/>
              </a:lnSpc>
            </a:pPr>
            <a:r>
              <a:rPr lang="en-US" b="true" sz="3726">
                <a:solidFill>
                  <a:srgbClr val="00BF63"/>
                </a:solidFill>
                <a:latin typeface="Glacial Indifference Bold"/>
                <a:ea typeface="Glacial Indifference Bold"/>
                <a:cs typeface="Glacial Indifference Bold"/>
                <a:sym typeface="Glacial Indifference Bold"/>
              </a:rPr>
              <a:t>1) MOVE A VERTEX INSTEAD OF SWAPPING A PAIR</a:t>
            </a:r>
          </a:p>
        </p:txBody>
      </p:sp>
      <p:sp>
        <p:nvSpPr>
          <p:cNvPr name="TextBox 12" id="12"/>
          <p:cNvSpPr txBox="true"/>
          <p:nvPr/>
        </p:nvSpPr>
        <p:spPr>
          <a:xfrm rot="0">
            <a:off x="2738348" y="5959654"/>
            <a:ext cx="11240523" cy="600407"/>
          </a:xfrm>
          <a:prstGeom prst="rect">
            <a:avLst/>
          </a:prstGeom>
        </p:spPr>
        <p:txBody>
          <a:bodyPr anchor="t" rtlCol="false" tIns="0" lIns="0" bIns="0" rIns="0">
            <a:spAutoFit/>
          </a:bodyPr>
          <a:lstStyle/>
          <a:p>
            <a:pPr algn="l">
              <a:lnSpc>
                <a:spcPts val="4844"/>
              </a:lnSpc>
            </a:pPr>
            <a:r>
              <a:rPr lang="en-US" sz="3726" b="true">
                <a:solidFill>
                  <a:srgbClr val="00BF63"/>
                </a:solidFill>
                <a:latin typeface="Glacial Indifference Bold"/>
                <a:ea typeface="Glacial Indifference Bold"/>
                <a:cs typeface="Glacial Indifference Bold"/>
                <a:sym typeface="Glacial Indifference Bold"/>
              </a:rPr>
              <a:t>2) EFFICIENT GAIN UPDATE</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6" id="6"/>
          <p:cNvGrpSpPr/>
          <p:nvPr/>
        </p:nvGrpSpPr>
        <p:grpSpPr>
          <a:xfrm rot="-5400000">
            <a:off x="6028961" y="-1001660"/>
            <a:ext cx="5800140" cy="11584249"/>
            <a:chOff x="0" y="0"/>
            <a:chExt cx="7733519" cy="15445666"/>
          </a:xfrm>
        </p:grpSpPr>
        <p:sp>
          <p:nvSpPr>
            <p:cNvPr name="Freeform 7" id="7"/>
            <p:cNvSpPr/>
            <p:nvPr/>
          </p:nvSpPr>
          <p:spPr>
            <a:xfrm flipH="false" flipV="false" rot="0">
              <a:off x="0" y="0"/>
              <a:ext cx="7733519" cy="7733519"/>
            </a:xfrm>
            <a:custGeom>
              <a:avLst/>
              <a:gdLst/>
              <a:ahLst/>
              <a:cxnLst/>
              <a:rect r="r" b="b" t="t" l="l"/>
              <a:pathLst>
                <a:path h="7733519" w="7733519">
                  <a:moveTo>
                    <a:pt x="0" y="0"/>
                  </a:moveTo>
                  <a:lnTo>
                    <a:pt x="7733519" y="0"/>
                  </a:lnTo>
                  <a:lnTo>
                    <a:pt x="7733519" y="7733519"/>
                  </a:lnTo>
                  <a:lnTo>
                    <a:pt x="0" y="773351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7712146"/>
              <a:ext cx="7733519" cy="7733519"/>
            </a:xfrm>
            <a:custGeom>
              <a:avLst/>
              <a:gdLst/>
              <a:ahLst/>
              <a:cxnLst/>
              <a:rect r="r" b="b" t="t" l="l"/>
              <a:pathLst>
                <a:path h="7733519" w="7733519">
                  <a:moveTo>
                    <a:pt x="0" y="0"/>
                  </a:moveTo>
                  <a:lnTo>
                    <a:pt x="7733519" y="0"/>
                  </a:lnTo>
                  <a:lnTo>
                    <a:pt x="7733519" y="7733520"/>
                  </a:lnTo>
                  <a:lnTo>
                    <a:pt x="0" y="773352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1231096" y="6787271"/>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4170" y="8727301"/>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5100398" y="5552581"/>
            <a:ext cx="592035" cy="59203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4" id="14"/>
          <p:cNvGrpSpPr/>
          <p:nvPr/>
        </p:nvGrpSpPr>
        <p:grpSpPr>
          <a:xfrm rot="0">
            <a:off x="5209173" y="3455538"/>
            <a:ext cx="592035" cy="59203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7" id="17"/>
          <p:cNvGrpSpPr/>
          <p:nvPr/>
        </p:nvGrpSpPr>
        <p:grpSpPr>
          <a:xfrm rot="0">
            <a:off x="7343028" y="2441718"/>
            <a:ext cx="592035" cy="59203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0" id="20"/>
          <p:cNvGrpSpPr/>
          <p:nvPr/>
        </p:nvGrpSpPr>
        <p:grpSpPr>
          <a:xfrm rot="0">
            <a:off x="7343028" y="6435331"/>
            <a:ext cx="592035" cy="59203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23" id="23"/>
          <p:cNvSpPr/>
          <p:nvPr/>
        </p:nvSpPr>
        <p:spPr>
          <a:xfrm flipV="true">
            <a:off x="5505190" y="2737735"/>
            <a:ext cx="1837837" cy="717803"/>
          </a:xfrm>
          <a:prstGeom prst="line">
            <a:avLst/>
          </a:prstGeom>
          <a:ln cap="flat" w="38100">
            <a:solidFill>
              <a:srgbClr val="000000"/>
            </a:solidFill>
            <a:prstDash val="solid"/>
            <a:headEnd type="none" len="sm" w="sm"/>
            <a:tailEnd type="none" len="sm" w="sm"/>
          </a:ln>
        </p:spPr>
      </p:sp>
      <p:sp>
        <p:nvSpPr>
          <p:cNvPr name="AutoShape 24" id="24"/>
          <p:cNvSpPr/>
          <p:nvPr/>
        </p:nvSpPr>
        <p:spPr>
          <a:xfrm>
            <a:off x="7639045" y="3033752"/>
            <a:ext cx="0" cy="3401578"/>
          </a:xfrm>
          <a:prstGeom prst="line">
            <a:avLst/>
          </a:prstGeom>
          <a:ln cap="flat" w="38100">
            <a:solidFill>
              <a:srgbClr val="000000"/>
            </a:solidFill>
            <a:prstDash val="solid"/>
            <a:headEnd type="none" len="sm" w="sm"/>
            <a:tailEnd type="none" len="sm" w="sm"/>
          </a:ln>
        </p:spPr>
      </p:sp>
      <p:grpSp>
        <p:nvGrpSpPr>
          <p:cNvPr name="Group 25" id="25"/>
          <p:cNvGrpSpPr/>
          <p:nvPr/>
        </p:nvGrpSpPr>
        <p:grpSpPr>
          <a:xfrm rot="-10800000">
            <a:off x="11996967" y="3197159"/>
            <a:ext cx="592035" cy="59203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8" id="28"/>
          <p:cNvGrpSpPr/>
          <p:nvPr/>
        </p:nvGrpSpPr>
        <p:grpSpPr>
          <a:xfrm rot="-10800000">
            <a:off x="11888192" y="5294202"/>
            <a:ext cx="592035" cy="59203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1" id="31"/>
          <p:cNvGrpSpPr/>
          <p:nvPr/>
        </p:nvGrpSpPr>
        <p:grpSpPr>
          <a:xfrm rot="-10800000">
            <a:off x="9754337" y="6308022"/>
            <a:ext cx="592035" cy="59203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34" id="34"/>
          <p:cNvGrpSpPr/>
          <p:nvPr/>
        </p:nvGrpSpPr>
        <p:grpSpPr>
          <a:xfrm rot="-10800000">
            <a:off x="9754337" y="2314410"/>
            <a:ext cx="592035" cy="59203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AutoShape 37" id="37"/>
          <p:cNvSpPr/>
          <p:nvPr/>
        </p:nvSpPr>
        <p:spPr>
          <a:xfrm flipH="true">
            <a:off x="10050354" y="3789194"/>
            <a:ext cx="2242630" cy="2518829"/>
          </a:xfrm>
          <a:prstGeom prst="line">
            <a:avLst/>
          </a:prstGeom>
          <a:ln cap="flat" w="38100">
            <a:solidFill>
              <a:srgbClr val="000000"/>
            </a:solidFill>
            <a:prstDash val="solid"/>
            <a:headEnd type="none" len="sm" w="sm"/>
            <a:tailEnd type="none" len="sm" w="sm"/>
          </a:ln>
        </p:spPr>
      </p:sp>
      <p:sp>
        <p:nvSpPr>
          <p:cNvPr name="AutoShape 38" id="38"/>
          <p:cNvSpPr/>
          <p:nvPr/>
        </p:nvSpPr>
        <p:spPr>
          <a:xfrm flipH="true" flipV="true">
            <a:off x="10050354" y="2906444"/>
            <a:ext cx="0" cy="3401578"/>
          </a:xfrm>
          <a:prstGeom prst="line">
            <a:avLst/>
          </a:prstGeom>
          <a:ln cap="flat" w="38100">
            <a:solidFill>
              <a:srgbClr val="000000"/>
            </a:solidFill>
            <a:prstDash val="solid"/>
            <a:headEnd type="none" len="sm" w="sm"/>
            <a:tailEnd type="none" len="sm" w="sm"/>
          </a:ln>
        </p:spPr>
      </p:sp>
      <p:sp>
        <p:nvSpPr>
          <p:cNvPr name="AutoShape 39" id="39"/>
          <p:cNvSpPr/>
          <p:nvPr/>
        </p:nvSpPr>
        <p:spPr>
          <a:xfrm flipV="true">
            <a:off x="7935062" y="2610427"/>
            <a:ext cx="1819275" cy="127308"/>
          </a:xfrm>
          <a:prstGeom prst="line">
            <a:avLst/>
          </a:prstGeom>
          <a:ln cap="flat" w="38100">
            <a:solidFill>
              <a:srgbClr val="FF5757"/>
            </a:solidFill>
            <a:prstDash val="solid"/>
            <a:headEnd type="none" len="sm" w="sm"/>
            <a:tailEnd type="none" len="sm" w="sm"/>
          </a:ln>
        </p:spPr>
      </p:sp>
      <p:sp>
        <p:nvSpPr>
          <p:cNvPr name="AutoShape 40" id="40"/>
          <p:cNvSpPr/>
          <p:nvPr/>
        </p:nvSpPr>
        <p:spPr>
          <a:xfrm flipH="true">
            <a:off x="5396415" y="2610427"/>
            <a:ext cx="4357922" cy="2942154"/>
          </a:xfrm>
          <a:prstGeom prst="line">
            <a:avLst/>
          </a:prstGeom>
          <a:ln cap="flat" w="38100">
            <a:solidFill>
              <a:srgbClr val="FF5757"/>
            </a:solidFill>
            <a:prstDash val="solid"/>
            <a:headEnd type="none" len="sm" w="sm"/>
            <a:tailEnd type="none" len="sm" w="sm"/>
          </a:ln>
        </p:spPr>
      </p:sp>
      <p:sp>
        <p:nvSpPr>
          <p:cNvPr name="AutoShape 41" id="41"/>
          <p:cNvSpPr/>
          <p:nvPr/>
        </p:nvSpPr>
        <p:spPr>
          <a:xfrm flipH="true">
            <a:off x="7935062" y="6604040"/>
            <a:ext cx="1819275" cy="127308"/>
          </a:xfrm>
          <a:prstGeom prst="line">
            <a:avLst/>
          </a:prstGeom>
          <a:ln cap="flat" w="38100">
            <a:solidFill>
              <a:srgbClr val="FF5757"/>
            </a:solidFill>
            <a:prstDash val="solid"/>
            <a:headEnd type="none" len="sm" w="sm"/>
            <a:tailEnd type="none" len="sm" w="sm"/>
          </a:ln>
        </p:spPr>
      </p:sp>
      <p:sp>
        <p:nvSpPr>
          <p:cNvPr name="TextBox 42" id="42"/>
          <p:cNvSpPr txBox="true"/>
          <p:nvPr/>
        </p:nvSpPr>
        <p:spPr>
          <a:xfrm rot="0">
            <a:off x="5363746" y="3493374"/>
            <a:ext cx="2828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A</a:t>
            </a:r>
          </a:p>
        </p:txBody>
      </p:sp>
      <p:sp>
        <p:nvSpPr>
          <p:cNvPr name="TextBox 43" id="43"/>
          <p:cNvSpPr txBox="true"/>
          <p:nvPr/>
        </p:nvSpPr>
        <p:spPr>
          <a:xfrm rot="0">
            <a:off x="5278294" y="5533069"/>
            <a:ext cx="23624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B</a:t>
            </a:r>
          </a:p>
        </p:txBody>
      </p:sp>
      <p:sp>
        <p:nvSpPr>
          <p:cNvPr name="TextBox 44" id="44"/>
          <p:cNvSpPr txBox="true"/>
          <p:nvPr/>
        </p:nvSpPr>
        <p:spPr>
          <a:xfrm rot="0">
            <a:off x="7488572" y="2447232"/>
            <a:ext cx="300945"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C</a:t>
            </a:r>
          </a:p>
        </p:txBody>
      </p:sp>
      <p:sp>
        <p:nvSpPr>
          <p:cNvPr name="TextBox 45" id="45"/>
          <p:cNvSpPr txBox="true"/>
          <p:nvPr/>
        </p:nvSpPr>
        <p:spPr>
          <a:xfrm rot="0">
            <a:off x="7524987" y="6473167"/>
            <a:ext cx="26453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D</a:t>
            </a:r>
          </a:p>
        </p:txBody>
      </p:sp>
      <p:sp>
        <p:nvSpPr>
          <p:cNvPr name="TextBox 46" id="46"/>
          <p:cNvSpPr txBox="true"/>
          <p:nvPr/>
        </p:nvSpPr>
        <p:spPr>
          <a:xfrm rot="0">
            <a:off x="9942529" y="2352246"/>
            <a:ext cx="223903"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E</a:t>
            </a:r>
          </a:p>
        </p:txBody>
      </p:sp>
      <p:sp>
        <p:nvSpPr>
          <p:cNvPr name="TextBox 47" id="47"/>
          <p:cNvSpPr txBox="true"/>
          <p:nvPr/>
        </p:nvSpPr>
        <p:spPr>
          <a:xfrm rot="0">
            <a:off x="9945748" y="6345858"/>
            <a:ext cx="220292"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F</a:t>
            </a:r>
          </a:p>
        </p:txBody>
      </p:sp>
      <p:sp>
        <p:nvSpPr>
          <p:cNvPr name="TextBox 48" id="48"/>
          <p:cNvSpPr txBox="true"/>
          <p:nvPr/>
        </p:nvSpPr>
        <p:spPr>
          <a:xfrm rot="0">
            <a:off x="12135590" y="3234995"/>
            <a:ext cx="314788"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G</a:t>
            </a:r>
          </a:p>
        </p:txBody>
      </p:sp>
      <p:sp>
        <p:nvSpPr>
          <p:cNvPr name="TextBox 49" id="49"/>
          <p:cNvSpPr txBox="true"/>
          <p:nvPr/>
        </p:nvSpPr>
        <p:spPr>
          <a:xfrm rot="0">
            <a:off x="12071853" y="5294400"/>
            <a:ext cx="270850" cy="459212"/>
          </a:xfrm>
          <a:prstGeom prst="rect">
            <a:avLst/>
          </a:prstGeom>
        </p:spPr>
        <p:txBody>
          <a:bodyPr anchor="t" rtlCol="false" tIns="0" lIns="0" bIns="0" rIns="0">
            <a:spAutoFit/>
          </a:bodyPr>
          <a:lstStyle/>
          <a:p>
            <a:pPr algn="ctr">
              <a:lnSpc>
                <a:spcPts val="3715"/>
              </a:lnSpc>
              <a:spcBef>
                <a:spcPct val="0"/>
              </a:spcBef>
            </a:pPr>
            <a:r>
              <a:rPr lang="en-US" b="true" sz="2654" spc="398">
                <a:solidFill>
                  <a:srgbClr val="202020"/>
                </a:solidFill>
                <a:latin typeface="Glacial Indifference Bold"/>
                <a:ea typeface="Glacial Indifference Bold"/>
                <a:cs typeface="Glacial Indifference Bold"/>
                <a:sym typeface="Glacial Indifference Bold"/>
              </a:rPr>
              <a:t>H</a:t>
            </a:r>
          </a:p>
        </p:txBody>
      </p:sp>
      <p:sp>
        <p:nvSpPr>
          <p:cNvPr name="AutoShape 50" id="50"/>
          <p:cNvSpPr/>
          <p:nvPr/>
        </p:nvSpPr>
        <p:spPr>
          <a:xfrm>
            <a:off x="7935062" y="2067562"/>
            <a:ext cx="0" cy="5338913"/>
          </a:xfrm>
          <a:prstGeom prst="line">
            <a:avLst/>
          </a:prstGeom>
          <a:ln cap="flat" w="38100">
            <a:solidFill>
              <a:srgbClr val="000000"/>
            </a:solidFill>
            <a:prstDash val="sysDot"/>
            <a:headEnd type="none" len="sm" w="sm"/>
            <a:tailEnd type="none" len="sm" w="sm"/>
          </a:ln>
        </p:spPr>
      </p:sp>
      <p:sp>
        <p:nvSpPr>
          <p:cNvPr name="AutoShape 51" id="51"/>
          <p:cNvSpPr/>
          <p:nvPr/>
        </p:nvSpPr>
        <p:spPr>
          <a:xfrm>
            <a:off x="5801208" y="3751555"/>
            <a:ext cx="6086984" cy="1838664"/>
          </a:xfrm>
          <a:prstGeom prst="line">
            <a:avLst/>
          </a:prstGeom>
          <a:ln cap="flat" w="38100">
            <a:solidFill>
              <a:srgbClr val="EF391F"/>
            </a:solidFill>
            <a:prstDash val="solid"/>
            <a:headEnd type="none" len="sm" w="sm"/>
            <a:tailEnd type="none" len="sm" w="sm"/>
          </a:ln>
        </p:spPr>
      </p:sp>
      <p:sp>
        <p:nvSpPr>
          <p:cNvPr name="Freeform 52" id="52"/>
          <p:cNvSpPr/>
          <p:nvPr/>
        </p:nvSpPr>
        <p:spPr>
          <a:xfrm flipH="false" flipV="false" rot="-5400000">
            <a:off x="5765326" y="5621987"/>
            <a:ext cx="727873" cy="3594436"/>
          </a:xfrm>
          <a:custGeom>
            <a:avLst/>
            <a:gdLst/>
            <a:ahLst/>
            <a:cxnLst/>
            <a:rect r="r" b="b" t="t" l="l"/>
            <a:pathLst>
              <a:path h="3594436" w="727873">
                <a:moveTo>
                  <a:pt x="0" y="0"/>
                </a:moveTo>
                <a:lnTo>
                  <a:pt x="727873" y="0"/>
                </a:lnTo>
                <a:lnTo>
                  <a:pt x="727873" y="3594437"/>
                </a:lnTo>
                <a:lnTo>
                  <a:pt x="0" y="3594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3" id="53"/>
          <p:cNvSpPr/>
          <p:nvPr/>
        </p:nvSpPr>
        <p:spPr>
          <a:xfrm flipH="false" flipV="false" rot="-5400000">
            <a:off x="10961674" y="5621987"/>
            <a:ext cx="727873" cy="3594436"/>
          </a:xfrm>
          <a:custGeom>
            <a:avLst/>
            <a:gdLst/>
            <a:ahLst/>
            <a:cxnLst/>
            <a:rect r="r" b="b" t="t" l="l"/>
            <a:pathLst>
              <a:path h="3594436" w="727873">
                <a:moveTo>
                  <a:pt x="0" y="0"/>
                </a:moveTo>
                <a:lnTo>
                  <a:pt x="727874" y="0"/>
                </a:lnTo>
                <a:lnTo>
                  <a:pt x="727874" y="3594437"/>
                </a:lnTo>
                <a:lnTo>
                  <a:pt x="0" y="3594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4" id="54"/>
          <p:cNvSpPr/>
          <p:nvPr/>
        </p:nvSpPr>
        <p:spPr>
          <a:xfrm flipH="false" flipV="false" rot="0">
            <a:off x="8844700" y="3732246"/>
            <a:ext cx="534260" cy="713211"/>
          </a:xfrm>
          <a:custGeom>
            <a:avLst/>
            <a:gdLst/>
            <a:ahLst/>
            <a:cxnLst/>
            <a:rect r="r" b="b" t="t" l="l"/>
            <a:pathLst>
              <a:path h="713211" w="534260">
                <a:moveTo>
                  <a:pt x="0" y="0"/>
                </a:moveTo>
                <a:lnTo>
                  <a:pt x="534260" y="0"/>
                </a:lnTo>
                <a:lnTo>
                  <a:pt x="534260" y="713211"/>
                </a:lnTo>
                <a:lnTo>
                  <a:pt x="0" y="7132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55" id="55"/>
          <p:cNvSpPr txBox="true"/>
          <p:nvPr/>
        </p:nvSpPr>
        <p:spPr>
          <a:xfrm rot="0">
            <a:off x="5229177" y="7920973"/>
            <a:ext cx="1800171" cy="407258"/>
          </a:xfrm>
          <a:prstGeom prst="rect">
            <a:avLst/>
          </a:prstGeom>
        </p:spPr>
        <p:txBody>
          <a:bodyPr anchor="t" rtlCol="false" tIns="0" lIns="0" bIns="0" rIns="0">
            <a:spAutoFit/>
          </a:bodyPr>
          <a:lstStyle/>
          <a:p>
            <a:pPr algn="ctr">
              <a:lnSpc>
                <a:spcPts val="3269"/>
              </a:lnSpc>
            </a:pPr>
            <a:r>
              <a:rPr lang="en-US" b="true" sz="2514">
                <a:solidFill>
                  <a:srgbClr val="202020"/>
                </a:solidFill>
                <a:latin typeface="Glacial Indifference Bold"/>
                <a:ea typeface="Glacial Indifference Bold"/>
                <a:cs typeface="Glacial Indifference Bold"/>
                <a:sym typeface="Glacial Indifference Bold"/>
              </a:rPr>
              <a:t>PARTITION 1 </a:t>
            </a:r>
          </a:p>
        </p:txBody>
      </p:sp>
      <p:sp>
        <p:nvSpPr>
          <p:cNvPr name="TextBox 56" id="56"/>
          <p:cNvSpPr txBox="true"/>
          <p:nvPr/>
        </p:nvSpPr>
        <p:spPr>
          <a:xfrm rot="0">
            <a:off x="10390737" y="7920973"/>
            <a:ext cx="1869748" cy="407325"/>
          </a:xfrm>
          <a:prstGeom prst="rect">
            <a:avLst/>
          </a:prstGeom>
        </p:spPr>
        <p:txBody>
          <a:bodyPr anchor="t" rtlCol="false" tIns="0" lIns="0" bIns="0" rIns="0">
            <a:spAutoFit/>
          </a:bodyPr>
          <a:lstStyle/>
          <a:p>
            <a:pPr algn="ctr">
              <a:lnSpc>
                <a:spcPts val="3269"/>
              </a:lnSpc>
            </a:pPr>
            <a:r>
              <a:rPr lang="en-US" b="true" sz="2514">
                <a:solidFill>
                  <a:srgbClr val="202020"/>
                </a:solidFill>
                <a:latin typeface="Glacial Indifference Bold"/>
                <a:ea typeface="Glacial Indifference Bold"/>
                <a:cs typeface="Glacial Indifference Bold"/>
                <a:sym typeface="Glacial Indifference Bold"/>
              </a:rPr>
              <a:t>PARTITION 2 </a:t>
            </a:r>
          </a:p>
        </p:txBody>
      </p:sp>
      <p:sp>
        <p:nvSpPr>
          <p:cNvPr name="TextBox 57" id="57"/>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58" id="58"/>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59" id="59"/>
          <p:cNvSpPr txBox="true"/>
          <p:nvPr/>
        </p:nvSpPr>
        <p:spPr>
          <a:xfrm rot="0">
            <a:off x="4267293" y="8806571"/>
            <a:ext cx="8920288" cy="562311"/>
          </a:xfrm>
          <a:prstGeom prst="rect">
            <a:avLst/>
          </a:prstGeom>
        </p:spPr>
        <p:txBody>
          <a:bodyPr anchor="t" rtlCol="false" tIns="0" lIns="0" bIns="0" rIns="0">
            <a:spAutoFit/>
          </a:bodyPr>
          <a:lstStyle/>
          <a:p>
            <a:pPr algn="ctr">
              <a:lnSpc>
                <a:spcPts val="4551"/>
              </a:lnSpc>
            </a:pPr>
            <a:r>
              <a:rPr lang="en-US" b="true" sz="3501">
                <a:solidFill>
                  <a:srgbClr val="202020"/>
                </a:solidFill>
                <a:latin typeface="Glacial Indifference Bold"/>
                <a:ea typeface="Glacial Indifference Bold"/>
                <a:cs typeface="Glacial Indifference Bold"/>
                <a:sym typeface="Glacial Indifference Bold"/>
              </a:rPr>
              <a:t> A RANDOM PARTITION =&gt; (A,B,C,D),(E,F,G,H) </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1231096" y="6763137"/>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04316" y="8820537"/>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grpSp>
        <p:nvGrpSpPr>
          <p:cNvPr name="Group 10" id="10"/>
          <p:cNvGrpSpPr/>
          <p:nvPr/>
        </p:nvGrpSpPr>
        <p:grpSpPr>
          <a:xfrm rot="0">
            <a:off x="11437429" y="2956564"/>
            <a:ext cx="6491304" cy="4633335"/>
            <a:chOff x="0" y="0"/>
            <a:chExt cx="8655073" cy="6177780"/>
          </a:xfrm>
        </p:grpSpPr>
        <p:grpSp>
          <p:nvGrpSpPr>
            <p:cNvPr name="Group 11" id="11"/>
            <p:cNvGrpSpPr/>
            <p:nvPr/>
          </p:nvGrpSpPr>
          <p:grpSpPr>
            <a:xfrm rot="0">
              <a:off x="756491" y="3444981"/>
              <a:ext cx="582895" cy="5828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3" id="13"/>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14" id="14"/>
            <p:cNvGrpSpPr/>
            <p:nvPr/>
          </p:nvGrpSpPr>
          <p:grpSpPr>
            <a:xfrm rot="0">
              <a:off x="863588" y="1380312"/>
              <a:ext cx="582895" cy="5828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6" id="16"/>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17" id="17"/>
            <p:cNvGrpSpPr/>
            <p:nvPr/>
          </p:nvGrpSpPr>
          <p:grpSpPr>
            <a:xfrm rot="0">
              <a:off x="2964500" y="382143"/>
              <a:ext cx="582895" cy="58289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9" id="19"/>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20" id="20"/>
            <p:cNvGrpSpPr/>
            <p:nvPr/>
          </p:nvGrpSpPr>
          <p:grpSpPr>
            <a:xfrm rot="0">
              <a:off x="2964500" y="4314102"/>
              <a:ext cx="582895" cy="58289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2" id="22"/>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sp>
          <p:nvSpPr>
            <p:cNvPr name="AutoShape 23" id="23"/>
            <p:cNvSpPr/>
            <p:nvPr/>
          </p:nvSpPr>
          <p:spPr>
            <a:xfrm flipV="true">
              <a:off x="1155035" y="673591"/>
              <a:ext cx="1809465" cy="706721"/>
            </a:xfrm>
            <a:prstGeom prst="line">
              <a:avLst/>
            </a:prstGeom>
            <a:ln cap="flat" w="38100">
              <a:solidFill>
                <a:srgbClr val="000000"/>
              </a:solidFill>
              <a:prstDash val="solid"/>
              <a:headEnd type="none" len="sm" w="sm"/>
              <a:tailEnd type="none" len="sm" w="sm"/>
            </a:ln>
          </p:spPr>
        </p:sp>
        <p:sp>
          <p:nvSpPr>
            <p:cNvPr name="AutoShape 24" id="24"/>
            <p:cNvSpPr/>
            <p:nvPr/>
          </p:nvSpPr>
          <p:spPr>
            <a:xfrm>
              <a:off x="3255947" y="965038"/>
              <a:ext cx="0" cy="3349064"/>
            </a:xfrm>
            <a:prstGeom prst="line">
              <a:avLst/>
            </a:prstGeom>
            <a:ln cap="flat" w="38100">
              <a:solidFill>
                <a:srgbClr val="000000"/>
              </a:solidFill>
              <a:prstDash val="solid"/>
              <a:headEnd type="none" len="sm" w="sm"/>
              <a:tailEnd type="none" len="sm" w="sm"/>
            </a:ln>
          </p:spPr>
        </p:sp>
        <p:grpSp>
          <p:nvGrpSpPr>
            <p:cNvPr name="Group 25" id="25"/>
            <p:cNvGrpSpPr/>
            <p:nvPr/>
          </p:nvGrpSpPr>
          <p:grpSpPr>
            <a:xfrm rot="-10800000">
              <a:off x="7546591" y="1125922"/>
              <a:ext cx="582895" cy="58289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27" id="27"/>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28" id="28"/>
            <p:cNvGrpSpPr/>
            <p:nvPr/>
          </p:nvGrpSpPr>
          <p:grpSpPr>
            <a:xfrm rot="-10800000">
              <a:off x="7439495" y="3190591"/>
              <a:ext cx="582895" cy="58289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0" id="30"/>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31" id="31"/>
            <p:cNvGrpSpPr/>
            <p:nvPr/>
          </p:nvGrpSpPr>
          <p:grpSpPr>
            <a:xfrm rot="-10800000">
              <a:off x="5338583" y="4188759"/>
              <a:ext cx="582895" cy="58289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3" id="33"/>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34" id="34"/>
            <p:cNvGrpSpPr/>
            <p:nvPr/>
          </p:nvGrpSpPr>
          <p:grpSpPr>
            <a:xfrm rot="-10800000">
              <a:off x="5338583" y="256800"/>
              <a:ext cx="582895" cy="58289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6" id="36"/>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sp>
          <p:nvSpPr>
            <p:cNvPr name="AutoShape 37" id="37"/>
            <p:cNvSpPr/>
            <p:nvPr/>
          </p:nvSpPr>
          <p:spPr>
            <a:xfrm flipH="true">
              <a:off x="5630031" y="1708817"/>
              <a:ext cx="2208008" cy="2479943"/>
            </a:xfrm>
            <a:prstGeom prst="line">
              <a:avLst/>
            </a:prstGeom>
            <a:ln cap="flat" w="38100">
              <a:solidFill>
                <a:srgbClr val="000000"/>
              </a:solidFill>
              <a:prstDash val="solid"/>
              <a:headEnd type="none" len="sm" w="sm"/>
              <a:tailEnd type="none" len="sm" w="sm"/>
            </a:ln>
          </p:spPr>
        </p:sp>
        <p:sp>
          <p:nvSpPr>
            <p:cNvPr name="AutoShape 38" id="38"/>
            <p:cNvSpPr/>
            <p:nvPr/>
          </p:nvSpPr>
          <p:spPr>
            <a:xfrm flipH="true" flipV="true">
              <a:off x="5630031" y="839695"/>
              <a:ext cx="0" cy="3349064"/>
            </a:xfrm>
            <a:prstGeom prst="line">
              <a:avLst/>
            </a:prstGeom>
            <a:ln cap="flat" w="38100">
              <a:solidFill>
                <a:srgbClr val="000000"/>
              </a:solidFill>
              <a:prstDash val="solid"/>
              <a:headEnd type="none" len="sm" w="sm"/>
              <a:tailEnd type="none" len="sm" w="sm"/>
            </a:ln>
          </p:spPr>
        </p:sp>
        <p:sp>
          <p:nvSpPr>
            <p:cNvPr name="AutoShape 39" id="39"/>
            <p:cNvSpPr/>
            <p:nvPr/>
          </p:nvSpPr>
          <p:spPr>
            <a:xfrm flipV="true">
              <a:off x="3547394" y="548248"/>
              <a:ext cx="1791189" cy="125343"/>
            </a:xfrm>
            <a:prstGeom prst="line">
              <a:avLst/>
            </a:prstGeom>
            <a:ln cap="flat" w="38100">
              <a:solidFill>
                <a:srgbClr val="FF5757"/>
              </a:solidFill>
              <a:prstDash val="solid"/>
              <a:headEnd type="none" len="sm" w="sm"/>
              <a:tailEnd type="none" len="sm" w="sm"/>
            </a:ln>
          </p:spPr>
        </p:sp>
        <p:sp>
          <p:nvSpPr>
            <p:cNvPr name="AutoShape 40" id="40"/>
            <p:cNvSpPr/>
            <p:nvPr/>
          </p:nvSpPr>
          <p:spPr>
            <a:xfrm flipH="true">
              <a:off x="1047939" y="548248"/>
              <a:ext cx="4290644" cy="2896733"/>
            </a:xfrm>
            <a:prstGeom prst="line">
              <a:avLst/>
            </a:prstGeom>
            <a:ln cap="flat" w="38100">
              <a:solidFill>
                <a:srgbClr val="FF5757"/>
              </a:solidFill>
              <a:prstDash val="solid"/>
              <a:headEnd type="none" len="sm" w="sm"/>
              <a:tailEnd type="none" len="sm" w="sm"/>
            </a:ln>
          </p:spPr>
        </p:sp>
        <p:sp>
          <p:nvSpPr>
            <p:cNvPr name="AutoShape 41" id="41"/>
            <p:cNvSpPr/>
            <p:nvPr/>
          </p:nvSpPr>
          <p:spPr>
            <a:xfrm flipH="true">
              <a:off x="3547394" y="4480207"/>
              <a:ext cx="1791189" cy="125343"/>
            </a:xfrm>
            <a:prstGeom prst="line">
              <a:avLst/>
            </a:prstGeom>
            <a:ln cap="flat" w="38100">
              <a:solidFill>
                <a:srgbClr val="FF5757"/>
              </a:solidFill>
              <a:prstDash val="solid"/>
              <a:headEnd type="none" len="sm" w="sm"/>
              <a:tailEnd type="none" len="sm" w="sm"/>
            </a:ln>
          </p:spPr>
        </p:sp>
        <p:sp>
          <p:nvSpPr>
            <p:cNvPr name="TextBox 42" id="42"/>
            <p:cNvSpPr txBox="true"/>
            <p:nvPr/>
          </p:nvSpPr>
          <p:spPr>
            <a:xfrm rot="0">
              <a:off x="1015774" y="1426207"/>
              <a:ext cx="278521" cy="438404"/>
            </a:xfrm>
            <a:prstGeom prst="rect">
              <a:avLst/>
            </a:prstGeom>
          </p:spPr>
          <p:txBody>
            <a:bodyPr anchor="t" rtlCol="false" tIns="0" lIns="0" bIns="0" rIns="0">
              <a:spAutoFit/>
            </a:bodyPr>
            <a:lstStyle/>
            <a:p>
              <a:pPr algn="ctr">
                <a:lnSpc>
                  <a:spcPts val="2743"/>
                </a:lnSpc>
                <a:spcBef>
                  <a:spcPct val="0"/>
                </a:spcBef>
              </a:pPr>
              <a:r>
                <a:rPr lang="en-US" b="true" sz="1959" spc="293">
                  <a:solidFill>
                    <a:srgbClr val="FFFFFF"/>
                  </a:solidFill>
                  <a:latin typeface="Glacial Indifference Bold"/>
                  <a:ea typeface="Glacial Indifference Bold"/>
                  <a:cs typeface="Glacial Indifference Bold"/>
                  <a:sym typeface="Glacial Indifference Bold"/>
                </a:rPr>
                <a:t>A</a:t>
              </a:r>
            </a:p>
          </p:txBody>
        </p:sp>
        <p:sp>
          <p:nvSpPr>
            <p:cNvPr name="TextBox 43" id="43"/>
            <p:cNvSpPr txBox="true"/>
            <p:nvPr/>
          </p:nvSpPr>
          <p:spPr>
            <a:xfrm rot="0">
              <a:off x="931642" y="3434413"/>
              <a:ext cx="232595" cy="438404"/>
            </a:xfrm>
            <a:prstGeom prst="rect">
              <a:avLst/>
            </a:prstGeom>
          </p:spPr>
          <p:txBody>
            <a:bodyPr anchor="t" rtlCol="false" tIns="0" lIns="0" bIns="0" rIns="0">
              <a:spAutoFit/>
            </a:bodyPr>
            <a:lstStyle/>
            <a:p>
              <a:pPr algn="ctr">
                <a:lnSpc>
                  <a:spcPts val="2743"/>
                </a:lnSpc>
                <a:spcBef>
                  <a:spcPct val="0"/>
                </a:spcBef>
              </a:pPr>
              <a:r>
                <a:rPr lang="en-US" b="true" sz="1959" spc="293">
                  <a:solidFill>
                    <a:srgbClr val="FFFFFF"/>
                  </a:solidFill>
                  <a:latin typeface="Glacial Indifference Bold"/>
                  <a:ea typeface="Glacial Indifference Bold"/>
                  <a:cs typeface="Glacial Indifference Bold"/>
                  <a:sym typeface="Glacial Indifference Bold"/>
                </a:rPr>
                <a:t>B</a:t>
              </a:r>
            </a:p>
          </p:txBody>
        </p:sp>
        <p:sp>
          <p:nvSpPr>
            <p:cNvPr name="TextBox 44" id="44"/>
            <p:cNvSpPr txBox="true"/>
            <p:nvPr/>
          </p:nvSpPr>
          <p:spPr>
            <a:xfrm rot="0">
              <a:off x="3107797" y="396215"/>
              <a:ext cx="296299" cy="438404"/>
            </a:xfrm>
            <a:prstGeom prst="rect">
              <a:avLst/>
            </a:prstGeom>
          </p:spPr>
          <p:txBody>
            <a:bodyPr anchor="t" rtlCol="false" tIns="0" lIns="0" bIns="0" rIns="0">
              <a:spAutoFit/>
            </a:bodyPr>
            <a:lstStyle/>
            <a:p>
              <a:pPr algn="ctr">
                <a:lnSpc>
                  <a:spcPts val="2743"/>
                </a:lnSpc>
                <a:spcBef>
                  <a:spcPct val="0"/>
                </a:spcBef>
              </a:pPr>
              <a:r>
                <a:rPr lang="en-US" b="true" sz="1959" spc="293">
                  <a:solidFill>
                    <a:srgbClr val="FFFFFF"/>
                  </a:solidFill>
                  <a:latin typeface="Glacial Indifference Bold"/>
                  <a:ea typeface="Glacial Indifference Bold"/>
                  <a:cs typeface="Glacial Indifference Bold"/>
                  <a:sym typeface="Glacial Indifference Bold"/>
                </a:rPr>
                <a:t>C</a:t>
              </a:r>
            </a:p>
          </p:txBody>
        </p:sp>
        <p:sp>
          <p:nvSpPr>
            <p:cNvPr name="TextBox 45" id="45"/>
            <p:cNvSpPr txBox="true"/>
            <p:nvPr/>
          </p:nvSpPr>
          <p:spPr>
            <a:xfrm rot="0">
              <a:off x="3143650" y="4359997"/>
              <a:ext cx="260447" cy="438404"/>
            </a:xfrm>
            <a:prstGeom prst="rect">
              <a:avLst/>
            </a:prstGeom>
          </p:spPr>
          <p:txBody>
            <a:bodyPr anchor="t" rtlCol="false" tIns="0" lIns="0" bIns="0" rIns="0">
              <a:spAutoFit/>
            </a:bodyPr>
            <a:lstStyle/>
            <a:p>
              <a:pPr algn="ctr">
                <a:lnSpc>
                  <a:spcPts val="2743"/>
                </a:lnSpc>
                <a:spcBef>
                  <a:spcPct val="0"/>
                </a:spcBef>
              </a:pPr>
              <a:r>
                <a:rPr lang="en-US" b="true" sz="1959" spc="293">
                  <a:solidFill>
                    <a:srgbClr val="FFFFFF"/>
                  </a:solidFill>
                  <a:latin typeface="Glacial Indifference Bold"/>
                  <a:ea typeface="Glacial Indifference Bold"/>
                  <a:cs typeface="Glacial Indifference Bold"/>
                  <a:sym typeface="Glacial Indifference Bold"/>
                </a:rPr>
                <a:t>D</a:t>
              </a:r>
            </a:p>
          </p:txBody>
        </p:sp>
        <p:sp>
          <p:nvSpPr>
            <p:cNvPr name="TextBox 46" id="46"/>
            <p:cNvSpPr txBox="true"/>
            <p:nvPr/>
          </p:nvSpPr>
          <p:spPr>
            <a:xfrm rot="0">
              <a:off x="5523870" y="302695"/>
              <a:ext cx="220446" cy="438404"/>
            </a:xfrm>
            <a:prstGeom prst="rect">
              <a:avLst/>
            </a:prstGeom>
          </p:spPr>
          <p:txBody>
            <a:bodyPr anchor="t" rtlCol="false" tIns="0" lIns="0" bIns="0" rIns="0">
              <a:spAutoFit/>
            </a:bodyPr>
            <a:lstStyle/>
            <a:p>
              <a:pPr algn="ctr">
                <a:lnSpc>
                  <a:spcPts val="2743"/>
                </a:lnSpc>
                <a:spcBef>
                  <a:spcPct val="0"/>
                </a:spcBef>
              </a:pPr>
              <a:r>
                <a:rPr lang="en-US" b="true" sz="1959" spc="293">
                  <a:solidFill>
                    <a:srgbClr val="FFFFFF"/>
                  </a:solidFill>
                  <a:latin typeface="Glacial Indifference Bold"/>
                  <a:ea typeface="Glacial Indifference Bold"/>
                  <a:cs typeface="Glacial Indifference Bold"/>
                  <a:sym typeface="Glacial Indifference Bold"/>
                </a:rPr>
                <a:t>E</a:t>
              </a:r>
            </a:p>
          </p:txBody>
        </p:sp>
        <p:sp>
          <p:nvSpPr>
            <p:cNvPr name="TextBox 47" id="47"/>
            <p:cNvSpPr txBox="true"/>
            <p:nvPr/>
          </p:nvSpPr>
          <p:spPr>
            <a:xfrm rot="0">
              <a:off x="5527039" y="4234654"/>
              <a:ext cx="216891" cy="438404"/>
            </a:xfrm>
            <a:prstGeom prst="rect">
              <a:avLst/>
            </a:prstGeom>
          </p:spPr>
          <p:txBody>
            <a:bodyPr anchor="t" rtlCol="false" tIns="0" lIns="0" bIns="0" rIns="0">
              <a:spAutoFit/>
            </a:bodyPr>
            <a:lstStyle/>
            <a:p>
              <a:pPr algn="ctr">
                <a:lnSpc>
                  <a:spcPts val="2743"/>
                </a:lnSpc>
                <a:spcBef>
                  <a:spcPct val="0"/>
                </a:spcBef>
              </a:pPr>
              <a:r>
                <a:rPr lang="en-US" b="true" sz="1959" spc="293">
                  <a:solidFill>
                    <a:srgbClr val="FFFFFF"/>
                  </a:solidFill>
                  <a:latin typeface="Glacial Indifference Bold"/>
                  <a:ea typeface="Glacial Indifference Bold"/>
                  <a:cs typeface="Glacial Indifference Bold"/>
                  <a:sym typeface="Glacial Indifference Bold"/>
                </a:rPr>
                <a:t>F</a:t>
              </a:r>
            </a:p>
          </p:txBody>
        </p:sp>
        <p:sp>
          <p:nvSpPr>
            <p:cNvPr name="TextBox 48" id="48"/>
            <p:cNvSpPr txBox="true"/>
            <p:nvPr/>
          </p:nvSpPr>
          <p:spPr>
            <a:xfrm rot="0">
              <a:off x="7683074" y="1171817"/>
              <a:ext cx="309929" cy="438404"/>
            </a:xfrm>
            <a:prstGeom prst="rect">
              <a:avLst/>
            </a:prstGeom>
          </p:spPr>
          <p:txBody>
            <a:bodyPr anchor="t" rtlCol="false" tIns="0" lIns="0" bIns="0" rIns="0">
              <a:spAutoFit/>
            </a:bodyPr>
            <a:lstStyle/>
            <a:p>
              <a:pPr algn="ctr">
                <a:lnSpc>
                  <a:spcPts val="2743"/>
                </a:lnSpc>
                <a:spcBef>
                  <a:spcPct val="0"/>
                </a:spcBef>
              </a:pPr>
              <a:r>
                <a:rPr lang="en-US" b="true" sz="1959" spc="293">
                  <a:solidFill>
                    <a:srgbClr val="FFFFFF"/>
                  </a:solidFill>
                  <a:latin typeface="Glacial Indifference Bold"/>
                  <a:ea typeface="Glacial Indifference Bold"/>
                  <a:cs typeface="Glacial Indifference Bold"/>
                  <a:sym typeface="Glacial Indifference Bold"/>
                </a:rPr>
                <a:t>G</a:t>
              </a:r>
            </a:p>
          </p:txBody>
        </p:sp>
        <p:sp>
          <p:nvSpPr>
            <p:cNvPr name="TextBox 49" id="49"/>
            <p:cNvSpPr txBox="true"/>
            <p:nvPr/>
          </p:nvSpPr>
          <p:spPr>
            <a:xfrm rot="0">
              <a:off x="7620322" y="3199428"/>
              <a:ext cx="266669" cy="438404"/>
            </a:xfrm>
            <a:prstGeom prst="rect">
              <a:avLst/>
            </a:prstGeom>
          </p:spPr>
          <p:txBody>
            <a:bodyPr anchor="t" rtlCol="false" tIns="0" lIns="0" bIns="0" rIns="0">
              <a:spAutoFit/>
            </a:bodyPr>
            <a:lstStyle/>
            <a:p>
              <a:pPr algn="ctr">
                <a:lnSpc>
                  <a:spcPts val="2743"/>
                </a:lnSpc>
                <a:spcBef>
                  <a:spcPct val="0"/>
                </a:spcBef>
              </a:pPr>
              <a:r>
                <a:rPr lang="en-US" b="true" sz="1959" spc="293">
                  <a:solidFill>
                    <a:srgbClr val="FFFFFF"/>
                  </a:solidFill>
                  <a:latin typeface="Glacial Indifference Bold"/>
                  <a:ea typeface="Glacial Indifference Bold"/>
                  <a:cs typeface="Glacial Indifference Bold"/>
                  <a:sym typeface="Glacial Indifference Bold"/>
                </a:rPr>
                <a:t>H</a:t>
              </a:r>
            </a:p>
          </p:txBody>
        </p:sp>
        <p:sp>
          <p:nvSpPr>
            <p:cNvPr name="AutoShape 50" id="50"/>
            <p:cNvSpPr/>
            <p:nvPr/>
          </p:nvSpPr>
          <p:spPr>
            <a:xfrm>
              <a:off x="3547394" y="13763"/>
              <a:ext cx="0" cy="5256491"/>
            </a:xfrm>
            <a:prstGeom prst="line">
              <a:avLst/>
            </a:prstGeom>
            <a:ln cap="flat" w="38100">
              <a:solidFill>
                <a:srgbClr val="000000"/>
              </a:solidFill>
              <a:prstDash val="sysDot"/>
              <a:headEnd type="none" len="sm" w="sm"/>
              <a:tailEnd type="none" len="sm" w="sm"/>
            </a:ln>
          </p:spPr>
        </p:sp>
        <p:sp>
          <p:nvSpPr>
            <p:cNvPr name="AutoShape 51" id="51"/>
            <p:cNvSpPr/>
            <p:nvPr/>
          </p:nvSpPr>
          <p:spPr>
            <a:xfrm>
              <a:off x="1446482" y="1671759"/>
              <a:ext cx="5993013" cy="1810279"/>
            </a:xfrm>
            <a:prstGeom prst="line">
              <a:avLst/>
            </a:prstGeom>
            <a:ln cap="flat" w="38100">
              <a:solidFill>
                <a:srgbClr val="EF391F"/>
              </a:solidFill>
              <a:prstDash val="solid"/>
              <a:headEnd type="none" len="sm" w="sm"/>
              <a:tailEnd type="none" len="sm" w="sm"/>
            </a:ln>
          </p:spPr>
        </p:sp>
        <p:sp>
          <p:nvSpPr>
            <p:cNvPr name="Freeform 52" id="52"/>
            <p:cNvSpPr/>
            <p:nvPr/>
          </p:nvSpPr>
          <p:spPr>
            <a:xfrm flipH="false" flipV="false" rot="-5400000">
              <a:off x="1411155" y="3513316"/>
              <a:ext cx="716636" cy="3538945"/>
            </a:xfrm>
            <a:custGeom>
              <a:avLst/>
              <a:gdLst/>
              <a:ahLst/>
              <a:cxnLst/>
              <a:rect r="r" b="b" t="t" l="l"/>
              <a:pathLst>
                <a:path h="3538945" w="716636">
                  <a:moveTo>
                    <a:pt x="0" y="0"/>
                  </a:moveTo>
                  <a:lnTo>
                    <a:pt x="716636" y="0"/>
                  </a:lnTo>
                  <a:lnTo>
                    <a:pt x="716636" y="3538945"/>
                  </a:lnTo>
                  <a:lnTo>
                    <a:pt x="0" y="35389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3" id="53"/>
            <p:cNvSpPr/>
            <p:nvPr/>
          </p:nvSpPr>
          <p:spPr>
            <a:xfrm flipH="false" flipV="false" rot="-5400000">
              <a:off x="6527282" y="3513316"/>
              <a:ext cx="716636" cy="3538945"/>
            </a:xfrm>
            <a:custGeom>
              <a:avLst/>
              <a:gdLst/>
              <a:ahLst/>
              <a:cxnLst/>
              <a:rect r="r" b="b" t="t" l="l"/>
              <a:pathLst>
                <a:path h="3538945" w="716636">
                  <a:moveTo>
                    <a:pt x="0" y="0"/>
                  </a:moveTo>
                  <a:lnTo>
                    <a:pt x="716636" y="0"/>
                  </a:lnTo>
                  <a:lnTo>
                    <a:pt x="716636" y="3538945"/>
                  </a:lnTo>
                  <a:lnTo>
                    <a:pt x="0" y="35389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4" id="54"/>
            <p:cNvSpPr/>
            <p:nvPr/>
          </p:nvSpPr>
          <p:spPr>
            <a:xfrm flipH="false" flipV="false" rot="0">
              <a:off x="4442989" y="1652748"/>
              <a:ext cx="526012" cy="702201"/>
            </a:xfrm>
            <a:custGeom>
              <a:avLst/>
              <a:gdLst/>
              <a:ahLst/>
              <a:cxnLst/>
              <a:rect r="r" b="b" t="t" l="l"/>
              <a:pathLst>
                <a:path h="702201" w="526012">
                  <a:moveTo>
                    <a:pt x="0" y="0"/>
                  </a:moveTo>
                  <a:lnTo>
                    <a:pt x="526012" y="0"/>
                  </a:lnTo>
                  <a:lnTo>
                    <a:pt x="526012" y="702201"/>
                  </a:lnTo>
                  <a:lnTo>
                    <a:pt x="0" y="702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55" id="55"/>
            <p:cNvSpPr txBox="true"/>
            <p:nvPr/>
          </p:nvSpPr>
          <p:spPr>
            <a:xfrm rot="0">
              <a:off x="883283" y="5776368"/>
              <a:ext cx="1772380" cy="401412"/>
            </a:xfrm>
            <a:prstGeom prst="rect">
              <a:avLst/>
            </a:prstGeom>
          </p:spPr>
          <p:txBody>
            <a:bodyPr anchor="t" rtlCol="false" tIns="0" lIns="0" bIns="0" rIns="0">
              <a:spAutoFit/>
            </a:bodyPr>
            <a:lstStyle/>
            <a:p>
              <a:pPr algn="ctr">
                <a:lnSpc>
                  <a:spcPts val="2414"/>
                </a:lnSpc>
              </a:pPr>
              <a:r>
                <a:rPr lang="en-US" b="true" sz="1856">
                  <a:solidFill>
                    <a:srgbClr val="202020"/>
                  </a:solidFill>
                  <a:latin typeface="Glacial Indifference Bold"/>
                  <a:ea typeface="Glacial Indifference Bold"/>
                  <a:cs typeface="Glacial Indifference Bold"/>
                  <a:sym typeface="Glacial Indifference Bold"/>
                </a:rPr>
                <a:t>PARTITION 1 </a:t>
              </a:r>
            </a:p>
          </p:txBody>
        </p:sp>
        <p:sp>
          <p:nvSpPr>
            <p:cNvPr name="TextBox 56" id="56"/>
            <p:cNvSpPr txBox="true"/>
            <p:nvPr/>
          </p:nvSpPr>
          <p:spPr>
            <a:xfrm rot="0">
              <a:off x="5965158" y="5776368"/>
              <a:ext cx="1840883" cy="401412"/>
            </a:xfrm>
            <a:prstGeom prst="rect">
              <a:avLst/>
            </a:prstGeom>
          </p:spPr>
          <p:txBody>
            <a:bodyPr anchor="t" rtlCol="false" tIns="0" lIns="0" bIns="0" rIns="0">
              <a:spAutoFit/>
            </a:bodyPr>
            <a:lstStyle/>
            <a:p>
              <a:pPr algn="ctr">
                <a:lnSpc>
                  <a:spcPts val="2414"/>
                </a:lnSpc>
              </a:pPr>
              <a:r>
                <a:rPr lang="en-US" b="true" sz="1856">
                  <a:solidFill>
                    <a:srgbClr val="202020"/>
                  </a:solidFill>
                  <a:latin typeface="Glacial Indifference Bold"/>
                  <a:ea typeface="Glacial Indifference Bold"/>
                  <a:cs typeface="Glacial Indifference Bold"/>
                  <a:sym typeface="Glacial Indifference Bold"/>
                </a:rPr>
                <a:t>PARTITION 2 </a:t>
              </a:r>
            </a:p>
          </p:txBody>
        </p:sp>
      </p:grpSp>
      <p:grpSp>
        <p:nvGrpSpPr>
          <p:cNvPr name="Group 57" id="57"/>
          <p:cNvGrpSpPr/>
          <p:nvPr/>
        </p:nvGrpSpPr>
        <p:grpSpPr>
          <a:xfrm rot="0">
            <a:off x="1283175" y="2943260"/>
            <a:ext cx="9084858" cy="4646639"/>
            <a:chOff x="0" y="0"/>
            <a:chExt cx="12113144" cy="6195519"/>
          </a:xfrm>
        </p:grpSpPr>
        <p:sp>
          <p:nvSpPr>
            <p:cNvPr name="TextBox 58" id="58"/>
            <p:cNvSpPr txBox="true"/>
            <p:nvPr/>
          </p:nvSpPr>
          <p:spPr>
            <a:xfrm rot="0">
              <a:off x="0" y="961812"/>
              <a:ext cx="4943282" cy="774711"/>
            </a:xfrm>
            <a:prstGeom prst="rect">
              <a:avLst/>
            </a:prstGeom>
          </p:spPr>
          <p:txBody>
            <a:bodyPr anchor="t" rtlCol="false" tIns="0" lIns="0" bIns="0" rIns="0">
              <a:spAutoFit/>
            </a:bodyPr>
            <a:lstStyle/>
            <a:p>
              <a:pPr algn="ctr">
                <a:lnSpc>
                  <a:spcPts val="4769"/>
                </a:lnSpc>
              </a:pPr>
              <a:r>
                <a:rPr lang="en-US" b="true" sz="3668">
                  <a:solidFill>
                    <a:srgbClr val="202020"/>
                  </a:solidFill>
                  <a:latin typeface="Glacial Indifference Bold"/>
                  <a:ea typeface="Glacial Indifference Bold"/>
                  <a:cs typeface="Glacial Indifference Bold"/>
                  <a:sym typeface="Glacial Indifference Bold"/>
                </a:rPr>
                <a:t>FOR PARTITION 1 ,</a:t>
              </a:r>
            </a:p>
          </p:txBody>
        </p:sp>
        <p:sp>
          <p:nvSpPr>
            <p:cNvPr name="TextBox 59" id="59"/>
            <p:cNvSpPr txBox="true"/>
            <p:nvPr/>
          </p:nvSpPr>
          <p:spPr>
            <a:xfrm rot="0">
              <a:off x="1205069" y="2196749"/>
              <a:ext cx="2533144" cy="3105221"/>
            </a:xfrm>
            <a:prstGeom prst="rect">
              <a:avLst/>
            </a:prstGeom>
          </p:spPr>
          <p:txBody>
            <a:bodyPr anchor="t" rtlCol="false" tIns="0" lIns="0" bIns="0" rIns="0">
              <a:spAutoFit/>
            </a:bodyPr>
            <a:lstStyle/>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GAIN(A) = 0</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GAIN(B) = 1</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GAIN(C) = -1</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GAIN(D) = 0</a:t>
              </a:r>
            </a:p>
          </p:txBody>
        </p:sp>
        <p:sp>
          <p:nvSpPr>
            <p:cNvPr name="TextBox 60" id="60"/>
            <p:cNvSpPr txBox="true"/>
            <p:nvPr/>
          </p:nvSpPr>
          <p:spPr>
            <a:xfrm rot="0">
              <a:off x="7034521" y="958841"/>
              <a:ext cx="5078623" cy="774711"/>
            </a:xfrm>
            <a:prstGeom prst="rect">
              <a:avLst/>
            </a:prstGeom>
          </p:spPr>
          <p:txBody>
            <a:bodyPr anchor="t" rtlCol="false" tIns="0" lIns="0" bIns="0" rIns="0">
              <a:spAutoFit/>
            </a:bodyPr>
            <a:lstStyle/>
            <a:p>
              <a:pPr algn="ctr">
                <a:lnSpc>
                  <a:spcPts val="4769"/>
                </a:lnSpc>
              </a:pPr>
              <a:r>
                <a:rPr lang="en-US" b="true" sz="3668">
                  <a:solidFill>
                    <a:srgbClr val="202020"/>
                  </a:solidFill>
                  <a:latin typeface="Glacial Indifference Bold"/>
                  <a:ea typeface="Glacial Indifference Bold"/>
                  <a:cs typeface="Glacial Indifference Bold"/>
                  <a:sym typeface="Glacial Indifference Bold"/>
                </a:rPr>
                <a:t>FOR PARTITION 2 ,</a:t>
              </a:r>
            </a:p>
          </p:txBody>
        </p:sp>
        <p:sp>
          <p:nvSpPr>
            <p:cNvPr name="TextBox 61" id="61"/>
            <p:cNvSpPr txBox="true"/>
            <p:nvPr/>
          </p:nvSpPr>
          <p:spPr>
            <a:xfrm rot="0">
              <a:off x="8307260" y="2196749"/>
              <a:ext cx="2553119" cy="3105221"/>
            </a:xfrm>
            <a:prstGeom prst="rect">
              <a:avLst/>
            </a:prstGeom>
          </p:spPr>
          <p:txBody>
            <a:bodyPr anchor="t" rtlCol="false" tIns="0" lIns="0" bIns="0" rIns="0">
              <a:spAutoFit/>
            </a:bodyPr>
            <a:lstStyle/>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GAIN(E) = 1</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GAIN(F) = -1</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GAIN(G) = -1</a:t>
              </a:r>
            </a:p>
            <a:p>
              <a:pPr algn="just">
                <a:lnSpc>
                  <a:spcPts val="4722"/>
                </a:lnSpc>
              </a:pPr>
              <a:r>
                <a:rPr lang="en-US" b="true" sz="2879">
                  <a:solidFill>
                    <a:srgbClr val="202020"/>
                  </a:solidFill>
                  <a:latin typeface="Glacial Indifference Bold"/>
                  <a:ea typeface="Glacial Indifference Bold"/>
                  <a:cs typeface="Glacial Indifference Bold"/>
                  <a:sym typeface="Glacial Indifference Bold"/>
                </a:rPr>
                <a:t>GAIN(H) = 1</a:t>
              </a:r>
            </a:p>
          </p:txBody>
        </p:sp>
        <p:sp>
          <p:nvSpPr>
            <p:cNvPr name="AutoShape 62" id="62"/>
            <p:cNvSpPr/>
            <p:nvPr/>
          </p:nvSpPr>
          <p:spPr>
            <a:xfrm flipH="true">
              <a:off x="6162369" y="0"/>
              <a:ext cx="0" cy="6195519"/>
            </a:xfrm>
            <a:prstGeom prst="line">
              <a:avLst/>
            </a:prstGeom>
            <a:ln cap="flat" w="50800">
              <a:solidFill>
                <a:srgbClr val="000000"/>
              </a:solidFill>
              <a:prstDash val="sysDot"/>
              <a:headEnd type="none" len="sm" w="sm"/>
              <a:tailEnd type="none" len="sm" w="sm"/>
            </a:ln>
          </p:spPr>
        </p:sp>
      </p:gr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6" id="6"/>
          <p:cNvGrpSpPr/>
          <p:nvPr/>
        </p:nvGrpSpPr>
        <p:grpSpPr>
          <a:xfrm rot="0">
            <a:off x="2662516" y="2423479"/>
            <a:ext cx="1675197" cy="3660306"/>
            <a:chOff x="0" y="0"/>
            <a:chExt cx="2233596" cy="4880408"/>
          </a:xfrm>
        </p:grpSpPr>
        <p:sp>
          <p:nvSpPr>
            <p:cNvPr name="Freeform 7" id="7"/>
            <p:cNvSpPr/>
            <p:nvPr/>
          </p:nvSpPr>
          <p:spPr>
            <a:xfrm flipH="false" flipV="false" rot="0">
              <a:off x="0" y="0"/>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1220102"/>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2440204"/>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3660306"/>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72842" y="54134"/>
              <a:ext cx="687911" cy="959346"/>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2</a:t>
              </a:r>
            </a:p>
          </p:txBody>
        </p:sp>
        <p:sp>
          <p:nvSpPr>
            <p:cNvPr name="TextBox 12" id="12"/>
            <p:cNvSpPr txBox="true"/>
            <p:nvPr/>
          </p:nvSpPr>
          <p:spPr>
            <a:xfrm rot="0">
              <a:off x="836271" y="1272571"/>
              <a:ext cx="561053" cy="959346"/>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1</a:t>
              </a:r>
            </a:p>
          </p:txBody>
        </p:sp>
        <p:sp>
          <p:nvSpPr>
            <p:cNvPr name="TextBox 13" id="13"/>
            <p:cNvSpPr txBox="true"/>
            <p:nvPr/>
          </p:nvSpPr>
          <p:spPr>
            <a:xfrm rot="0">
              <a:off x="836271" y="2455302"/>
              <a:ext cx="508421" cy="955249"/>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0</a:t>
              </a:r>
            </a:p>
          </p:txBody>
        </p:sp>
        <p:sp>
          <p:nvSpPr>
            <p:cNvPr name="TextBox 14" id="14"/>
            <p:cNvSpPr txBox="true"/>
            <p:nvPr/>
          </p:nvSpPr>
          <p:spPr>
            <a:xfrm rot="0">
              <a:off x="719304" y="3749869"/>
              <a:ext cx="778594" cy="955249"/>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-1</a:t>
              </a:r>
            </a:p>
          </p:txBody>
        </p:sp>
      </p:grpSp>
      <p:grpSp>
        <p:nvGrpSpPr>
          <p:cNvPr name="Group 15" id="15"/>
          <p:cNvGrpSpPr/>
          <p:nvPr/>
        </p:nvGrpSpPr>
        <p:grpSpPr>
          <a:xfrm rot="0">
            <a:off x="4337713" y="3418657"/>
            <a:ext cx="2351715" cy="729193"/>
            <a:chOff x="0" y="0"/>
            <a:chExt cx="3135620" cy="972257"/>
          </a:xfrm>
        </p:grpSpPr>
        <p:sp>
          <p:nvSpPr>
            <p:cNvPr name="Freeform 16" id="16"/>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18" id="18"/>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19" id="19"/>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20" id="20"/>
          <p:cNvGrpSpPr/>
          <p:nvPr/>
        </p:nvGrpSpPr>
        <p:grpSpPr>
          <a:xfrm rot="0">
            <a:off x="6689428" y="4290724"/>
            <a:ext cx="2351715" cy="729193"/>
            <a:chOff x="0" y="0"/>
            <a:chExt cx="3135620" cy="972257"/>
          </a:xfrm>
        </p:grpSpPr>
        <p:sp>
          <p:nvSpPr>
            <p:cNvPr name="Freeform 21" id="21"/>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23" id="23"/>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24" id="24"/>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25" id="25"/>
          <p:cNvGrpSpPr/>
          <p:nvPr/>
        </p:nvGrpSpPr>
        <p:grpSpPr>
          <a:xfrm rot="0">
            <a:off x="4337713" y="5261650"/>
            <a:ext cx="2351715" cy="729193"/>
            <a:chOff x="0" y="0"/>
            <a:chExt cx="3135620" cy="972257"/>
          </a:xfrm>
        </p:grpSpPr>
        <p:sp>
          <p:nvSpPr>
            <p:cNvPr name="Freeform 26" id="26"/>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28" id="28"/>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29" id="29"/>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30" id="30"/>
          <p:cNvGrpSpPr/>
          <p:nvPr/>
        </p:nvGrpSpPr>
        <p:grpSpPr>
          <a:xfrm rot="0">
            <a:off x="4337713" y="4290724"/>
            <a:ext cx="2351715" cy="729193"/>
            <a:chOff x="0" y="0"/>
            <a:chExt cx="3135620" cy="972257"/>
          </a:xfrm>
        </p:grpSpPr>
        <p:sp>
          <p:nvSpPr>
            <p:cNvPr name="Freeform 31" id="31"/>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33" id="33"/>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34" id="34"/>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35" id="35"/>
          <p:cNvGrpSpPr/>
          <p:nvPr/>
        </p:nvGrpSpPr>
        <p:grpSpPr>
          <a:xfrm rot="0">
            <a:off x="10377531" y="2423479"/>
            <a:ext cx="1675197" cy="3660306"/>
            <a:chOff x="0" y="0"/>
            <a:chExt cx="2233596" cy="4880408"/>
          </a:xfrm>
        </p:grpSpPr>
        <p:sp>
          <p:nvSpPr>
            <p:cNvPr name="Freeform 36" id="36"/>
            <p:cNvSpPr/>
            <p:nvPr/>
          </p:nvSpPr>
          <p:spPr>
            <a:xfrm flipH="false" flipV="false" rot="0">
              <a:off x="0" y="0"/>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7" id="37"/>
            <p:cNvSpPr/>
            <p:nvPr/>
          </p:nvSpPr>
          <p:spPr>
            <a:xfrm flipH="false" flipV="false" rot="0">
              <a:off x="0" y="1220102"/>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0" y="2440204"/>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0">
              <a:off x="0" y="3660306"/>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0" id="40"/>
            <p:cNvSpPr txBox="true"/>
            <p:nvPr/>
          </p:nvSpPr>
          <p:spPr>
            <a:xfrm rot="0">
              <a:off x="772842" y="54134"/>
              <a:ext cx="687911" cy="959346"/>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2</a:t>
              </a:r>
            </a:p>
          </p:txBody>
        </p:sp>
        <p:sp>
          <p:nvSpPr>
            <p:cNvPr name="TextBox 41" id="41"/>
            <p:cNvSpPr txBox="true"/>
            <p:nvPr/>
          </p:nvSpPr>
          <p:spPr>
            <a:xfrm rot="0">
              <a:off x="836271" y="1272571"/>
              <a:ext cx="561053" cy="959346"/>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1</a:t>
              </a:r>
            </a:p>
          </p:txBody>
        </p:sp>
        <p:sp>
          <p:nvSpPr>
            <p:cNvPr name="TextBox 42" id="42"/>
            <p:cNvSpPr txBox="true"/>
            <p:nvPr/>
          </p:nvSpPr>
          <p:spPr>
            <a:xfrm rot="0">
              <a:off x="836271" y="2455302"/>
              <a:ext cx="508421" cy="955249"/>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0</a:t>
              </a:r>
            </a:p>
          </p:txBody>
        </p:sp>
        <p:sp>
          <p:nvSpPr>
            <p:cNvPr name="TextBox 43" id="43"/>
            <p:cNvSpPr txBox="true"/>
            <p:nvPr/>
          </p:nvSpPr>
          <p:spPr>
            <a:xfrm rot="0">
              <a:off x="719304" y="3749869"/>
              <a:ext cx="778594" cy="955249"/>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-1</a:t>
              </a:r>
            </a:p>
          </p:txBody>
        </p:sp>
      </p:grpSp>
      <p:grpSp>
        <p:nvGrpSpPr>
          <p:cNvPr name="Group 44" id="44"/>
          <p:cNvGrpSpPr/>
          <p:nvPr/>
        </p:nvGrpSpPr>
        <p:grpSpPr>
          <a:xfrm rot="0">
            <a:off x="14404442" y="3418657"/>
            <a:ext cx="2351715" cy="729193"/>
            <a:chOff x="0" y="0"/>
            <a:chExt cx="3135620" cy="972257"/>
          </a:xfrm>
        </p:grpSpPr>
        <p:sp>
          <p:nvSpPr>
            <p:cNvPr name="Freeform 45" id="45"/>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6" id="46"/>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47" id="47"/>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48" id="48"/>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49" id="49"/>
          <p:cNvGrpSpPr/>
          <p:nvPr/>
        </p:nvGrpSpPr>
        <p:grpSpPr>
          <a:xfrm rot="0">
            <a:off x="12052728" y="3418657"/>
            <a:ext cx="2351715" cy="729193"/>
            <a:chOff x="0" y="0"/>
            <a:chExt cx="3135620" cy="972257"/>
          </a:xfrm>
        </p:grpSpPr>
        <p:sp>
          <p:nvSpPr>
            <p:cNvPr name="Freeform 50" id="50"/>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52" id="52"/>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53" id="53"/>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54" id="54"/>
          <p:cNvGrpSpPr/>
          <p:nvPr/>
        </p:nvGrpSpPr>
        <p:grpSpPr>
          <a:xfrm rot="0">
            <a:off x="14404442" y="5261650"/>
            <a:ext cx="2351715" cy="729193"/>
            <a:chOff x="0" y="0"/>
            <a:chExt cx="3135620" cy="972257"/>
          </a:xfrm>
        </p:grpSpPr>
        <p:sp>
          <p:nvSpPr>
            <p:cNvPr name="Freeform 55" id="55"/>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6" id="56"/>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57" id="57"/>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58" id="58"/>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59" id="59"/>
          <p:cNvGrpSpPr/>
          <p:nvPr/>
        </p:nvGrpSpPr>
        <p:grpSpPr>
          <a:xfrm rot="0">
            <a:off x="12052728" y="5261650"/>
            <a:ext cx="2351715" cy="729193"/>
            <a:chOff x="0" y="0"/>
            <a:chExt cx="3135620" cy="972257"/>
          </a:xfrm>
        </p:grpSpPr>
        <p:sp>
          <p:nvSpPr>
            <p:cNvPr name="Freeform 60" id="60"/>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1" id="61"/>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62" id="62"/>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63" id="63"/>
            <p:cNvSpPr/>
            <p:nvPr/>
          </p:nvSpPr>
          <p:spPr>
            <a:xfrm>
              <a:off x="0" y="486129"/>
              <a:ext cx="625803" cy="0"/>
            </a:xfrm>
            <a:prstGeom prst="line">
              <a:avLst/>
            </a:prstGeom>
            <a:ln cap="flat" w="50800">
              <a:solidFill>
                <a:srgbClr val="000000"/>
              </a:solidFill>
              <a:prstDash val="solid"/>
              <a:headEnd type="none" len="sm" w="sm"/>
              <a:tailEnd type="arrow" len="sm" w="med"/>
            </a:ln>
          </p:spPr>
        </p:sp>
      </p:grpSp>
      <p:sp>
        <p:nvSpPr>
          <p:cNvPr name="TextBox 64" id="64"/>
          <p:cNvSpPr txBox="true"/>
          <p:nvPr/>
        </p:nvSpPr>
        <p:spPr>
          <a:xfrm rot="0">
            <a:off x="13277214" y="3323407"/>
            <a:ext cx="369185"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E</a:t>
            </a:r>
          </a:p>
        </p:txBody>
      </p:sp>
      <p:grpSp>
        <p:nvGrpSpPr>
          <p:cNvPr name="Group 65" id="65"/>
          <p:cNvGrpSpPr/>
          <p:nvPr/>
        </p:nvGrpSpPr>
        <p:grpSpPr>
          <a:xfrm rot="0">
            <a:off x="13658850" y="1335405"/>
            <a:ext cx="3945255" cy="1903095"/>
            <a:chOff x="0" y="0"/>
            <a:chExt cx="5260340" cy="2537460"/>
          </a:xfrm>
        </p:grpSpPr>
        <p:sp>
          <p:nvSpPr>
            <p:cNvPr name="Freeform 66" id="66"/>
            <p:cNvSpPr/>
            <p:nvPr/>
          </p:nvSpPr>
          <p:spPr>
            <a:xfrm flipH="false" flipV="false" rot="0">
              <a:off x="46990" y="50800"/>
              <a:ext cx="5168900" cy="2440940"/>
            </a:xfrm>
            <a:custGeom>
              <a:avLst/>
              <a:gdLst/>
              <a:ahLst/>
              <a:cxnLst/>
              <a:rect r="r" b="b" t="t" l="l"/>
              <a:pathLst>
                <a:path h="2440940" w="5168900">
                  <a:moveTo>
                    <a:pt x="2259330" y="688340"/>
                  </a:moveTo>
                  <a:cubicBezTo>
                    <a:pt x="1907540" y="397510"/>
                    <a:pt x="1855470" y="384810"/>
                    <a:pt x="1778000" y="359410"/>
                  </a:cubicBezTo>
                  <a:cubicBezTo>
                    <a:pt x="1671320" y="325120"/>
                    <a:pt x="1488440" y="281940"/>
                    <a:pt x="1393190" y="262890"/>
                  </a:cubicBezTo>
                  <a:cubicBezTo>
                    <a:pt x="1337310" y="251460"/>
                    <a:pt x="1310640" y="246380"/>
                    <a:pt x="1258570" y="241300"/>
                  </a:cubicBezTo>
                  <a:cubicBezTo>
                    <a:pt x="1187450" y="233680"/>
                    <a:pt x="1098550" y="227330"/>
                    <a:pt x="1002030" y="231140"/>
                  </a:cubicBezTo>
                  <a:cubicBezTo>
                    <a:pt x="878840" y="236220"/>
                    <a:pt x="695960" y="255270"/>
                    <a:pt x="579120" y="278130"/>
                  </a:cubicBezTo>
                  <a:cubicBezTo>
                    <a:pt x="492760" y="295910"/>
                    <a:pt x="420370" y="313690"/>
                    <a:pt x="360680" y="341630"/>
                  </a:cubicBezTo>
                  <a:cubicBezTo>
                    <a:pt x="313690" y="365760"/>
                    <a:pt x="275590" y="393700"/>
                    <a:pt x="241300" y="427990"/>
                  </a:cubicBezTo>
                  <a:cubicBezTo>
                    <a:pt x="208280" y="461010"/>
                    <a:pt x="182880" y="501650"/>
                    <a:pt x="157480" y="544830"/>
                  </a:cubicBezTo>
                  <a:cubicBezTo>
                    <a:pt x="128270" y="590550"/>
                    <a:pt x="96520" y="643890"/>
                    <a:pt x="80010" y="695960"/>
                  </a:cubicBezTo>
                  <a:cubicBezTo>
                    <a:pt x="64770" y="744220"/>
                    <a:pt x="60960" y="792480"/>
                    <a:pt x="58420" y="842010"/>
                  </a:cubicBezTo>
                  <a:cubicBezTo>
                    <a:pt x="54610" y="896620"/>
                    <a:pt x="55880" y="952500"/>
                    <a:pt x="64770" y="1008380"/>
                  </a:cubicBezTo>
                  <a:cubicBezTo>
                    <a:pt x="73660" y="1070610"/>
                    <a:pt x="88900" y="1135380"/>
                    <a:pt x="113030" y="1200150"/>
                  </a:cubicBezTo>
                  <a:cubicBezTo>
                    <a:pt x="138430" y="1270000"/>
                    <a:pt x="172720" y="1343660"/>
                    <a:pt x="215900" y="1409700"/>
                  </a:cubicBezTo>
                  <a:cubicBezTo>
                    <a:pt x="261620" y="1478280"/>
                    <a:pt x="320040" y="1543050"/>
                    <a:pt x="381000" y="1602740"/>
                  </a:cubicBezTo>
                  <a:cubicBezTo>
                    <a:pt x="444500" y="1664970"/>
                    <a:pt x="513080" y="1723390"/>
                    <a:pt x="589280" y="1772920"/>
                  </a:cubicBezTo>
                  <a:cubicBezTo>
                    <a:pt x="665480" y="1823720"/>
                    <a:pt x="737870" y="1855470"/>
                    <a:pt x="839470" y="1901190"/>
                  </a:cubicBezTo>
                  <a:cubicBezTo>
                    <a:pt x="989330" y="1968500"/>
                    <a:pt x="1188720" y="2057400"/>
                    <a:pt x="1403350" y="2120900"/>
                  </a:cubicBezTo>
                  <a:cubicBezTo>
                    <a:pt x="1672590" y="2199640"/>
                    <a:pt x="2048510" y="2265680"/>
                    <a:pt x="2335530" y="2308860"/>
                  </a:cubicBezTo>
                  <a:cubicBezTo>
                    <a:pt x="2580640" y="2345690"/>
                    <a:pt x="2830830" y="2366010"/>
                    <a:pt x="3020060" y="2377440"/>
                  </a:cubicBezTo>
                  <a:cubicBezTo>
                    <a:pt x="3154680" y="2386330"/>
                    <a:pt x="3232150" y="2392680"/>
                    <a:pt x="3365500" y="2388870"/>
                  </a:cubicBezTo>
                  <a:cubicBezTo>
                    <a:pt x="3544570" y="2382520"/>
                    <a:pt x="3827780" y="2354580"/>
                    <a:pt x="4000500" y="2327910"/>
                  </a:cubicBezTo>
                  <a:cubicBezTo>
                    <a:pt x="4119880" y="2308860"/>
                    <a:pt x="4201160" y="2297430"/>
                    <a:pt x="4302760" y="2263140"/>
                  </a:cubicBezTo>
                  <a:cubicBezTo>
                    <a:pt x="4413250" y="2225040"/>
                    <a:pt x="4538980" y="2162810"/>
                    <a:pt x="4635500" y="2104390"/>
                  </a:cubicBezTo>
                  <a:cubicBezTo>
                    <a:pt x="4719320" y="2053590"/>
                    <a:pt x="4800600" y="1986280"/>
                    <a:pt x="4853940" y="1939290"/>
                  </a:cubicBezTo>
                  <a:cubicBezTo>
                    <a:pt x="4888230" y="1908810"/>
                    <a:pt x="4904740" y="1892300"/>
                    <a:pt x="4933950" y="1858010"/>
                  </a:cubicBezTo>
                  <a:cubicBezTo>
                    <a:pt x="4973320" y="1811020"/>
                    <a:pt x="5035550" y="1739900"/>
                    <a:pt x="5064760" y="1672590"/>
                  </a:cubicBezTo>
                  <a:cubicBezTo>
                    <a:pt x="5093970" y="1607820"/>
                    <a:pt x="5106670" y="1543050"/>
                    <a:pt x="5111750" y="1463040"/>
                  </a:cubicBezTo>
                  <a:cubicBezTo>
                    <a:pt x="5118100" y="1356360"/>
                    <a:pt x="5097780" y="1192530"/>
                    <a:pt x="5076190" y="1088390"/>
                  </a:cubicBezTo>
                  <a:cubicBezTo>
                    <a:pt x="5060950" y="1008380"/>
                    <a:pt x="5048250" y="955040"/>
                    <a:pt x="5013960" y="885190"/>
                  </a:cubicBezTo>
                  <a:cubicBezTo>
                    <a:pt x="4969510" y="793750"/>
                    <a:pt x="4886960" y="679450"/>
                    <a:pt x="4814570" y="598170"/>
                  </a:cubicBezTo>
                  <a:cubicBezTo>
                    <a:pt x="4748530" y="525780"/>
                    <a:pt x="4660900" y="461010"/>
                    <a:pt x="4599940" y="412750"/>
                  </a:cubicBezTo>
                  <a:cubicBezTo>
                    <a:pt x="4555490" y="377190"/>
                    <a:pt x="4525010" y="354330"/>
                    <a:pt x="4483100" y="327660"/>
                  </a:cubicBezTo>
                  <a:cubicBezTo>
                    <a:pt x="4437380" y="299720"/>
                    <a:pt x="4387850" y="274320"/>
                    <a:pt x="4335780" y="248920"/>
                  </a:cubicBezTo>
                  <a:cubicBezTo>
                    <a:pt x="4277360" y="220980"/>
                    <a:pt x="4212590" y="193040"/>
                    <a:pt x="4150360" y="171450"/>
                  </a:cubicBezTo>
                  <a:cubicBezTo>
                    <a:pt x="4091940" y="148590"/>
                    <a:pt x="4037330" y="132080"/>
                    <a:pt x="3973830" y="115570"/>
                  </a:cubicBezTo>
                  <a:cubicBezTo>
                    <a:pt x="3902710" y="97790"/>
                    <a:pt x="3822700" y="81280"/>
                    <a:pt x="3743960" y="69850"/>
                  </a:cubicBezTo>
                  <a:cubicBezTo>
                    <a:pt x="3658870" y="59690"/>
                    <a:pt x="3571240" y="50800"/>
                    <a:pt x="3481070" y="50800"/>
                  </a:cubicBezTo>
                  <a:cubicBezTo>
                    <a:pt x="3382010" y="52070"/>
                    <a:pt x="3272790" y="60960"/>
                    <a:pt x="3171190" y="76200"/>
                  </a:cubicBezTo>
                  <a:cubicBezTo>
                    <a:pt x="3067050" y="91440"/>
                    <a:pt x="2966720" y="110490"/>
                    <a:pt x="2862580" y="142240"/>
                  </a:cubicBezTo>
                  <a:cubicBezTo>
                    <a:pt x="2747010" y="176530"/>
                    <a:pt x="2620010" y="228600"/>
                    <a:pt x="2510790" y="280670"/>
                  </a:cubicBezTo>
                  <a:cubicBezTo>
                    <a:pt x="2409190" y="328930"/>
                    <a:pt x="2325370" y="381000"/>
                    <a:pt x="2228850" y="439420"/>
                  </a:cubicBezTo>
                  <a:cubicBezTo>
                    <a:pt x="2123440" y="502920"/>
                    <a:pt x="1950720" y="636270"/>
                    <a:pt x="1903730" y="652780"/>
                  </a:cubicBezTo>
                  <a:cubicBezTo>
                    <a:pt x="1891030" y="657860"/>
                    <a:pt x="1885950" y="659130"/>
                    <a:pt x="1879600" y="655320"/>
                  </a:cubicBezTo>
                  <a:cubicBezTo>
                    <a:pt x="1871980" y="651510"/>
                    <a:pt x="1863090" y="637540"/>
                    <a:pt x="1864360" y="628650"/>
                  </a:cubicBezTo>
                  <a:cubicBezTo>
                    <a:pt x="1864360" y="622300"/>
                    <a:pt x="1871980" y="612140"/>
                    <a:pt x="1877060" y="609600"/>
                  </a:cubicBezTo>
                  <a:cubicBezTo>
                    <a:pt x="1883410" y="605790"/>
                    <a:pt x="1894840" y="607060"/>
                    <a:pt x="1901190" y="609600"/>
                  </a:cubicBezTo>
                  <a:cubicBezTo>
                    <a:pt x="1907540" y="613410"/>
                    <a:pt x="1913890" y="622300"/>
                    <a:pt x="1913890" y="629920"/>
                  </a:cubicBezTo>
                  <a:cubicBezTo>
                    <a:pt x="1915160" y="636270"/>
                    <a:pt x="1911350" y="647700"/>
                    <a:pt x="1905000" y="651510"/>
                  </a:cubicBezTo>
                  <a:cubicBezTo>
                    <a:pt x="1899920" y="656590"/>
                    <a:pt x="1888490" y="657860"/>
                    <a:pt x="1882140" y="656590"/>
                  </a:cubicBezTo>
                  <a:cubicBezTo>
                    <a:pt x="1875790" y="654050"/>
                    <a:pt x="1866900" y="646430"/>
                    <a:pt x="1865630" y="640080"/>
                  </a:cubicBezTo>
                  <a:cubicBezTo>
                    <a:pt x="1863090" y="632460"/>
                    <a:pt x="1865630" y="622300"/>
                    <a:pt x="1875790" y="610870"/>
                  </a:cubicBezTo>
                  <a:cubicBezTo>
                    <a:pt x="1908810" y="567690"/>
                    <a:pt x="2096770" y="459740"/>
                    <a:pt x="2203450" y="394970"/>
                  </a:cubicBezTo>
                  <a:cubicBezTo>
                    <a:pt x="2301240" y="335280"/>
                    <a:pt x="2388870" y="281940"/>
                    <a:pt x="2491740" y="233680"/>
                  </a:cubicBezTo>
                  <a:cubicBezTo>
                    <a:pt x="2603500" y="180340"/>
                    <a:pt x="2734310" y="128270"/>
                    <a:pt x="2851150" y="92710"/>
                  </a:cubicBezTo>
                  <a:cubicBezTo>
                    <a:pt x="2959100" y="60960"/>
                    <a:pt x="3060700" y="40640"/>
                    <a:pt x="3166110" y="25400"/>
                  </a:cubicBezTo>
                  <a:cubicBezTo>
                    <a:pt x="3271520" y="10160"/>
                    <a:pt x="3382010" y="1270"/>
                    <a:pt x="3483610" y="0"/>
                  </a:cubicBezTo>
                  <a:cubicBezTo>
                    <a:pt x="3577590" y="0"/>
                    <a:pt x="3666490" y="8890"/>
                    <a:pt x="3752850" y="20320"/>
                  </a:cubicBezTo>
                  <a:cubicBezTo>
                    <a:pt x="3834130" y="31750"/>
                    <a:pt x="3915410" y="48260"/>
                    <a:pt x="3989070" y="67310"/>
                  </a:cubicBezTo>
                  <a:cubicBezTo>
                    <a:pt x="4053840" y="83820"/>
                    <a:pt x="4100830" y="96520"/>
                    <a:pt x="4170680" y="124460"/>
                  </a:cubicBezTo>
                  <a:cubicBezTo>
                    <a:pt x="4268470" y="162560"/>
                    <a:pt x="4411980" y="224790"/>
                    <a:pt x="4512310" y="287020"/>
                  </a:cubicBezTo>
                  <a:cubicBezTo>
                    <a:pt x="4602480" y="341630"/>
                    <a:pt x="4691380" y="416560"/>
                    <a:pt x="4753610" y="469900"/>
                  </a:cubicBezTo>
                  <a:cubicBezTo>
                    <a:pt x="4795520" y="505460"/>
                    <a:pt x="4823460" y="533400"/>
                    <a:pt x="4853940" y="566420"/>
                  </a:cubicBezTo>
                  <a:cubicBezTo>
                    <a:pt x="4881880" y="596900"/>
                    <a:pt x="4902200" y="621030"/>
                    <a:pt x="4930140" y="659130"/>
                  </a:cubicBezTo>
                  <a:cubicBezTo>
                    <a:pt x="4969510" y="713740"/>
                    <a:pt x="5033010" y="808990"/>
                    <a:pt x="5060950" y="867410"/>
                  </a:cubicBezTo>
                  <a:cubicBezTo>
                    <a:pt x="5080000" y="904240"/>
                    <a:pt x="5085080" y="923290"/>
                    <a:pt x="5096510" y="962660"/>
                  </a:cubicBezTo>
                  <a:cubicBezTo>
                    <a:pt x="5114290" y="1022350"/>
                    <a:pt x="5133340" y="1113790"/>
                    <a:pt x="5143500" y="1195070"/>
                  </a:cubicBezTo>
                  <a:cubicBezTo>
                    <a:pt x="5154930" y="1282700"/>
                    <a:pt x="5168900" y="1383030"/>
                    <a:pt x="5161280" y="1469390"/>
                  </a:cubicBezTo>
                  <a:cubicBezTo>
                    <a:pt x="5154930" y="1550670"/>
                    <a:pt x="5139690" y="1629410"/>
                    <a:pt x="5107940" y="1699260"/>
                  </a:cubicBezTo>
                  <a:cubicBezTo>
                    <a:pt x="5076190" y="1770380"/>
                    <a:pt x="5011420" y="1844040"/>
                    <a:pt x="4969510" y="1893570"/>
                  </a:cubicBezTo>
                  <a:cubicBezTo>
                    <a:pt x="4939030" y="1929130"/>
                    <a:pt x="4921250" y="1946910"/>
                    <a:pt x="4885690" y="1978660"/>
                  </a:cubicBezTo>
                  <a:cubicBezTo>
                    <a:pt x="4829810" y="2026920"/>
                    <a:pt x="4720590" y="2109470"/>
                    <a:pt x="4659630" y="2148840"/>
                  </a:cubicBezTo>
                  <a:cubicBezTo>
                    <a:pt x="4620260" y="2174240"/>
                    <a:pt x="4599940" y="2183130"/>
                    <a:pt x="4559300" y="2203450"/>
                  </a:cubicBezTo>
                  <a:cubicBezTo>
                    <a:pt x="4495800" y="2233930"/>
                    <a:pt x="4385310" y="2287270"/>
                    <a:pt x="4315460" y="2311400"/>
                  </a:cubicBezTo>
                  <a:cubicBezTo>
                    <a:pt x="4262120" y="2330450"/>
                    <a:pt x="4239260" y="2335530"/>
                    <a:pt x="4174490" y="2346960"/>
                  </a:cubicBezTo>
                  <a:cubicBezTo>
                    <a:pt x="4042410" y="2373630"/>
                    <a:pt x="3736340" y="2415540"/>
                    <a:pt x="3554730" y="2429510"/>
                  </a:cubicBezTo>
                  <a:cubicBezTo>
                    <a:pt x="3415030" y="2439670"/>
                    <a:pt x="3323590" y="2440940"/>
                    <a:pt x="3181350" y="2435860"/>
                  </a:cubicBezTo>
                  <a:cubicBezTo>
                    <a:pt x="2989580" y="2430780"/>
                    <a:pt x="2741930" y="2414270"/>
                    <a:pt x="2508250" y="2383790"/>
                  </a:cubicBezTo>
                  <a:cubicBezTo>
                    <a:pt x="2250440" y="2350770"/>
                    <a:pt x="1906270" y="2282190"/>
                    <a:pt x="1699260" y="2239010"/>
                  </a:cubicBezTo>
                  <a:cubicBezTo>
                    <a:pt x="1569720" y="2213610"/>
                    <a:pt x="1497330" y="2200910"/>
                    <a:pt x="1385570" y="2167890"/>
                  </a:cubicBezTo>
                  <a:cubicBezTo>
                    <a:pt x="1253490" y="2128520"/>
                    <a:pt x="1084580" y="2059940"/>
                    <a:pt x="960120" y="2007870"/>
                  </a:cubicBezTo>
                  <a:cubicBezTo>
                    <a:pt x="859790" y="1965960"/>
                    <a:pt x="767080" y="1920240"/>
                    <a:pt x="693420" y="1883410"/>
                  </a:cubicBezTo>
                  <a:cubicBezTo>
                    <a:pt x="640080" y="1858010"/>
                    <a:pt x="605790" y="1845310"/>
                    <a:pt x="556260" y="1812290"/>
                  </a:cubicBezTo>
                  <a:cubicBezTo>
                    <a:pt x="491490" y="1769110"/>
                    <a:pt x="408940" y="1701800"/>
                    <a:pt x="344170" y="1638300"/>
                  </a:cubicBezTo>
                  <a:cubicBezTo>
                    <a:pt x="280670" y="1574800"/>
                    <a:pt x="213360" y="1494790"/>
                    <a:pt x="171450" y="1435100"/>
                  </a:cubicBezTo>
                  <a:cubicBezTo>
                    <a:pt x="143510" y="1393190"/>
                    <a:pt x="125730" y="1358900"/>
                    <a:pt x="107950" y="1320800"/>
                  </a:cubicBezTo>
                  <a:cubicBezTo>
                    <a:pt x="90170" y="1285240"/>
                    <a:pt x="77470" y="1258570"/>
                    <a:pt x="63500" y="1212850"/>
                  </a:cubicBezTo>
                  <a:cubicBezTo>
                    <a:pt x="41910" y="1139190"/>
                    <a:pt x="10160" y="1005840"/>
                    <a:pt x="3810" y="920750"/>
                  </a:cubicBezTo>
                  <a:cubicBezTo>
                    <a:pt x="0" y="855980"/>
                    <a:pt x="3810" y="805180"/>
                    <a:pt x="15240" y="749300"/>
                  </a:cubicBezTo>
                  <a:cubicBezTo>
                    <a:pt x="26670" y="693420"/>
                    <a:pt x="45720" y="642620"/>
                    <a:pt x="73660" y="586740"/>
                  </a:cubicBezTo>
                  <a:cubicBezTo>
                    <a:pt x="107950" y="521970"/>
                    <a:pt x="162560" y="436880"/>
                    <a:pt x="212090" y="386080"/>
                  </a:cubicBezTo>
                  <a:cubicBezTo>
                    <a:pt x="252730" y="345440"/>
                    <a:pt x="295910" y="318770"/>
                    <a:pt x="340360" y="295910"/>
                  </a:cubicBezTo>
                  <a:cubicBezTo>
                    <a:pt x="384810" y="273050"/>
                    <a:pt x="436880" y="256540"/>
                    <a:pt x="478790" y="245110"/>
                  </a:cubicBezTo>
                  <a:cubicBezTo>
                    <a:pt x="511810" y="236220"/>
                    <a:pt x="528320" y="234950"/>
                    <a:pt x="570230" y="228600"/>
                  </a:cubicBezTo>
                  <a:cubicBezTo>
                    <a:pt x="661670" y="214630"/>
                    <a:pt x="887730" y="185420"/>
                    <a:pt x="1002030" y="180340"/>
                  </a:cubicBezTo>
                  <a:cubicBezTo>
                    <a:pt x="1078230" y="176530"/>
                    <a:pt x="1125220" y="179070"/>
                    <a:pt x="1189990" y="184150"/>
                  </a:cubicBezTo>
                  <a:cubicBezTo>
                    <a:pt x="1259840" y="190500"/>
                    <a:pt x="1323340" y="198120"/>
                    <a:pt x="1405890" y="213360"/>
                  </a:cubicBezTo>
                  <a:cubicBezTo>
                    <a:pt x="1517650" y="234950"/>
                    <a:pt x="1687830" y="276860"/>
                    <a:pt x="1797050" y="312420"/>
                  </a:cubicBezTo>
                  <a:cubicBezTo>
                    <a:pt x="1879600" y="340360"/>
                    <a:pt x="1936750" y="356870"/>
                    <a:pt x="2007870" y="401320"/>
                  </a:cubicBezTo>
                  <a:cubicBezTo>
                    <a:pt x="2100580" y="459740"/>
                    <a:pt x="2272030" y="604520"/>
                    <a:pt x="2294890" y="652780"/>
                  </a:cubicBezTo>
                  <a:cubicBezTo>
                    <a:pt x="2302510" y="666750"/>
                    <a:pt x="2302510" y="680720"/>
                    <a:pt x="2297430" y="687070"/>
                  </a:cubicBezTo>
                  <a:cubicBezTo>
                    <a:pt x="2291080" y="693420"/>
                    <a:pt x="2259330" y="688340"/>
                    <a:pt x="2259330" y="688340"/>
                  </a:cubicBezTo>
                </a:path>
              </a:pathLst>
            </a:custGeom>
            <a:solidFill>
              <a:srgbClr val="0571D3"/>
            </a:solidFill>
            <a:ln cap="sq">
              <a:noFill/>
              <a:prstDash val="solid"/>
              <a:miter/>
            </a:ln>
          </p:spPr>
        </p:sp>
      </p:grpSp>
      <p:sp>
        <p:nvSpPr>
          <p:cNvPr name="TextBox 67" id="67"/>
          <p:cNvSpPr txBox="true"/>
          <p:nvPr/>
        </p:nvSpPr>
        <p:spPr>
          <a:xfrm rot="0">
            <a:off x="13631181" y="1720552"/>
            <a:ext cx="4058357" cy="1153684"/>
          </a:xfrm>
          <a:prstGeom prst="rect">
            <a:avLst/>
          </a:prstGeom>
        </p:spPr>
        <p:txBody>
          <a:bodyPr anchor="t" rtlCol="false" tIns="0" lIns="0" bIns="0" rIns="0">
            <a:spAutoFit/>
          </a:bodyPr>
          <a:lstStyle/>
          <a:p>
            <a:pPr algn="ctr">
              <a:lnSpc>
                <a:spcPts val="3079"/>
              </a:lnSpc>
            </a:pPr>
            <a:r>
              <a:rPr lang="en-US" sz="2199">
                <a:solidFill>
                  <a:srgbClr val="5E17EB"/>
                </a:solidFill>
                <a:latin typeface="Playwrite US Modern"/>
                <a:ea typeface="Playwrite US Modern"/>
                <a:cs typeface="Playwrite US Modern"/>
                <a:sym typeface="Playwrite US Modern"/>
              </a:rPr>
              <a:t>E has the maximal gain. </a:t>
            </a:r>
          </a:p>
          <a:p>
            <a:pPr algn="ctr">
              <a:lnSpc>
                <a:spcPts val="3079"/>
              </a:lnSpc>
            </a:pPr>
            <a:r>
              <a:rPr lang="en-US" sz="2199">
                <a:solidFill>
                  <a:srgbClr val="5E17EB"/>
                </a:solidFill>
                <a:latin typeface="Playwrite US Modern"/>
                <a:ea typeface="Playwrite US Modern"/>
                <a:cs typeface="Playwrite US Modern"/>
                <a:sym typeface="Playwrite US Modern"/>
              </a:rPr>
              <a:t>let’s move it  </a:t>
            </a:r>
          </a:p>
          <a:p>
            <a:pPr algn="ctr" marL="0" indent="0" lvl="0">
              <a:lnSpc>
                <a:spcPts val="3079"/>
              </a:lnSpc>
              <a:spcBef>
                <a:spcPct val="0"/>
              </a:spcBef>
            </a:pPr>
            <a:r>
              <a:rPr lang="en-US" sz="2199">
                <a:solidFill>
                  <a:srgbClr val="5E17EB"/>
                </a:solidFill>
                <a:latin typeface="Playwrite US Modern"/>
                <a:ea typeface="Playwrite US Modern"/>
                <a:cs typeface="Playwrite US Modern"/>
                <a:sym typeface="Playwrite US Modern"/>
              </a:rPr>
              <a:t>to partition 1 !!!</a:t>
            </a:r>
          </a:p>
        </p:txBody>
      </p:sp>
      <p:grpSp>
        <p:nvGrpSpPr>
          <p:cNvPr name="Group 68" id="68"/>
          <p:cNvGrpSpPr/>
          <p:nvPr/>
        </p:nvGrpSpPr>
        <p:grpSpPr>
          <a:xfrm rot="0">
            <a:off x="12990195" y="3172778"/>
            <a:ext cx="825818" cy="1016318"/>
            <a:chOff x="0" y="0"/>
            <a:chExt cx="1101090" cy="1355090"/>
          </a:xfrm>
        </p:grpSpPr>
        <p:sp>
          <p:nvSpPr>
            <p:cNvPr name="Freeform 69" id="69"/>
            <p:cNvSpPr/>
            <p:nvPr/>
          </p:nvSpPr>
          <p:spPr>
            <a:xfrm flipH="false" flipV="false" rot="0">
              <a:off x="49530" y="44450"/>
              <a:ext cx="1008380" cy="1262380"/>
            </a:xfrm>
            <a:custGeom>
              <a:avLst/>
              <a:gdLst/>
              <a:ahLst/>
              <a:cxnLst/>
              <a:rect r="r" b="b" t="t" l="l"/>
              <a:pathLst>
                <a:path h="1262380" w="1008380">
                  <a:moveTo>
                    <a:pt x="910590" y="400050"/>
                  </a:moveTo>
                  <a:cubicBezTo>
                    <a:pt x="852170" y="222250"/>
                    <a:pt x="797560" y="140970"/>
                    <a:pt x="755650" y="105410"/>
                  </a:cubicBezTo>
                  <a:cubicBezTo>
                    <a:pt x="727710" y="81280"/>
                    <a:pt x="698500" y="72390"/>
                    <a:pt x="670560" y="64770"/>
                  </a:cubicBezTo>
                  <a:cubicBezTo>
                    <a:pt x="646430" y="57150"/>
                    <a:pt x="627380" y="58420"/>
                    <a:pt x="600710" y="57150"/>
                  </a:cubicBezTo>
                  <a:cubicBezTo>
                    <a:pt x="565150" y="54610"/>
                    <a:pt x="511810" y="53340"/>
                    <a:pt x="474980" y="55880"/>
                  </a:cubicBezTo>
                  <a:cubicBezTo>
                    <a:pt x="444500" y="59690"/>
                    <a:pt x="422910" y="62230"/>
                    <a:pt x="392430" y="72390"/>
                  </a:cubicBezTo>
                  <a:cubicBezTo>
                    <a:pt x="347980" y="86360"/>
                    <a:pt x="276860" y="111760"/>
                    <a:pt x="236220" y="144780"/>
                  </a:cubicBezTo>
                  <a:cubicBezTo>
                    <a:pt x="200660" y="172720"/>
                    <a:pt x="179070" y="209550"/>
                    <a:pt x="154940" y="248920"/>
                  </a:cubicBezTo>
                  <a:cubicBezTo>
                    <a:pt x="128270" y="292100"/>
                    <a:pt x="105410" y="334010"/>
                    <a:pt x="88900" y="391160"/>
                  </a:cubicBezTo>
                  <a:cubicBezTo>
                    <a:pt x="64770" y="472440"/>
                    <a:pt x="52070" y="612140"/>
                    <a:pt x="52070" y="694690"/>
                  </a:cubicBezTo>
                  <a:cubicBezTo>
                    <a:pt x="50800" y="751840"/>
                    <a:pt x="57150" y="787400"/>
                    <a:pt x="66040" y="838200"/>
                  </a:cubicBezTo>
                  <a:cubicBezTo>
                    <a:pt x="76200" y="896620"/>
                    <a:pt x="88900" y="976630"/>
                    <a:pt x="111760" y="1023620"/>
                  </a:cubicBezTo>
                  <a:cubicBezTo>
                    <a:pt x="129540" y="1059180"/>
                    <a:pt x="146050" y="1079500"/>
                    <a:pt x="173990" y="1104900"/>
                  </a:cubicBezTo>
                  <a:cubicBezTo>
                    <a:pt x="209550" y="1137920"/>
                    <a:pt x="264160" y="1178560"/>
                    <a:pt x="317500" y="1196340"/>
                  </a:cubicBezTo>
                  <a:cubicBezTo>
                    <a:pt x="372110" y="1214120"/>
                    <a:pt x="450850" y="1210310"/>
                    <a:pt x="500380" y="1207770"/>
                  </a:cubicBezTo>
                  <a:cubicBezTo>
                    <a:pt x="534670" y="1206500"/>
                    <a:pt x="553720" y="1201420"/>
                    <a:pt x="586740" y="1192530"/>
                  </a:cubicBezTo>
                  <a:cubicBezTo>
                    <a:pt x="631190" y="1179830"/>
                    <a:pt x="708660" y="1146810"/>
                    <a:pt x="740410" y="1127760"/>
                  </a:cubicBezTo>
                  <a:cubicBezTo>
                    <a:pt x="756920" y="1117600"/>
                    <a:pt x="760730" y="1113790"/>
                    <a:pt x="774700" y="1099820"/>
                  </a:cubicBezTo>
                  <a:cubicBezTo>
                    <a:pt x="805180" y="1070610"/>
                    <a:pt x="877570" y="988060"/>
                    <a:pt x="900430" y="946150"/>
                  </a:cubicBezTo>
                  <a:cubicBezTo>
                    <a:pt x="913130" y="922020"/>
                    <a:pt x="914400" y="906780"/>
                    <a:pt x="920750" y="882650"/>
                  </a:cubicBezTo>
                  <a:cubicBezTo>
                    <a:pt x="929640" y="849630"/>
                    <a:pt x="939800" y="814070"/>
                    <a:pt x="944880" y="765810"/>
                  </a:cubicBezTo>
                  <a:cubicBezTo>
                    <a:pt x="953770" y="688340"/>
                    <a:pt x="957580" y="539750"/>
                    <a:pt x="948690" y="462280"/>
                  </a:cubicBezTo>
                  <a:cubicBezTo>
                    <a:pt x="943610" y="411480"/>
                    <a:pt x="935990" y="379730"/>
                    <a:pt x="922020" y="339090"/>
                  </a:cubicBezTo>
                  <a:cubicBezTo>
                    <a:pt x="905510" y="295910"/>
                    <a:pt x="853440" y="237490"/>
                    <a:pt x="852170" y="210820"/>
                  </a:cubicBezTo>
                  <a:cubicBezTo>
                    <a:pt x="852170" y="198120"/>
                    <a:pt x="858520" y="185420"/>
                    <a:pt x="866140" y="182880"/>
                  </a:cubicBezTo>
                  <a:cubicBezTo>
                    <a:pt x="875030" y="180340"/>
                    <a:pt x="897890" y="187960"/>
                    <a:pt x="900430" y="195580"/>
                  </a:cubicBezTo>
                  <a:cubicBezTo>
                    <a:pt x="904240" y="203200"/>
                    <a:pt x="894080" y="224790"/>
                    <a:pt x="886460" y="229870"/>
                  </a:cubicBezTo>
                  <a:cubicBezTo>
                    <a:pt x="880110" y="232410"/>
                    <a:pt x="868680" y="229870"/>
                    <a:pt x="862330" y="226060"/>
                  </a:cubicBezTo>
                  <a:cubicBezTo>
                    <a:pt x="857250" y="222250"/>
                    <a:pt x="850900" y="212090"/>
                    <a:pt x="852170" y="204470"/>
                  </a:cubicBezTo>
                  <a:cubicBezTo>
                    <a:pt x="853440" y="196850"/>
                    <a:pt x="863600" y="182880"/>
                    <a:pt x="871220" y="181610"/>
                  </a:cubicBezTo>
                  <a:cubicBezTo>
                    <a:pt x="880110" y="179070"/>
                    <a:pt x="890270" y="184150"/>
                    <a:pt x="899160" y="193040"/>
                  </a:cubicBezTo>
                  <a:cubicBezTo>
                    <a:pt x="920750" y="213360"/>
                    <a:pt x="952500" y="276860"/>
                    <a:pt x="969010" y="322580"/>
                  </a:cubicBezTo>
                  <a:cubicBezTo>
                    <a:pt x="985520" y="367030"/>
                    <a:pt x="994410" y="406400"/>
                    <a:pt x="999490" y="462280"/>
                  </a:cubicBezTo>
                  <a:cubicBezTo>
                    <a:pt x="1008380" y="537210"/>
                    <a:pt x="1005840" y="657860"/>
                    <a:pt x="998220" y="737870"/>
                  </a:cubicBezTo>
                  <a:cubicBezTo>
                    <a:pt x="991870" y="800100"/>
                    <a:pt x="979170" y="857250"/>
                    <a:pt x="967740" y="901700"/>
                  </a:cubicBezTo>
                  <a:cubicBezTo>
                    <a:pt x="960120" y="932180"/>
                    <a:pt x="956310" y="948690"/>
                    <a:pt x="941070" y="976630"/>
                  </a:cubicBezTo>
                  <a:cubicBezTo>
                    <a:pt x="914400" y="1022350"/>
                    <a:pt x="858520" y="1097280"/>
                    <a:pt x="806450" y="1140460"/>
                  </a:cubicBezTo>
                  <a:cubicBezTo>
                    <a:pt x="756920" y="1179830"/>
                    <a:pt x="693420" y="1209040"/>
                    <a:pt x="640080" y="1229360"/>
                  </a:cubicBezTo>
                  <a:cubicBezTo>
                    <a:pt x="591820" y="1245870"/>
                    <a:pt x="548640" y="1254760"/>
                    <a:pt x="501650" y="1258570"/>
                  </a:cubicBezTo>
                  <a:cubicBezTo>
                    <a:pt x="452120" y="1262380"/>
                    <a:pt x="389890" y="1257300"/>
                    <a:pt x="351790" y="1252220"/>
                  </a:cubicBezTo>
                  <a:cubicBezTo>
                    <a:pt x="327660" y="1249680"/>
                    <a:pt x="316230" y="1249680"/>
                    <a:pt x="294640" y="1240790"/>
                  </a:cubicBezTo>
                  <a:cubicBezTo>
                    <a:pt x="260350" y="1228090"/>
                    <a:pt x="210820" y="1201420"/>
                    <a:pt x="173990" y="1170940"/>
                  </a:cubicBezTo>
                  <a:cubicBezTo>
                    <a:pt x="133350" y="1136650"/>
                    <a:pt x="90170" y="1090930"/>
                    <a:pt x="64770" y="1040130"/>
                  </a:cubicBezTo>
                  <a:cubicBezTo>
                    <a:pt x="35560" y="982980"/>
                    <a:pt x="25400" y="904240"/>
                    <a:pt x="15240" y="842010"/>
                  </a:cubicBezTo>
                  <a:cubicBezTo>
                    <a:pt x="6350" y="789940"/>
                    <a:pt x="0" y="751840"/>
                    <a:pt x="1270" y="692150"/>
                  </a:cubicBezTo>
                  <a:cubicBezTo>
                    <a:pt x="2540" y="605790"/>
                    <a:pt x="22860" y="443230"/>
                    <a:pt x="40640" y="373380"/>
                  </a:cubicBezTo>
                  <a:cubicBezTo>
                    <a:pt x="49530" y="337820"/>
                    <a:pt x="55880" y="325120"/>
                    <a:pt x="71120" y="294640"/>
                  </a:cubicBezTo>
                  <a:cubicBezTo>
                    <a:pt x="91440" y="254000"/>
                    <a:pt x="130810" y="186690"/>
                    <a:pt x="157480" y="152400"/>
                  </a:cubicBezTo>
                  <a:cubicBezTo>
                    <a:pt x="176530" y="129540"/>
                    <a:pt x="187960" y="116840"/>
                    <a:pt x="210820" y="100330"/>
                  </a:cubicBezTo>
                  <a:cubicBezTo>
                    <a:pt x="243840" y="77470"/>
                    <a:pt x="294640" y="52070"/>
                    <a:pt x="339090" y="35560"/>
                  </a:cubicBezTo>
                  <a:cubicBezTo>
                    <a:pt x="382270" y="20320"/>
                    <a:pt x="427990" y="11430"/>
                    <a:pt x="473710" y="6350"/>
                  </a:cubicBezTo>
                  <a:cubicBezTo>
                    <a:pt x="521970" y="1270"/>
                    <a:pt x="574040" y="0"/>
                    <a:pt x="622300" y="6350"/>
                  </a:cubicBezTo>
                  <a:cubicBezTo>
                    <a:pt x="669290" y="13970"/>
                    <a:pt x="728980" y="31750"/>
                    <a:pt x="759460" y="46990"/>
                  </a:cubicBezTo>
                  <a:cubicBezTo>
                    <a:pt x="777240" y="55880"/>
                    <a:pt x="782320" y="59690"/>
                    <a:pt x="796290" y="74930"/>
                  </a:cubicBezTo>
                  <a:cubicBezTo>
                    <a:pt x="828040" y="109220"/>
                    <a:pt x="899160" y="205740"/>
                    <a:pt x="925830" y="265430"/>
                  </a:cubicBezTo>
                  <a:cubicBezTo>
                    <a:pt x="947420" y="312420"/>
                    <a:pt x="967740" y="373380"/>
                    <a:pt x="961390" y="400050"/>
                  </a:cubicBezTo>
                  <a:cubicBezTo>
                    <a:pt x="957580" y="412750"/>
                    <a:pt x="947420" y="424180"/>
                    <a:pt x="938530" y="425450"/>
                  </a:cubicBezTo>
                  <a:cubicBezTo>
                    <a:pt x="929640" y="425450"/>
                    <a:pt x="910590" y="400050"/>
                    <a:pt x="910590" y="400050"/>
                  </a:cubicBezTo>
                </a:path>
              </a:pathLst>
            </a:custGeom>
            <a:solidFill>
              <a:srgbClr val="0571D3"/>
            </a:solidFill>
            <a:ln cap="sq">
              <a:noFill/>
              <a:prstDash val="solid"/>
              <a:miter/>
            </a:ln>
          </p:spPr>
        </p:sp>
      </p:grpSp>
      <p:grpSp>
        <p:nvGrpSpPr>
          <p:cNvPr name="Group 70" id="70"/>
          <p:cNvGrpSpPr/>
          <p:nvPr/>
        </p:nvGrpSpPr>
        <p:grpSpPr>
          <a:xfrm rot="0">
            <a:off x="13670280" y="2787015"/>
            <a:ext cx="675322" cy="435293"/>
            <a:chOff x="0" y="0"/>
            <a:chExt cx="900430" cy="580390"/>
          </a:xfrm>
        </p:grpSpPr>
        <p:sp>
          <p:nvSpPr>
            <p:cNvPr name="Freeform 71" id="71"/>
            <p:cNvSpPr/>
            <p:nvPr/>
          </p:nvSpPr>
          <p:spPr>
            <a:xfrm flipH="false" flipV="false" rot="0">
              <a:off x="49530" y="49530"/>
              <a:ext cx="800100" cy="481330"/>
            </a:xfrm>
            <a:custGeom>
              <a:avLst/>
              <a:gdLst/>
              <a:ahLst/>
              <a:cxnLst/>
              <a:rect r="r" b="b" t="t" l="l"/>
              <a:pathLst>
                <a:path h="481330" w="800100">
                  <a:moveTo>
                    <a:pt x="59690" y="466090"/>
                  </a:moveTo>
                  <a:cubicBezTo>
                    <a:pt x="10160" y="476250"/>
                    <a:pt x="1270" y="463550"/>
                    <a:pt x="1270" y="450850"/>
                  </a:cubicBezTo>
                  <a:cubicBezTo>
                    <a:pt x="0" y="427990"/>
                    <a:pt x="31750" y="377190"/>
                    <a:pt x="62230" y="346710"/>
                  </a:cubicBezTo>
                  <a:cubicBezTo>
                    <a:pt x="100330" y="307340"/>
                    <a:pt x="151130" y="275590"/>
                    <a:pt x="220980" y="246380"/>
                  </a:cubicBezTo>
                  <a:cubicBezTo>
                    <a:pt x="327660" y="199390"/>
                    <a:pt x="637540" y="172720"/>
                    <a:pt x="661670" y="132080"/>
                  </a:cubicBezTo>
                  <a:cubicBezTo>
                    <a:pt x="668020" y="120650"/>
                    <a:pt x="660400" y="109220"/>
                    <a:pt x="652780" y="97790"/>
                  </a:cubicBezTo>
                  <a:cubicBezTo>
                    <a:pt x="638810" y="78740"/>
                    <a:pt x="581660" y="55880"/>
                    <a:pt x="572770" y="38100"/>
                  </a:cubicBezTo>
                  <a:cubicBezTo>
                    <a:pt x="568960" y="29210"/>
                    <a:pt x="570230" y="20320"/>
                    <a:pt x="574040" y="13970"/>
                  </a:cubicBezTo>
                  <a:cubicBezTo>
                    <a:pt x="576580" y="8890"/>
                    <a:pt x="582930" y="2540"/>
                    <a:pt x="593090" y="1270"/>
                  </a:cubicBezTo>
                  <a:cubicBezTo>
                    <a:pt x="623570" y="0"/>
                    <a:pt x="746760" y="60960"/>
                    <a:pt x="777240" y="88900"/>
                  </a:cubicBezTo>
                  <a:cubicBezTo>
                    <a:pt x="791210" y="101600"/>
                    <a:pt x="798830" y="110490"/>
                    <a:pt x="798830" y="128270"/>
                  </a:cubicBezTo>
                  <a:cubicBezTo>
                    <a:pt x="800100" y="161290"/>
                    <a:pt x="748030" y="224790"/>
                    <a:pt x="734060" y="271780"/>
                  </a:cubicBezTo>
                  <a:cubicBezTo>
                    <a:pt x="720090" y="313690"/>
                    <a:pt x="726440" y="377190"/>
                    <a:pt x="711200" y="396240"/>
                  </a:cubicBezTo>
                  <a:cubicBezTo>
                    <a:pt x="703580" y="406400"/>
                    <a:pt x="688340" y="411480"/>
                    <a:pt x="680720" y="408940"/>
                  </a:cubicBezTo>
                  <a:cubicBezTo>
                    <a:pt x="671830" y="406400"/>
                    <a:pt x="661670" y="387350"/>
                    <a:pt x="662940" y="379730"/>
                  </a:cubicBezTo>
                  <a:cubicBezTo>
                    <a:pt x="666750" y="372110"/>
                    <a:pt x="692150" y="359410"/>
                    <a:pt x="699770" y="363220"/>
                  </a:cubicBezTo>
                  <a:cubicBezTo>
                    <a:pt x="707390" y="365760"/>
                    <a:pt x="713740" y="389890"/>
                    <a:pt x="709930" y="397510"/>
                  </a:cubicBezTo>
                  <a:cubicBezTo>
                    <a:pt x="707390" y="405130"/>
                    <a:pt x="689610" y="412750"/>
                    <a:pt x="681990" y="410210"/>
                  </a:cubicBezTo>
                  <a:cubicBezTo>
                    <a:pt x="674370" y="406400"/>
                    <a:pt x="662940" y="386080"/>
                    <a:pt x="664210" y="377190"/>
                  </a:cubicBezTo>
                  <a:cubicBezTo>
                    <a:pt x="665480" y="370840"/>
                    <a:pt x="674370" y="363220"/>
                    <a:pt x="680720" y="360680"/>
                  </a:cubicBezTo>
                  <a:cubicBezTo>
                    <a:pt x="688340" y="359410"/>
                    <a:pt x="698500" y="360680"/>
                    <a:pt x="704850" y="365760"/>
                  </a:cubicBezTo>
                  <a:cubicBezTo>
                    <a:pt x="709930" y="369570"/>
                    <a:pt x="713740" y="381000"/>
                    <a:pt x="713740" y="387350"/>
                  </a:cubicBezTo>
                  <a:cubicBezTo>
                    <a:pt x="712470" y="394970"/>
                    <a:pt x="706120" y="403860"/>
                    <a:pt x="701040" y="407670"/>
                  </a:cubicBezTo>
                  <a:cubicBezTo>
                    <a:pt x="695960" y="410210"/>
                    <a:pt x="685800" y="411480"/>
                    <a:pt x="684530" y="410210"/>
                  </a:cubicBezTo>
                  <a:cubicBezTo>
                    <a:pt x="684530" y="408940"/>
                    <a:pt x="713740" y="389890"/>
                    <a:pt x="713740" y="391160"/>
                  </a:cubicBezTo>
                  <a:cubicBezTo>
                    <a:pt x="713740" y="391160"/>
                    <a:pt x="694690" y="411480"/>
                    <a:pt x="685800" y="410210"/>
                  </a:cubicBezTo>
                  <a:cubicBezTo>
                    <a:pt x="676910" y="408940"/>
                    <a:pt x="666750" y="394970"/>
                    <a:pt x="662940" y="379730"/>
                  </a:cubicBezTo>
                  <a:cubicBezTo>
                    <a:pt x="656590" y="353060"/>
                    <a:pt x="675640" y="290830"/>
                    <a:pt x="688340" y="250190"/>
                  </a:cubicBezTo>
                  <a:cubicBezTo>
                    <a:pt x="699770" y="208280"/>
                    <a:pt x="749300" y="163830"/>
                    <a:pt x="739140" y="132080"/>
                  </a:cubicBezTo>
                  <a:cubicBezTo>
                    <a:pt x="725170" y="93980"/>
                    <a:pt x="601980" y="71120"/>
                    <a:pt x="581660" y="46990"/>
                  </a:cubicBezTo>
                  <a:cubicBezTo>
                    <a:pt x="572770" y="38100"/>
                    <a:pt x="568960" y="27940"/>
                    <a:pt x="571500" y="20320"/>
                  </a:cubicBezTo>
                  <a:cubicBezTo>
                    <a:pt x="574040" y="12700"/>
                    <a:pt x="582930" y="2540"/>
                    <a:pt x="593090" y="1270"/>
                  </a:cubicBezTo>
                  <a:cubicBezTo>
                    <a:pt x="614680" y="1270"/>
                    <a:pt x="674370" y="53340"/>
                    <a:pt x="692150" y="73660"/>
                  </a:cubicBezTo>
                  <a:cubicBezTo>
                    <a:pt x="701040" y="82550"/>
                    <a:pt x="704850" y="88900"/>
                    <a:pt x="707390" y="99060"/>
                  </a:cubicBezTo>
                  <a:cubicBezTo>
                    <a:pt x="709930" y="114300"/>
                    <a:pt x="707390" y="144780"/>
                    <a:pt x="699770" y="158750"/>
                  </a:cubicBezTo>
                  <a:cubicBezTo>
                    <a:pt x="693420" y="168910"/>
                    <a:pt x="689610" y="171450"/>
                    <a:pt x="675640" y="179070"/>
                  </a:cubicBezTo>
                  <a:cubicBezTo>
                    <a:pt x="622300" y="205740"/>
                    <a:pt x="347980" y="246380"/>
                    <a:pt x="245110" y="290830"/>
                  </a:cubicBezTo>
                  <a:cubicBezTo>
                    <a:pt x="182880" y="316230"/>
                    <a:pt x="138430" y="341630"/>
                    <a:pt x="102870" y="375920"/>
                  </a:cubicBezTo>
                  <a:cubicBezTo>
                    <a:pt x="72390" y="405130"/>
                    <a:pt x="58420" y="468630"/>
                    <a:pt x="36830" y="477520"/>
                  </a:cubicBezTo>
                  <a:cubicBezTo>
                    <a:pt x="26670" y="481330"/>
                    <a:pt x="8890" y="476250"/>
                    <a:pt x="5080" y="468630"/>
                  </a:cubicBezTo>
                  <a:cubicBezTo>
                    <a:pt x="0" y="461010"/>
                    <a:pt x="2540" y="443230"/>
                    <a:pt x="10160" y="435610"/>
                  </a:cubicBezTo>
                  <a:cubicBezTo>
                    <a:pt x="17780" y="425450"/>
                    <a:pt x="49530" y="416560"/>
                    <a:pt x="60960" y="421640"/>
                  </a:cubicBezTo>
                  <a:cubicBezTo>
                    <a:pt x="68580" y="424180"/>
                    <a:pt x="73660" y="439420"/>
                    <a:pt x="73660" y="447040"/>
                  </a:cubicBezTo>
                  <a:cubicBezTo>
                    <a:pt x="72390" y="454660"/>
                    <a:pt x="59690" y="466090"/>
                    <a:pt x="59690" y="466090"/>
                  </a:cubicBezTo>
                </a:path>
              </a:pathLst>
            </a:custGeom>
            <a:solidFill>
              <a:srgbClr val="0571D3"/>
            </a:solidFill>
            <a:ln cap="sq">
              <a:noFill/>
              <a:prstDash val="solid"/>
              <a:miter/>
            </a:ln>
          </p:spPr>
        </p:sp>
      </p:grpSp>
      <p:grpSp>
        <p:nvGrpSpPr>
          <p:cNvPr name="Group 72" id="72"/>
          <p:cNvGrpSpPr/>
          <p:nvPr/>
        </p:nvGrpSpPr>
        <p:grpSpPr>
          <a:xfrm rot="0">
            <a:off x="14050327" y="2779395"/>
            <a:ext cx="313372" cy="405765"/>
            <a:chOff x="0" y="0"/>
            <a:chExt cx="417830" cy="541020"/>
          </a:xfrm>
        </p:grpSpPr>
        <p:sp>
          <p:nvSpPr>
            <p:cNvPr name="Freeform 73" id="73"/>
            <p:cNvSpPr/>
            <p:nvPr/>
          </p:nvSpPr>
          <p:spPr>
            <a:xfrm flipH="false" flipV="false" rot="0">
              <a:off x="49530" y="50800"/>
              <a:ext cx="318770" cy="439420"/>
            </a:xfrm>
            <a:custGeom>
              <a:avLst/>
              <a:gdLst/>
              <a:ahLst/>
              <a:cxnLst/>
              <a:rect r="r" b="b" t="t" l="l"/>
              <a:pathLst>
                <a:path h="439420" w="318770">
                  <a:moveTo>
                    <a:pt x="26670" y="0"/>
                  </a:moveTo>
                  <a:cubicBezTo>
                    <a:pt x="274320" y="53340"/>
                    <a:pt x="284480" y="44450"/>
                    <a:pt x="294640" y="46990"/>
                  </a:cubicBezTo>
                  <a:cubicBezTo>
                    <a:pt x="303530" y="49530"/>
                    <a:pt x="313690" y="58420"/>
                    <a:pt x="316230" y="66040"/>
                  </a:cubicBezTo>
                  <a:cubicBezTo>
                    <a:pt x="318770" y="72390"/>
                    <a:pt x="316230" y="83820"/>
                    <a:pt x="311150" y="88900"/>
                  </a:cubicBezTo>
                  <a:cubicBezTo>
                    <a:pt x="306070" y="93980"/>
                    <a:pt x="293370" y="100330"/>
                    <a:pt x="289560" y="97790"/>
                  </a:cubicBezTo>
                  <a:cubicBezTo>
                    <a:pt x="281940" y="92710"/>
                    <a:pt x="280670" y="45720"/>
                    <a:pt x="287020" y="41910"/>
                  </a:cubicBezTo>
                  <a:cubicBezTo>
                    <a:pt x="290830" y="40640"/>
                    <a:pt x="303530" y="49530"/>
                    <a:pt x="306070" y="55880"/>
                  </a:cubicBezTo>
                  <a:cubicBezTo>
                    <a:pt x="309880" y="62230"/>
                    <a:pt x="309880" y="73660"/>
                    <a:pt x="307340" y="78740"/>
                  </a:cubicBezTo>
                  <a:cubicBezTo>
                    <a:pt x="303530" y="86360"/>
                    <a:pt x="290830" y="83820"/>
                    <a:pt x="281940" y="92710"/>
                  </a:cubicBezTo>
                  <a:cubicBezTo>
                    <a:pt x="261620" y="110490"/>
                    <a:pt x="228600" y="163830"/>
                    <a:pt x="213360" y="200660"/>
                  </a:cubicBezTo>
                  <a:cubicBezTo>
                    <a:pt x="199390" y="231140"/>
                    <a:pt x="194310" y="261620"/>
                    <a:pt x="189230" y="295910"/>
                  </a:cubicBezTo>
                  <a:cubicBezTo>
                    <a:pt x="184150" y="334010"/>
                    <a:pt x="200660" y="401320"/>
                    <a:pt x="186690" y="421640"/>
                  </a:cubicBezTo>
                  <a:cubicBezTo>
                    <a:pt x="179070" y="433070"/>
                    <a:pt x="161290" y="439420"/>
                    <a:pt x="152400" y="436880"/>
                  </a:cubicBezTo>
                  <a:cubicBezTo>
                    <a:pt x="144780" y="434340"/>
                    <a:pt x="137160" y="419100"/>
                    <a:pt x="137160" y="410210"/>
                  </a:cubicBezTo>
                  <a:cubicBezTo>
                    <a:pt x="137160" y="403860"/>
                    <a:pt x="143510" y="393700"/>
                    <a:pt x="149860" y="391160"/>
                  </a:cubicBezTo>
                  <a:cubicBezTo>
                    <a:pt x="157480" y="387350"/>
                    <a:pt x="175260" y="391160"/>
                    <a:pt x="180340" y="396240"/>
                  </a:cubicBezTo>
                  <a:cubicBezTo>
                    <a:pt x="185420" y="401320"/>
                    <a:pt x="189230" y="412750"/>
                    <a:pt x="186690" y="419100"/>
                  </a:cubicBezTo>
                  <a:cubicBezTo>
                    <a:pt x="184150" y="426720"/>
                    <a:pt x="171450" y="439420"/>
                    <a:pt x="163830" y="439420"/>
                  </a:cubicBezTo>
                  <a:cubicBezTo>
                    <a:pt x="154940" y="438150"/>
                    <a:pt x="142240" y="427990"/>
                    <a:pt x="137160" y="414020"/>
                  </a:cubicBezTo>
                  <a:cubicBezTo>
                    <a:pt x="124460" y="384810"/>
                    <a:pt x="130810" y="303530"/>
                    <a:pt x="142240" y="255270"/>
                  </a:cubicBezTo>
                  <a:cubicBezTo>
                    <a:pt x="152400" y="210820"/>
                    <a:pt x="171450" y="166370"/>
                    <a:pt x="195580" y="130810"/>
                  </a:cubicBezTo>
                  <a:cubicBezTo>
                    <a:pt x="219710" y="95250"/>
                    <a:pt x="266700" y="41910"/>
                    <a:pt x="287020" y="41910"/>
                  </a:cubicBezTo>
                  <a:cubicBezTo>
                    <a:pt x="297180" y="43180"/>
                    <a:pt x="309880" y="59690"/>
                    <a:pt x="309880" y="67310"/>
                  </a:cubicBezTo>
                  <a:cubicBezTo>
                    <a:pt x="308610" y="76200"/>
                    <a:pt x="284480" y="95250"/>
                    <a:pt x="281940" y="92710"/>
                  </a:cubicBezTo>
                  <a:cubicBezTo>
                    <a:pt x="278130" y="90170"/>
                    <a:pt x="287020" y="49530"/>
                    <a:pt x="294640" y="46990"/>
                  </a:cubicBezTo>
                  <a:cubicBezTo>
                    <a:pt x="299720" y="45720"/>
                    <a:pt x="314960" y="57150"/>
                    <a:pt x="316230" y="66040"/>
                  </a:cubicBezTo>
                  <a:cubicBezTo>
                    <a:pt x="317500" y="74930"/>
                    <a:pt x="302260" y="97790"/>
                    <a:pt x="290830" y="102870"/>
                  </a:cubicBezTo>
                  <a:cubicBezTo>
                    <a:pt x="281940" y="107950"/>
                    <a:pt x="274320" y="106680"/>
                    <a:pt x="257810" y="105410"/>
                  </a:cubicBezTo>
                  <a:cubicBezTo>
                    <a:pt x="214630" y="100330"/>
                    <a:pt x="44450" y="71120"/>
                    <a:pt x="15240" y="48260"/>
                  </a:cubicBezTo>
                  <a:cubicBezTo>
                    <a:pt x="3810" y="40640"/>
                    <a:pt x="0" y="30480"/>
                    <a:pt x="1270" y="22860"/>
                  </a:cubicBezTo>
                  <a:cubicBezTo>
                    <a:pt x="2540" y="13970"/>
                    <a:pt x="26670" y="0"/>
                    <a:pt x="26670" y="0"/>
                  </a:cubicBezTo>
                </a:path>
              </a:pathLst>
            </a:custGeom>
            <a:solidFill>
              <a:srgbClr val="0571D3"/>
            </a:solidFill>
            <a:ln cap="sq">
              <a:noFill/>
              <a:prstDash val="solid"/>
              <a:miter/>
            </a:ln>
          </p:spPr>
        </p:sp>
      </p:grpSp>
      <p:grpSp>
        <p:nvGrpSpPr>
          <p:cNvPr name="Group 74" id="74"/>
          <p:cNvGrpSpPr/>
          <p:nvPr/>
        </p:nvGrpSpPr>
        <p:grpSpPr>
          <a:xfrm rot="0">
            <a:off x="13923780" y="7171943"/>
            <a:ext cx="4309012" cy="3075668"/>
            <a:chOff x="0" y="0"/>
            <a:chExt cx="5745349" cy="4100890"/>
          </a:xfrm>
        </p:grpSpPr>
        <p:grpSp>
          <p:nvGrpSpPr>
            <p:cNvPr name="Group 75" id="75"/>
            <p:cNvGrpSpPr/>
            <p:nvPr/>
          </p:nvGrpSpPr>
          <p:grpSpPr>
            <a:xfrm rot="0">
              <a:off x="502169" y="2286823"/>
              <a:ext cx="386933" cy="386933"/>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77" id="77"/>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78" id="78"/>
            <p:cNvGrpSpPr/>
            <p:nvPr/>
          </p:nvGrpSpPr>
          <p:grpSpPr>
            <a:xfrm rot="0">
              <a:off x="573261" y="916269"/>
              <a:ext cx="386933" cy="386933"/>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cap="sq">
                <a:noFill/>
                <a:prstDash val="solid"/>
                <a:miter/>
              </a:ln>
            </p:spPr>
          </p:sp>
          <p:sp>
            <p:nvSpPr>
              <p:cNvPr name="TextBox 80" id="80"/>
              <p:cNvSpPr txBox="true"/>
              <p:nvPr/>
            </p:nvSpPr>
            <p:spPr>
              <a:xfrm>
                <a:off x="76200" y="47625"/>
                <a:ext cx="660400" cy="688975"/>
              </a:xfrm>
              <a:prstGeom prst="rect">
                <a:avLst/>
              </a:prstGeom>
            </p:spPr>
            <p:txBody>
              <a:bodyPr anchor="ctr" rtlCol="false" tIns="37512" lIns="37512" bIns="37512" rIns="37512"/>
              <a:lstStyle/>
              <a:p>
                <a:pPr algn="ctr" marL="0" indent="0" lvl="0">
                  <a:lnSpc>
                    <a:spcPts val="1960"/>
                  </a:lnSpc>
                  <a:spcBef>
                    <a:spcPct val="0"/>
                  </a:spcBef>
                </a:pPr>
              </a:p>
            </p:txBody>
          </p:sp>
        </p:grpSp>
        <p:grpSp>
          <p:nvGrpSpPr>
            <p:cNvPr name="Group 81" id="81"/>
            <p:cNvGrpSpPr/>
            <p:nvPr/>
          </p:nvGrpSpPr>
          <p:grpSpPr>
            <a:xfrm rot="0">
              <a:off x="1967873" y="253672"/>
              <a:ext cx="386933" cy="386933"/>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83" id="83"/>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84" id="84"/>
            <p:cNvGrpSpPr/>
            <p:nvPr/>
          </p:nvGrpSpPr>
          <p:grpSpPr>
            <a:xfrm rot="0">
              <a:off x="1967873" y="2863757"/>
              <a:ext cx="386933" cy="386933"/>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86" id="86"/>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sp>
          <p:nvSpPr>
            <p:cNvPr name="AutoShape 87" id="87"/>
            <p:cNvSpPr/>
            <p:nvPr/>
          </p:nvSpPr>
          <p:spPr>
            <a:xfrm flipV="true">
              <a:off x="766727" y="447138"/>
              <a:ext cx="1201146" cy="469131"/>
            </a:xfrm>
            <a:prstGeom prst="line">
              <a:avLst/>
            </a:prstGeom>
            <a:ln cap="flat" w="25291">
              <a:solidFill>
                <a:srgbClr val="000000"/>
              </a:solidFill>
              <a:prstDash val="solid"/>
              <a:headEnd type="none" len="sm" w="sm"/>
              <a:tailEnd type="none" len="sm" w="sm"/>
            </a:ln>
          </p:spPr>
        </p:sp>
        <p:sp>
          <p:nvSpPr>
            <p:cNvPr name="AutoShape 88" id="88"/>
            <p:cNvSpPr/>
            <p:nvPr/>
          </p:nvSpPr>
          <p:spPr>
            <a:xfrm>
              <a:off x="2161340" y="640605"/>
              <a:ext cx="0" cy="2223152"/>
            </a:xfrm>
            <a:prstGeom prst="line">
              <a:avLst/>
            </a:prstGeom>
            <a:ln cap="flat" w="25291">
              <a:solidFill>
                <a:srgbClr val="000000"/>
              </a:solidFill>
              <a:prstDash val="solid"/>
              <a:headEnd type="none" len="sm" w="sm"/>
              <a:tailEnd type="none" len="sm" w="sm"/>
            </a:ln>
          </p:spPr>
        </p:sp>
        <p:grpSp>
          <p:nvGrpSpPr>
            <p:cNvPr name="Group 89" id="89"/>
            <p:cNvGrpSpPr/>
            <p:nvPr/>
          </p:nvGrpSpPr>
          <p:grpSpPr>
            <a:xfrm rot="-10800000">
              <a:off x="5009525" y="747401"/>
              <a:ext cx="386933" cy="386933"/>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91" id="91"/>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92" id="92"/>
            <p:cNvGrpSpPr/>
            <p:nvPr/>
          </p:nvGrpSpPr>
          <p:grpSpPr>
            <a:xfrm rot="-10800000">
              <a:off x="4938433" y="2117955"/>
              <a:ext cx="386933" cy="386933"/>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94" id="94"/>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95" id="95"/>
            <p:cNvGrpSpPr/>
            <p:nvPr/>
          </p:nvGrpSpPr>
          <p:grpSpPr>
            <a:xfrm rot="-10800000">
              <a:off x="3543820" y="2780553"/>
              <a:ext cx="386933" cy="386933"/>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97" id="97"/>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98" id="98"/>
            <p:cNvGrpSpPr/>
            <p:nvPr/>
          </p:nvGrpSpPr>
          <p:grpSpPr>
            <a:xfrm rot="-10800000">
              <a:off x="3543820" y="170467"/>
              <a:ext cx="386933" cy="386933"/>
              <a:chOff x="0" y="0"/>
              <a:chExt cx="812800" cy="812800"/>
            </a:xfrm>
          </p:grpSpPr>
          <p:sp>
            <p:nvSpPr>
              <p:cNvPr name="Freeform 99" id="9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100" id="100"/>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sp>
          <p:nvSpPr>
            <p:cNvPr name="AutoShape 101" id="101"/>
            <p:cNvSpPr/>
            <p:nvPr/>
          </p:nvSpPr>
          <p:spPr>
            <a:xfrm flipH="true">
              <a:off x="3737287" y="1134334"/>
              <a:ext cx="1465704" cy="1646218"/>
            </a:xfrm>
            <a:prstGeom prst="line">
              <a:avLst/>
            </a:prstGeom>
            <a:ln cap="flat" w="16861">
              <a:solidFill>
                <a:srgbClr val="000000"/>
              </a:solidFill>
              <a:prstDash val="solid"/>
              <a:headEnd type="none" len="sm" w="sm"/>
              <a:tailEnd type="none" len="sm" w="sm"/>
            </a:ln>
          </p:spPr>
        </p:sp>
        <p:sp>
          <p:nvSpPr>
            <p:cNvPr name="AutoShape 102" id="102"/>
            <p:cNvSpPr/>
            <p:nvPr/>
          </p:nvSpPr>
          <p:spPr>
            <a:xfrm flipH="true" flipV="true">
              <a:off x="3737287" y="557400"/>
              <a:ext cx="0" cy="2223152"/>
            </a:xfrm>
            <a:prstGeom prst="line">
              <a:avLst/>
            </a:prstGeom>
            <a:ln cap="flat" w="25291">
              <a:solidFill>
                <a:srgbClr val="000000"/>
              </a:solidFill>
              <a:prstDash val="solid"/>
              <a:headEnd type="none" len="sm" w="sm"/>
              <a:tailEnd type="none" len="sm" w="sm"/>
            </a:ln>
          </p:spPr>
        </p:sp>
        <p:sp>
          <p:nvSpPr>
            <p:cNvPr name="AutoShape 103" id="103"/>
            <p:cNvSpPr/>
            <p:nvPr/>
          </p:nvSpPr>
          <p:spPr>
            <a:xfrm flipV="true">
              <a:off x="2354806" y="363934"/>
              <a:ext cx="1189014" cy="83204"/>
            </a:xfrm>
            <a:prstGeom prst="line">
              <a:avLst/>
            </a:prstGeom>
            <a:ln cap="flat" w="25291">
              <a:solidFill>
                <a:srgbClr val="FF5757"/>
              </a:solidFill>
              <a:prstDash val="solid"/>
              <a:headEnd type="none" len="sm" w="sm"/>
              <a:tailEnd type="none" len="sm" w="sm"/>
            </a:ln>
          </p:spPr>
        </p:sp>
        <p:sp>
          <p:nvSpPr>
            <p:cNvPr name="AutoShape 104" id="104"/>
            <p:cNvSpPr/>
            <p:nvPr/>
          </p:nvSpPr>
          <p:spPr>
            <a:xfrm flipH="true">
              <a:off x="695635" y="363934"/>
              <a:ext cx="2848185" cy="1922889"/>
            </a:xfrm>
            <a:prstGeom prst="line">
              <a:avLst/>
            </a:prstGeom>
            <a:ln cap="flat" w="25291">
              <a:solidFill>
                <a:srgbClr val="FF5757"/>
              </a:solidFill>
              <a:prstDash val="solid"/>
              <a:headEnd type="none" len="sm" w="sm"/>
              <a:tailEnd type="none" len="sm" w="sm"/>
            </a:ln>
          </p:spPr>
        </p:sp>
        <p:sp>
          <p:nvSpPr>
            <p:cNvPr name="AutoShape 105" id="105"/>
            <p:cNvSpPr/>
            <p:nvPr/>
          </p:nvSpPr>
          <p:spPr>
            <a:xfrm flipH="true">
              <a:off x="2354806" y="2974019"/>
              <a:ext cx="1189014" cy="83204"/>
            </a:xfrm>
            <a:prstGeom prst="line">
              <a:avLst/>
            </a:prstGeom>
            <a:ln cap="flat" w="25291">
              <a:solidFill>
                <a:srgbClr val="FF5757"/>
              </a:solidFill>
              <a:prstDash val="solid"/>
              <a:headEnd type="none" len="sm" w="sm"/>
              <a:tailEnd type="none" len="sm" w="sm"/>
            </a:ln>
          </p:spPr>
        </p:sp>
        <p:sp>
          <p:nvSpPr>
            <p:cNvPr name="TextBox 106" id="106"/>
            <p:cNvSpPr txBox="true"/>
            <p:nvPr/>
          </p:nvSpPr>
          <p:spPr>
            <a:xfrm rot="0">
              <a:off x="674284" y="949774"/>
              <a:ext cx="184886"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A</a:t>
              </a:r>
            </a:p>
          </p:txBody>
        </p:sp>
        <p:sp>
          <p:nvSpPr>
            <p:cNvPr name="TextBox 107" id="107"/>
            <p:cNvSpPr txBox="true"/>
            <p:nvPr/>
          </p:nvSpPr>
          <p:spPr>
            <a:xfrm rot="0">
              <a:off x="618436" y="2282847"/>
              <a:ext cx="154399"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B</a:t>
              </a:r>
            </a:p>
          </p:txBody>
        </p:sp>
        <p:sp>
          <p:nvSpPr>
            <p:cNvPr name="TextBox 108" id="108"/>
            <p:cNvSpPr txBox="true"/>
            <p:nvPr/>
          </p:nvSpPr>
          <p:spPr>
            <a:xfrm rot="0">
              <a:off x="2062996" y="266052"/>
              <a:ext cx="196687"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C</a:t>
              </a:r>
            </a:p>
          </p:txBody>
        </p:sp>
        <p:sp>
          <p:nvSpPr>
            <p:cNvPr name="TextBox 109" id="109"/>
            <p:cNvSpPr txBox="true"/>
            <p:nvPr/>
          </p:nvSpPr>
          <p:spPr>
            <a:xfrm rot="0">
              <a:off x="2086795" y="2897261"/>
              <a:ext cx="172888"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D</a:t>
              </a:r>
            </a:p>
          </p:txBody>
        </p:sp>
        <p:sp>
          <p:nvSpPr>
            <p:cNvPr name="TextBox 110" id="110"/>
            <p:cNvSpPr txBox="true"/>
            <p:nvPr/>
          </p:nvSpPr>
          <p:spPr>
            <a:xfrm rot="0">
              <a:off x="3666816" y="203972"/>
              <a:ext cx="146335"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E</a:t>
              </a:r>
            </a:p>
          </p:txBody>
        </p:sp>
        <p:sp>
          <p:nvSpPr>
            <p:cNvPr name="TextBox 111" id="111"/>
            <p:cNvSpPr txBox="true"/>
            <p:nvPr/>
          </p:nvSpPr>
          <p:spPr>
            <a:xfrm rot="0">
              <a:off x="3668920" y="2814057"/>
              <a:ext cx="143975"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F</a:t>
              </a:r>
            </a:p>
          </p:txBody>
        </p:sp>
        <p:sp>
          <p:nvSpPr>
            <p:cNvPr name="TextBox 112" id="112"/>
            <p:cNvSpPr txBox="true"/>
            <p:nvPr/>
          </p:nvSpPr>
          <p:spPr>
            <a:xfrm rot="0">
              <a:off x="5100124" y="780906"/>
              <a:ext cx="205735"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G</a:t>
              </a:r>
            </a:p>
          </p:txBody>
        </p:sp>
        <p:sp>
          <p:nvSpPr>
            <p:cNvPr name="TextBox 113" id="113"/>
            <p:cNvSpPr txBox="true"/>
            <p:nvPr/>
          </p:nvSpPr>
          <p:spPr>
            <a:xfrm rot="0">
              <a:off x="5058468" y="2126861"/>
              <a:ext cx="177018"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H</a:t>
              </a:r>
            </a:p>
          </p:txBody>
        </p:sp>
        <p:sp>
          <p:nvSpPr>
            <p:cNvPr name="AutoShape 114" id="114"/>
            <p:cNvSpPr/>
            <p:nvPr/>
          </p:nvSpPr>
          <p:spPr>
            <a:xfrm>
              <a:off x="2354806" y="9136"/>
              <a:ext cx="0" cy="3489327"/>
            </a:xfrm>
            <a:prstGeom prst="line">
              <a:avLst/>
            </a:prstGeom>
            <a:ln cap="flat" w="25291">
              <a:solidFill>
                <a:srgbClr val="000000"/>
              </a:solidFill>
              <a:prstDash val="sysDot"/>
              <a:headEnd type="none" len="sm" w="sm"/>
              <a:tailEnd type="none" len="sm" w="sm"/>
            </a:ln>
          </p:spPr>
        </p:sp>
        <p:sp>
          <p:nvSpPr>
            <p:cNvPr name="AutoShape 115" id="115"/>
            <p:cNvSpPr/>
            <p:nvPr/>
          </p:nvSpPr>
          <p:spPr>
            <a:xfrm>
              <a:off x="960194" y="1109735"/>
              <a:ext cx="3978239" cy="1201686"/>
            </a:xfrm>
            <a:prstGeom prst="line">
              <a:avLst/>
            </a:prstGeom>
            <a:ln cap="flat" w="25291">
              <a:solidFill>
                <a:srgbClr val="231F20"/>
              </a:solidFill>
              <a:prstDash val="solid"/>
              <a:headEnd type="none" len="sm" w="sm"/>
              <a:tailEnd type="none" len="sm" w="sm"/>
            </a:ln>
          </p:spPr>
        </p:sp>
        <p:sp>
          <p:nvSpPr>
            <p:cNvPr name="Freeform 116" id="116"/>
            <p:cNvSpPr/>
            <p:nvPr/>
          </p:nvSpPr>
          <p:spPr>
            <a:xfrm flipH="false" flipV="false" rot="-5400000">
              <a:off x="936743" y="2332184"/>
              <a:ext cx="475713" cy="2349198"/>
            </a:xfrm>
            <a:custGeom>
              <a:avLst/>
              <a:gdLst/>
              <a:ahLst/>
              <a:cxnLst/>
              <a:rect r="r" b="b" t="t" l="l"/>
              <a:pathLst>
                <a:path h="2349198" w="475713">
                  <a:moveTo>
                    <a:pt x="0" y="0"/>
                  </a:moveTo>
                  <a:lnTo>
                    <a:pt x="475712" y="0"/>
                  </a:lnTo>
                  <a:lnTo>
                    <a:pt x="475712" y="2349198"/>
                  </a:lnTo>
                  <a:lnTo>
                    <a:pt x="0" y="23491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7" id="117"/>
            <p:cNvSpPr/>
            <p:nvPr/>
          </p:nvSpPr>
          <p:spPr>
            <a:xfrm flipH="false" flipV="false" rot="-5400000">
              <a:off x="4332894" y="2332184"/>
              <a:ext cx="475713" cy="2349198"/>
            </a:xfrm>
            <a:custGeom>
              <a:avLst/>
              <a:gdLst/>
              <a:ahLst/>
              <a:cxnLst/>
              <a:rect r="r" b="b" t="t" l="l"/>
              <a:pathLst>
                <a:path h="2349198" w="475713">
                  <a:moveTo>
                    <a:pt x="0" y="0"/>
                  </a:moveTo>
                  <a:lnTo>
                    <a:pt x="475712" y="0"/>
                  </a:lnTo>
                  <a:lnTo>
                    <a:pt x="475712" y="2349198"/>
                  </a:lnTo>
                  <a:lnTo>
                    <a:pt x="0" y="23491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8" id="118"/>
            <p:cNvSpPr/>
            <p:nvPr/>
          </p:nvSpPr>
          <p:spPr>
            <a:xfrm flipH="false" flipV="false" rot="0">
              <a:off x="2949313" y="1097115"/>
              <a:ext cx="349174" cy="466130"/>
            </a:xfrm>
            <a:custGeom>
              <a:avLst/>
              <a:gdLst/>
              <a:ahLst/>
              <a:cxnLst/>
              <a:rect r="r" b="b" t="t" l="l"/>
              <a:pathLst>
                <a:path h="466130" w="349174">
                  <a:moveTo>
                    <a:pt x="0" y="0"/>
                  </a:moveTo>
                  <a:lnTo>
                    <a:pt x="349174" y="0"/>
                  </a:lnTo>
                  <a:lnTo>
                    <a:pt x="349174" y="466130"/>
                  </a:lnTo>
                  <a:lnTo>
                    <a:pt x="0" y="4661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9" id="119"/>
            <p:cNvSpPr txBox="true"/>
            <p:nvPr/>
          </p:nvSpPr>
          <p:spPr>
            <a:xfrm rot="0">
              <a:off x="586335" y="3834346"/>
              <a:ext cx="1176528" cy="266544"/>
            </a:xfrm>
            <a:prstGeom prst="rect">
              <a:avLst/>
            </a:prstGeom>
          </p:spPr>
          <p:txBody>
            <a:bodyPr anchor="t" rtlCol="false" tIns="0" lIns="0" bIns="0" rIns="0">
              <a:spAutoFit/>
            </a:bodyPr>
            <a:lstStyle/>
            <a:p>
              <a:pPr algn="ctr">
                <a:lnSpc>
                  <a:spcPts val="1602"/>
                </a:lnSpc>
              </a:pPr>
              <a:r>
                <a:rPr lang="en-US" b="true" sz="1232">
                  <a:solidFill>
                    <a:srgbClr val="202020"/>
                  </a:solidFill>
                  <a:latin typeface="Glacial Indifference Bold"/>
                  <a:ea typeface="Glacial Indifference Bold"/>
                  <a:cs typeface="Glacial Indifference Bold"/>
                  <a:sym typeface="Glacial Indifference Bold"/>
                </a:rPr>
                <a:t>PARTITION 1 </a:t>
              </a:r>
            </a:p>
          </p:txBody>
        </p:sp>
        <p:sp>
          <p:nvSpPr>
            <p:cNvPr name="TextBox 120" id="120"/>
            <p:cNvSpPr txBox="true"/>
            <p:nvPr/>
          </p:nvSpPr>
          <p:spPr>
            <a:xfrm rot="0">
              <a:off x="3959749" y="3834346"/>
              <a:ext cx="1222002" cy="266544"/>
            </a:xfrm>
            <a:prstGeom prst="rect">
              <a:avLst/>
            </a:prstGeom>
          </p:spPr>
          <p:txBody>
            <a:bodyPr anchor="t" rtlCol="false" tIns="0" lIns="0" bIns="0" rIns="0">
              <a:spAutoFit/>
            </a:bodyPr>
            <a:lstStyle/>
            <a:p>
              <a:pPr algn="ctr">
                <a:lnSpc>
                  <a:spcPts val="1602"/>
                </a:lnSpc>
              </a:pPr>
              <a:r>
                <a:rPr lang="en-US" b="true" sz="1232">
                  <a:solidFill>
                    <a:srgbClr val="202020"/>
                  </a:solidFill>
                  <a:latin typeface="Glacial Indifference Bold"/>
                  <a:ea typeface="Glacial Indifference Bold"/>
                  <a:cs typeface="Glacial Indifference Bold"/>
                  <a:sym typeface="Glacial Indifference Bold"/>
                </a:rPr>
                <a:t>PARTITION 2 </a:t>
              </a:r>
            </a:p>
          </p:txBody>
        </p:sp>
      </p:grpSp>
      <p:sp>
        <p:nvSpPr>
          <p:cNvPr name="TextBox 121" id="121"/>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122" id="122"/>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23" id="123"/>
          <p:cNvSpPr txBox="true"/>
          <p:nvPr/>
        </p:nvSpPr>
        <p:spPr>
          <a:xfrm rot="0">
            <a:off x="1823633" y="1701502"/>
            <a:ext cx="3924613" cy="483225"/>
          </a:xfrm>
          <a:prstGeom prst="rect">
            <a:avLst/>
          </a:prstGeom>
        </p:spPr>
        <p:txBody>
          <a:bodyPr anchor="t" rtlCol="false" tIns="0" lIns="0" bIns="0" rIns="0">
            <a:spAutoFit/>
          </a:bodyPr>
          <a:lstStyle/>
          <a:p>
            <a:pPr algn="ctr">
              <a:lnSpc>
                <a:spcPts val="3937"/>
              </a:lnSpc>
              <a:spcBef>
                <a:spcPct val="0"/>
              </a:spcBef>
            </a:pPr>
            <a:r>
              <a:rPr lang="en-US" b="true" sz="2812">
                <a:solidFill>
                  <a:srgbClr val="202020"/>
                </a:solidFill>
                <a:latin typeface="Glacial Indifference Bold"/>
                <a:ea typeface="Glacial Indifference Bold"/>
                <a:cs typeface="Glacial Indifference Bold"/>
                <a:sym typeface="Glacial Indifference Bold"/>
              </a:rPr>
              <a:t>GAINS FOR PARTITION 1 </a:t>
            </a:r>
          </a:p>
        </p:txBody>
      </p:sp>
      <p:sp>
        <p:nvSpPr>
          <p:cNvPr name="TextBox 124" id="124"/>
          <p:cNvSpPr txBox="true"/>
          <p:nvPr/>
        </p:nvSpPr>
        <p:spPr>
          <a:xfrm rot="0">
            <a:off x="9213914" y="1701502"/>
            <a:ext cx="4002429" cy="483225"/>
          </a:xfrm>
          <a:prstGeom prst="rect">
            <a:avLst/>
          </a:prstGeom>
        </p:spPr>
        <p:txBody>
          <a:bodyPr anchor="t" rtlCol="false" tIns="0" lIns="0" bIns="0" rIns="0">
            <a:spAutoFit/>
          </a:bodyPr>
          <a:lstStyle/>
          <a:p>
            <a:pPr algn="ctr">
              <a:lnSpc>
                <a:spcPts val="3937"/>
              </a:lnSpc>
              <a:spcBef>
                <a:spcPct val="0"/>
              </a:spcBef>
            </a:pPr>
            <a:r>
              <a:rPr lang="en-US" b="true" sz="2812">
                <a:solidFill>
                  <a:srgbClr val="202020"/>
                </a:solidFill>
                <a:latin typeface="Glacial Indifference Bold"/>
                <a:ea typeface="Glacial Indifference Bold"/>
                <a:cs typeface="Glacial Indifference Bold"/>
                <a:sym typeface="Glacial Indifference Bold"/>
              </a:rPr>
              <a:t>GAINS FOR PARTITION 2 </a:t>
            </a:r>
          </a:p>
        </p:txBody>
      </p:sp>
      <p:sp>
        <p:nvSpPr>
          <p:cNvPr name="TextBox 125" id="125"/>
          <p:cNvSpPr txBox="true"/>
          <p:nvPr/>
        </p:nvSpPr>
        <p:spPr>
          <a:xfrm rot="0">
            <a:off x="5515024" y="4195474"/>
            <a:ext cx="466444"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A</a:t>
            </a:r>
          </a:p>
        </p:txBody>
      </p:sp>
      <p:sp>
        <p:nvSpPr>
          <p:cNvPr name="TextBox 126" id="126"/>
          <p:cNvSpPr txBox="true"/>
          <p:nvPr/>
        </p:nvSpPr>
        <p:spPr>
          <a:xfrm rot="0">
            <a:off x="5500138" y="5199524"/>
            <a:ext cx="496217"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C</a:t>
            </a:r>
          </a:p>
        </p:txBody>
      </p:sp>
      <p:sp>
        <p:nvSpPr>
          <p:cNvPr name="TextBox 127" id="127"/>
          <p:cNvSpPr txBox="true"/>
          <p:nvPr/>
        </p:nvSpPr>
        <p:spPr>
          <a:xfrm rot="0">
            <a:off x="7885663" y="4228598"/>
            <a:ext cx="436174"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D</a:t>
            </a:r>
          </a:p>
        </p:txBody>
      </p:sp>
      <p:sp>
        <p:nvSpPr>
          <p:cNvPr name="TextBox 128" id="128"/>
          <p:cNvSpPr txBox="true"/>
          <p:nvPr/>
        </p:nvSpPr>
        <p:spPr>
          <a:xfrm rot="0">
            <a:off x="5552027" y="3323407"/>
            <a:ext cx="389530"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B</a:t>
            </a:r>
          </a:p>
        </p:txBody>
      </p:sp>
      <p:sp>
        <p:nvSpPr>
          <p:cNvPr name="TextBox 129" id="129"/>
          <p:cNvSpPr txBox="true"/>
          <p:nvPr/>
        </p:nvSpPr>
        <p:spPr>
          <a:xfrm rot="0">
            <a:off x="15559243" y="5199524"/>
            <a:ext cx="519043"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G</a:t>
            </a:r>
          </a:p>
        </p:txBody>
      </p:sp>
      <p:sp>
        <p:nvSpPr>
          <p:cNvPr name="TextBox 130" id="130"/>
          <p:cNvSpPr txBox="true"/>
          <p:nvPr/>
        </p:nvSpPr>
        <p:spPr>
          <a:xfrm rot="0">
            <a:off x="13267950" y="5199524"/>
            <a:ext cx="363231"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F</a:t>
            </a:r>
          </a:p>
        </p:txBody>
      </p:sp>
      <p:sp>
        <p:nvSpPr>
          <p:cNvPr name="TextBox 131" id="131"/>
          <p:cNvSpPr txBox="true"/>
          <p:nvPr/>
        </p:nvSpPr>
        <p:spPr>
          <a:xfrm rot="0">
            <a:off x="15590224" y="3323407"/>
            <a:ext cx="446595"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H</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15369" y="-1537359"/>
            <a:ext cx="3074718" cy="3074718"/>
            <a:chOff x="0" y="0"/>
            <a:chExt cx="1708150" cy="1708150"/>
          </a:xfrm>
        </p:grpSpPr>
        <p:sp>
          <p:nvSpPr>
            <p:cNvPr name="Freeform 3" id="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grpSp>
        <p:nvGrpSpPr>
          <p:cNvPr name="Group 4" id="4"/>
          <p:cNvGrpSpPr/>
          <p:nvPr/>
        </p:nvGrpSpPr>
        <p:grpSpPr>
          <a:xfrm rot="0">
            <a:off x="2662516" y="2423479"/>
            <a:ext cx="1675197" cy="3660306"/>
            <a:chOff x="0" y="0"/>
            <a:chExt cx="2233596" cy="4880408"/>
          </a:xfrm>
        </p:grpSpPr>
        <p:sp>
          <p:nvSpPr>
            <p:cNvPr name="Freeform 5" id="5"/>
            <p:cNvSpPr/>
            <p:nvPr/>
          </p:nvSpPr>
          <p:spPr>
            <a:xfrm flipH="false" flipV="false" rot="0">
              <a:off x="0" y="0"/>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1220102"/>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2440204"/>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3660306"/>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772842" y="54134"/>
              <a:ext cx="687911" cy="959346"/>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2</a:t>
              </a:r>
            </a:p>
          </p:txBody>
        </p:sp>
        <p:sp>
          <p:nvSpPr>
            <p:cNvPr name="TextBox 10" id="10"/>
            <p:cNvSpPr txBox="true"/>
            <p:nvPr/>
          </p:nvSpPr>
          <p:spPr>
            <a:xfrm rot="0">
              <a:off x="836271" y="1272571"/>
              <a:ext cx="561053" cy="959346"/>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1</a:t>
              </a:r>
            </a:p>
          </p:txBody>
        </p:sp>
        <p:sp>
          <p:nvSpPr>
            <p:cNvPr name="TextBox 11" id="11"/>
            <p:cNvSpPr txBox="true"/>
            <p:nvPr/>
          </p:nvSpPr>
          <p:spPr>
            <a:xfrm rot="0">
              <a:off x="836271" y="2455302"/>
              <a:ext cx="508421" cy="955249"/>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0</a:t>
              </a:r>
            </a:p>
          </p:txBody>
        </p:sp>
        <p:sp>
          <p:nvSpPr>
            <p:cNvPr name="TextBox 12" id="12"/>
            <p:cNvSpPr txBox="true"/>
            <p:nvPr/>
          </p:nvSpPr>
          <p:spPr>
            <a:xfrm rot="0">
              <a:off x="719304" y="3749869"/>
              <a:ext cx="778594" cy="955249"/>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-1</a:t>
              </a:r>
            </a:p>
          </p:txBody>
        </p:sp>
      </p:grpSp>
      <p:sp>
        <p:nvSpPr>
          <p:cNvPr name="Freeform 13" id="13"/>
          <p:cNvSpPr/>
          <p:nvPr/>
        </p:nvSpPr>
        <p:spPr>
          <a:xfrm flipH="false" flipV="false" rot="0">
            <a:off x="5603600" y="7440884"/>
            <a:ext cx="1675197" cy="915076"/>
          </a:xfrm>
          <a:custGeom>
            <a:avLst/>
            <a:gdLst/>
            <a:ahLst/>
            <a:cxnLst/>
            <a:rect r="r" b="b" t="t" l="l"/>
            <a:pathLst>
              <a:path h="915076" w="1675197">
                <a:moveTo>
                  <a:pt x="0" y="0"/>
                </a:moveTo>
                <a:lnTo>
                  <a:pt x="1675197" y="0"/>
                </a:lnTo>
                <a:lnTo>
                  <a:pt x="1675197" y="915077"/>
                </a:lnTo>
                <a:lnTo>
                  <a:pt x="0" y="915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7278797" y="7440884"/>
            <a:ext cx="1675197" cy="915076"/>
          </a:xfrm>
          <a:custGeom>
            <a:avLst/>
            <a:gdLst/>
            <a:ahLst/>
            <a:cxnLst/>
            <a:rect r="r" b="b" t="t" l="l"/>
            <a:pathLst>
              <a:path h="915076" w="1675197">
                <a:moveTo>
                  <a:pt x="0" y="0"/>
                </a:moveTo>
                <a:lnTo>
                  <a:pt x="1675197" y="0"/>
                </a:lnTo>
                <a:lnTo>
                  <a:pt x="1675197" y="915077"/>
                </a:lnTo>
                <a:lnTo>
                  <a:pt x="0" y="915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4337713" y="3418657"/>
            <a:ext cx="2351715" cy="729193"/>
            <a:chOff x="0" y="0"/>
            <a:chExt cx="3135620" cy="972257"/>
          </a:xfrm>
        </p:grpSpPr>
        <p:sp>
          <p:nvSpPr>
            <p:cNvPr name="Freeform 16" id="16"/>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18" id="18"/>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19" id="19"/>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20" id="20"/>
          <p:cNvGrpSpPr/>
          <p:nvPr/>
        </p:nvGrpSpPr>
        <p:grpSpPr>
          <a:xfrm rot="0">
            <a:off x="6689428" y="4290724"/>
            <a:ext cx="2351715" cy="729193"/>
            <a:chOff x="0" y="0"/>
            <a:chExt cx="3135620" cy="972257"/>
          </a:xfrm>
        </p:grpSpPr>
        <p:sp>
          <p:nvSpPr>
            <p:cNvPr name="Freeform 21" id="21"/>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23" id="23"/>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24" id="24"/>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25" id="25"/>
          <p:cNvGrpSpPr/>
          <p:nvPr/>
        </p:nvGrpSpPr>
        <p:grpSpPr>
          <a:xfrm rot="0">
            <a:off x="4337713" y="5261650"/>
            <a:ext cx="2351715" cy="729193"/>
            <a:chOff x="0" y="0"/>
            <a:chExt cx="3135620" cy="972257"/>
          </a:xfrm>
        </p:grpSpPr>
        <p:sp>
          <p:nvSpPr>
            <p:cNvPr name="Freeform 26" id="26"/>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28" id="28"/>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29" id="29"/>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30" id="30"/>
          <p:cNvGrpSpPr/>
          <p:nvPr/>
        </p:nvGrpSpPr>
        <p:grpSpPr>
          <a:xfrm rot="0">
            <a:off x="4337713" y="4290724"/>
            <a:ext cx="2351715" cy="729193"/>
            <a:chOff x="0" y="0"/>
            <a:chExt cx="3135620" cy="972257"/>
          </a:xfrm>
        </p:grpSpPr>
        <p:sp>
          <p:nvSpPr>
            <p:cNvPr name="Freeform 31" id="31"/>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33" id="33"/>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34" id="34"/>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35" id="35"/>
          <p:cNvGrpSpPr/>
          <p:nvPr/>
        </p:nvGrpSpPr>
        <p:grpSpPr>
          <a:xfrm rot="0">
            <a:off x="10377531" y="2423479"/>
            <a:ext cx="1675197" cy="3660306"/>
            <a:chOff x="0" y="0"/>
            <a:chExt cx="2233596" cy="4880408"/>
          </a:xfrm>
        </p:grpSpPr>
        <p:sp>
          <p:nvSpPr>
            <p:cNvPr name="Freeform 36" id="36"/>
            <p:cNvSpPr/>
            <p:nvPr/>
          </p:nvSpPr>
          <p:spPr>
            <a:xfrm flipH="false" flipV="false" rot="0">
              <a:off x="0" y="0"/>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7" id="37"/>
            <p:cNvSpPr/>
            <p:nvPr/>
          </p:nvSpPr>
          <p:spPr>
            <a:xfrm flipH="false" flipV="false" rot="0">
              <a:off x="0" y="1220102"/>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0" y="2440204"/>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0">
              <a:off x="0" y="3660306"/>
              <a:ext cx="2233596" cy="1220102"/>
            </a:xfrm>
            <a:custGeom>
              <a:avLst/>
              <a:gdLst/>
              <a:ahLst/>
              <a:cxnLst/>
              <a:rect r="r" b="b" t="t" l="l"/>
              <a:pathLst>
                <a:path h="1220102" w="2233596">
                  <a:moveTo>
                    <a:pt x="0" y="0"/>
                  </a:moveTo>
                  <a:lnTo>
                    <a:pt x="2233596" y="0"/>
                  </a:lnTo>
                  <a:lnTo>
                    <a:pt x="2233596" y="1220102"/>
                  </a:lnTo>
                  <a:lnTo>
                    <a:pt x="0" y="1220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0" id="40"/>
            <p:cNvSpPr txBox="true"/>
            <p:nvPr/>
          </p:nvSpPr>
          <p:spPr>
            <a:xfrm rot="0">
              <a:off x="772842" y="54134"/>
              <a:ext cx="687911" cy="959346"/>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2</a:t>
              </a:r>
            </a:p>
          </p:txBody>
        </p:sp>
        <p:sp>
          <p:nvSpPr>
            <p:cNvPr name="TextBox 41" id="41"/>
            <p:cNvSpPr txBox="true"/>
            <p:nvPr/>
          </p:nvSpPr>
          <p:spPr>
            <a:xfrm rot="0">
              <a:off x="836271" y="1272571"/>
              <a:ext cx="561053" cy="959346"/>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1</a:t>
              </a:r>
            </a:p>
          </p:txBody>
        </p:sp>
        <p:sp>
          <p:nvSpPr>
            <p:cNvPr name="TextBox 42" id="42"/>
            <p:cNvSpPr txBox="true"/>
            <p:nvPr/>
          </p:nvSpPr>
          <p:spPr>
            <a:xfrm rot="0">
              <a:off x="836271" y="2455302"/>
              <a:ext cx="508421" cy="955249"/>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0</a:t>
              </a:r>
            </a:p>
          </p:txBody>
        </p:sp>
        <p:sp>
          <p:nvSpPr>
            <p:cNvPr name="TextBox 43" id="43"/>
            <p:cNvSpPr txBox="true"/>
            <p:nvPr/>
          </p:nvSpPr>
          <p:spPr>
            <a:xfrm rot="0">
              <a:off x="719304" y="3749869"/>
              <a:ext cx="778594" cy="955249"/>
            </a:xfrm>
            <a:prstGeom prst="rect">
              <a:avLst/>
            </a:prstGeom>
          </p:spPr>
          <p:txBody>
            <a:bodyPr anchor="t" rtlCol="false" tIns="0" lIns="0" bIns="0" rIns="0">
              <a:spAutoFit/>
            </a:bodyPr>
            <a:lstStyle/>
            <a:p>
              <a:pPr algn="ctr">
                <a:lnSpc>
                  <a:spcPts val="6055"/>
                </a:lnSpc>
                <a:spcBef>
                  <a:spcPct val="0"/>
                </a:spcBef>
              </a:pPr>
              <a:r>
                <a:rPr lang="en-US" b="true" sz="4325" spc="648">
                  <a:solidFill>
                    <a:srgbClr val="202020"/>
                  </a:solidFill>
                  <a:latin typeface="Glacial Indifference Bold"/>
                  <a:ea typeface="Glacial Indifference Bold"/>
                  <a:cs typeface="Glacial Indifference Bold"/>
                  <a:sym typeface="Glacial Indifference Bold"/>
                </a:rPr>
                <a:t>-1</a:t>
              </a:r>
            </a:p>
          </p:txBody>
        </p:sp>
      </p:grpSp>
      <p:grpSp>
        <p:nvGrpSpPr>
          <p:cNvPr name="Group 44" id="44"/>
          <p:cNvGrpSpPr/>
          <p:nvPr/>
        </p:nvGrpSpPr>
        <p:grpSpPr>
          <a:xfrm rot="0">
            <a:off x="14404442" y="3418657"/>
            <a:ext cx="2351715" cy="729193"/>
            <a:chOff x="0" y="0"/>
            <a:chExt cx="3135620" cy="972257"/>
          </a:xfrm>
        </p:grpSpPr>
        <p:sp>
          <p:nvSpPr>
            <p:cNvPr name="Freeform 45" id="45"/>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6" id="46"/>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47" id="47"/>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48" id="48"/>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49" id="49"/>
          <p:cNvGrpSpPr/>
          <p:nvPr/>
        </p:nvGrpSpPr>
        <p:grpSpPr>
          <a:xfrm rot="0">
            <a:off x="12052728" y="3418657"/>
            <a:ext cx="2351715" cy="729193"/>
            <a:chOff x="0" y="0"/>
            <a:chExt cx="3135620" cy="972257"/>
          </a:xfrm>
        </p:grpSpPr>
        <p:sp>
          <p:nvSpPr>
            <p:cNvPr name="Freeform 50" id="50"/>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52" id="52"/>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53" id="53"/>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54" id="54"/>
          <p:cNvGrpSpPr/>
          <p:nvPr/>
        </p:nvGrpSpPr>
        <p:grpSpPr>
          <a:xfrm rot="0">
            <a:off x="14404442" y="5261650"/>
            <a:ext cx="2351715" cy="729193"/>
            <a:chOff x="0" y="0"/>
            <a:chExt cx="3135620" cy="972257"/>
          </a:xfrm>
        </p:grpSpPr>
        <p:sp>
          <p:nvSpPr>
            <p:cNvPr name="Freeform 55" id="55"/>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6" id="56"/>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57" id="57"/>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58" id="58"/>
            <p:cNvSpPr/>
            <p:nvPr/>
          </p:nvSpPr>
          <p:spPr>
            <a:xfrm>
              <a:off x="0" y="486129"/>
              <a:ext cx="625803" cy="0"/>
            </a:xfrm>
            <a:prstGeom prst="line">
              <a:avLst/>
            </a:prstGeom>
            <a:ln cap="flat" w="50800">
              <a:solidFill>
                <a:srgbClr val="000000"/>
              </a:solidFill>
              <a:prstDash val="solid"/>
              <a:headEnd type="none" len="sm" w="sm"/>
              <a:tailEnd type="arrow" len="sm" w="med"/>
            </a:ln>
          </p:spPr>
        </p:sp>
      </p:grpSp>
      <p:grpSp>
        <p:nvGrpSpPr>
          <p:cNvPr name="Group 59" id="59"/>
          <p:cNvGrpSpPr/>
          <p:nvPr/>
        </p:nvGrpSpPr>
        <p:grpSpPr>
          <a:xfrm rot="0">
            <a:off x="12052728" y="5261650"/>
            <a:ext cx="2351715" cy="729193"/>
            <a:chOff x="0" y="0"/>
            <a:chExt cx="3135620" cy="972257"/>
          </a:xfrm>
        </p:grpSpPr>
        <p:sp>
          <p:nvSpPr>
            <p:cNvPr name="Freeform 60" id="60"/>
            <p:cNvSpPr/>
            <p:nvPr/>
          </p:nvSpPr>
          <p:spPr>
            <a:xfrm flipH="false" flipV="false" rot="0">
              <a:off x="1156898" y="0"/>
              <a:ext cx="1447626" cy="972257"/>
            </a:xfrm>
            <a:custGeom>
              <a:avLst/>
              <a:gdLst/>
              <a:ahLst/>
              <a:cxnLst/>
              <a:rect r="r" b="b" t="t" l="l"/>
              <a:pathLst>
                <a:path h="972257" w="1447626">
                  <a:moveTo>
                    <a:pt x="0" y="0"/>
                  </a:moveTo>
                  <a:lnTo>
                    <a:pt x="1447626" y="0"/>
                  </a:lnTo>
                  <a:lnTo>
                    <a:pt x="1447626" y="972257"/>
                  </a:lnTo>
                  <a:lnTo>
                    <a:pt x="0" y="972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1" id="61"/>
            <p:cNvSpPr/>
            <p:nvPr/>
          </p:nvSpPr>
          <p:spPr>
            <a:xfrm flipH="false" flipV="false" rot="5400000">
              <a:off x="2383943"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Freeform 62" id="62"/>
            <p:cNvSpPr/>
            <p:nvPr/>
          </p:nvSpPr>
          <p:spPr>
            <a:xfrm flipH="false" flipV="false" rot="5400000">
              <a:off x="405222" y="220581"/>
              <a:ext cx="972257" cy="531095"/>
            </a:xfrm>
            <a:custGeom>
              <a:avLst/>
              <a:gdLst/>
              <a:ahLst/>
              <a:cxnLst/>
              <a:rect r="r" b="b" t="t" l="l"/>
              <a:pathLst>
                <a:path h="531095" w="972257">
                  <a:moveTo>
                    <a:pt x="0" y="0"/>
                  </a:moveTo>
                  <a:lnTo>
                    <a:pt x="972257" y="0"/>
                  </a:lnTo>
                  <a:lnTo>
                    <a:pt x="972257" y="531095"/>
                  </a:lnTo>
                  <a:lnTo>
                    <a:pt x="0" y="53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sq">
              <a:solidFill>
                <a:srgbClr val="000000"/>
              </a:solidFill>
              <a:prstDash val="solid"/>
              <a:miter/>
            </a:ln>
          </p:spPr>
        </p:sp>
        <p:sp>
          <p:nvSpPr>
            <p:cNvPr name="AutoShape 63" id="63"/>
            <p:cNvSpPr/>
            <p:nvPr/>
          </p:nvSpPr>
          <p:spPr>
            <a:xfrm>
              <a:off x="0" y="486129"/>
              <a:ext cx="625803" cy="0"/>
            </a:xfrm>
            <a:prstGeom prst="line">
              <a:avLst/>
            </a:prstGeom>
            <a:ln cap="flat" w="50800">
              <a:solidFill>
                <a:srgbClr val="000000"/>
              </a:solidFill>
              <a:prstDash val="solid"/>
              <a:headEnd type="none" len="sm" w="sm"/>
              <a:tailEnd type="arrow" len="sm" w="med"/>
            </a:ln>
          </p:spPr>
        </p:sp>
      </p:grpSp>
      <p:sp>
        <p:nvSpPr>
          <p:cNvPr name="Freeform 64" id="64"/>
          <p:cNvSpPr/>
          <p:nvPr/>
        </p:nvSpPr>
        <p:spPr>
          <a:xfrm flipH="false" flipV="false" rot="0">
            <a:off x="3712872" y="7455283"/>
            <a:ext cx="1890728" cy="886279"/>
          </a:xfrm>
          <a:custGeom>
            <a:avLst/>
            <a:gdLst/>
            <a:ahLst/>
            <a:cxnLst/>
            <a:rect r="r" b="b" t="t" l="l"/>
            <a:pathLst>
              <a:path h="886279" w="1890728">
                <a:moveTo>
                  <a:pt x="0" y="0"/>
                </a:moveTo>
                <a:lnTo>
                  <a:pt x="1890728" y="0"/>
                </a:lnTo>
                <a:lnTo>
                  <a:pt x="1890728" y="886279"/>
                </a:lnTo>
                <a:lnTo>
                  <a:pt x="0" y="8862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65" id="65"/>
          <p:cNvSpPr txBox="true"/>
          <p:nvPr/>
        </p:nvSpPr>
        <p:spPr>
          <a:xfrm rot="0">
            <a:off x="13277214" y="3323407"/>
            <a:ext cx="369185"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E</a:t>
            </a:r>
          </a:p>
        </p:txBody>
      </p:sp>
      <p:sp>
        <p:nvSpPr>
          <p:cNvPr name="Freeform 66" id="66"/>
          <p:cNvSpPr/>
          <p:nvPr/>
        </p:nvSpPr>
        <p:spPr>
          <a:xfrm flipH="false" flipV="false" rot="0">
            <a:off x="8953994" y="7455283"/>
            <a:ext cx="1890728" cy="886279"/>
          </a:xfrm>
          <a:custGeom>
            <a:avLst/>
            <a:gdLst/>
            <a:ahLst/>
            <a:cxnLst/>
            <a:rect r="r" b="b" t="t" l="l"/>
            <a:pathLst>
              <a:path h="886279" w="1890728">
                <a:moveTo>
                  <a:pt x="0" y="0"/>
                </a:moveTo>
                <a:lnTo>
                  <a:pt x="1890728" y="0"/>
                </a:lnTo>
                <a:lnTo>
                  <a:pt x="1890728" y="886279"/>
                </a:lnTo>
                <a:lnTo>
                  <a:pt x="0" y="8862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67" id="67"/>
          <p:cNvSpPr/>
          <p:nvPr/>
        </p:nvSpPr>
        <p:spPr>
          <a:xfrm flipH="true" flipV="true">
            <a:off x="5748246" y="5957719"/>
            <a:ext cx="2368149" cy="1483165"/>
          </a:xfrm>
          <a:prstGeom prst="line">
            <a:avLst/>
          </a:prstGeom>
          <a:ln cap="flat" w="38100">
            <a:solidFill>
              <a:srgbClr val="000000"/>
            </a:solidFill>
            <a:prstDash val="solid"/>
            <a:headEnd type="none" len="sm" w="sm"/>
            <a:tailEnd type="arrow" len="sm" w="med"/>
          </a:ln>
        </p:spPr>
      </p:sp>
      <p:grpSp>
        <p:nvGrpSpPr>
          <p:cNvPr name="Group 68" id="68"/>
          <p:cNvGrpSpPr/>
          <p:nvPr/>
        </p:nvGrpSpPr>
        <p:grpSpPr>
          <a:xfrm rot="0">
            <a:off x="13658850" y="1335405"/>
            <a:ext cx="3945255" cy="1903095"/>
            <a:chOff x="0" y="0"/>
            <a:chExt cx="5260340" cy="2537460"/>
          </a:xfrm>
        </p:grpSpPr>
        <p:sp>
          <p:nvSpPr>
            <p:cNvPr name="Freeform 69" id="69"/>
            <p:cNvSpPr/>
            <p:nvPr/>
          </p:nvSpPr>
          <p:spPr>
            <a:xfrm flipH="false" flipV="false" rot="0">
              <a:off x="46990" y="50800"/>
              <a:ext cx="5168900" cy="2440940"/>
            </a:xfrm>
            <a:custGeom>
              <a:avLst/>
              <a:gdLst/>
              <a:ahLst/>
              <a:cxnLst/>
              <a:rect r="r" b="b" t="t" l="l"/>
              <a:pathLst>
                <a:path h="2440940" w="5168900">
                  <a:moveTo>
                    <a:pt x="2259330" y="688340"/>
                  </a:moveTo>
                  <a:cubicBezTo>
                    <a:pt x="1907540" y="397510"/>
                    <a:pt x="1855470" y="384810"/>
                    <a:pt x="1778000" y="359410"/>
                  </a:cubicBezTo>
                  <a:cubicBezTo>
                    <a:pt x="1671320" y="325120"/>
                    <a:pt x="1488440" y="281940"/>
                    <a:pt x="1393190" y="262890"/>
                  </a:cubicBezTo>
                  <a:cubicBezTo>
                    <a:pt x="1337310" y="251460"/>
                    <a:pt x="1310640" y="246380"/>
                    <a:pt x="1258570" y="241300"/>
                  </a:cubicBezTo>
                  <a:cubicBezTo>
                    <a:pt x="1187450" y="233680"/>
                    <a:pt x="1098550" y="227330"/>
                    <a:pt x="1002030" y="231140"/>
                  </a:cubicBezTo>
                  <a:cubicBezTo>
                    <a:pt x="878840" y="236220"/>
                    <a:pt x="695960" y="255270"/>
                    <a:pt x="579120" y="278130"/>
                  </a:cubicBezTo>
                  <a:cubicBezTo>
                    <a:pt x="492760" y="295910"/>
                    <a:pt x="420370" y="313690"/>
                    <a:pt x="360680" y="341630"/>
                  </a:cubicBezTo>
                  <a:cubicBezTo>
                    <a:pt x="313690" y="365760"/>
                    <a:pt x="275590" y="393700"/>
                    <a:pt x="241300" y="427990"/>
                  </a:cubicBezTo>
                  <a:cubicBezTo>
                    <a:pt x="208280" y="461010"/>
                    <a:pt x="182880" y="501650"/>
                    <a:pt x="157480" y="544830"/>
                  </a:cubicBezTo>
                  <a:cubicBezTo>
                    <a:pt x="128270" y="590550"/>
                    <a:pt x="96520" y="643890"/>
                    <a:pt x="80010" y="695960"/>
                  </a:cubicBezTo>
                  <a:cubicBezTo>
                    <a:pt x="64770" y="744220"/>
                    <a:pt x="60960" y="792480"/>
                    <a:pt x="58420" y="842010"/>
                  </a:cubicBezTo>
                  <a:cubicBezTo>
                    <a:pt x="54610" y="896620"/>
                    <a:pt x="55880" y="952500"/>
                    <a:pt x="64770" y="1008380"/>
                  </a:cubicBezTo>
                  <a:cubicBezTo>
                    <a:pt x="73660" y="1070610"/>
                    <a:pt x="88900" y="1135380"/>
                    <a:pt x="113030" y="1200150"/>
                  </a:cubicBezTo>
                  <a:cubicBezTo>
                    <a:pt x="138430" y="1270000"/>
                    <a:pt x="172720" y="1343660"/>
                    <a:pt x="215900" y="1409700"/>
                  </a:cubicBezTo>
                  <a:cubicBezTo>
                    <a:pt x="261620" y="1478280"/>
                    <a:pt x="320040" y="1543050"/>
                    <a:pt x="381000" y="1602740"/>
                  </a:cubicBezTo>
                  <a:cubicBezTo>
                    <a:pt x="444500" y="1664970"/>
                    <a:pt x="513080" y="1723390"/>
                    <a:pt x="589280" y="1772920"/>
                  </a:cubicBezTo>
                  <a:cubicBezTo>
                    <a:pt x="665480" y="1823720"/>
                    <a:pt x="737870" y="1855470"/>
                    <a:pt x="839470" y="1901190"/>
                  </a:cubicBezTo>
                  <a:cubicBezTo>
                    <a:pt x="989330" y="1968500"/>
                    <a:pt x="1188720" y="2057400"/>
                    <a:pt x="1403350" y="2120900"/>
                  </a:cubicBezTo>
                  <a:cubicBezTo>
                    <a:pt x="1672590" y="2199640"/>
                    <a:pt x="2048510" y="2265680"/>
                    <a:pt x="2335530" y="2308860"/>
                  </a:cubicBezTo>
                  <a:cubicBezTo>
                    <a:pt x="2580640" y="2345690"/>
                    <a:pt x="2830830" y="2366010"/>
                    <a:pt x="3020060" y="2377440"/>
                  </a:cubicBezTo>
                  <a:cubicBezTo>
                    <a:pt x="3154680" y="2386330"/>
                    <a:pt x="3232150" y="2392680"/>
                    <a:pt x="3365500" y="2388870"/>
                  </a:cubicBezTo>
                  <a:cubicBezTo>
                    <a:pt x="3544570" y="2382520"/>
                    <a:pt x="3827780" y="2354580"/>
                    <a:pt x="4000500" y="2327910"/>
                  </a:cubicBezTo>
                  <a:cubicBezTo>
                    <a:pt x="4119880" y="2308860"/>
                    <a:pt x="4201160" y="2297430"/>
                    <a:pt x="4302760" y="2263140"/>
                  </a:cubicBezTo>
                  <a:cubicBezTo>
                    <a:pt x="4413250" y="2225040"/>
                    <a:pt x="4538980" y="2162810"/>
                    <a:pt x="4635500" y="2104390"/>
                  </a:cubicBezTo>
                  <a:cubicBezTo>
                    <a:pt x="4719320" y="2053590"/>
                    <a:pt x="4800600" y="1986280"/>
                    <a:pt x="4853940" y="1939290"/>
                  </a:cubicBezTo>
                  <a:cubicBezTo>
                    <a:pt x="4888230" y="1908810"/>
                    <a:pt x="4904740" y="1892300"/>
                    <a:pt x="4933950" y="1858010"/>
                  </a:cubicBezTo>
                  <a:cubicBezTo>
                    <a:pt x="4973320" y="1811020"/>
                    <a:pt x="5035550" y="1739900"/>
                    <a:pt x="5064760" y="1672590"/>
                  </a:cubicBezTo>
                  <a:cubicBezTo>
                    <a:pt x="5093970" y="1607820"/>
                    <a:pt x="5106670" y="1543050"/>
                    <a:pt x="5111750" y="1463040"/>
                  </a:cubicBezTo>
                  <a:cubicBezTo>
                    <a:pt x="5118100" y="1356360"/>
                    <a:pt x="5097780" y="1192530"/>
                    <a:pt x="5076190" y="1088390"/>
                  </a:cubicBezTo>
                  <a:cubicBezTo>
                    <a:pt x="5060950" y="1008380"/>
                    <a:pt x="5048250" y="955040"/>
                    <a:pt x="5013960" y="885190"/>
                  </a:cubicBezTo>
                  <a:cubicBezTo>
                    <a:pt x="4969510" y="793750"/>
                    <a:pt x="4886960" y="679450"/>
                    <a:pt x="4814570" y="598170"/>
                  </a:cubicBezTo>
                  <a:cubicBezTo>
                    <a:pt x="4748530" y="525780"/>
                    <a:pt x="4660900" y="461010"/>
                    <a:pt x="4599940" y="412750"/>
                  </a:cubicBezTo>
                  <a:cubicBezTo>
                    <a:pt x="4555490" y="377190"/>
                    <a:pt x="4525010" y="354330"/>
                    <a:pt x="4483100" y="327660"/>
                  </a:cubicBezTo>
                  <a:cubicBezTo>
                    <a:pt x="4437380" y="299720"/>
                    <a:pt x="4387850" y="274320"/>
                    <a:pt x="4335780" y="248920"/>
                  </a:cubicBezTo>
                  <a:cubicBezTo>
                    <a:pt x="4277360" y="220980"/>
                    <a:pt x="4212590" y="193040"/>
                    <a:pt x="4150360" y="171450"/>
                  </a:cubicBezTo>
                  <a:cubicBezTo>
                    <a:pt x="4091940" y="148590"/>
                    <a:pt x="4037330" y="132080"/>
                    <a:pt x="3973830" y="115570"/>
                  </a:cubicBezTo>
                  <a:cubicBezTo>
                    <a:pt x="3902710" y="97790"/>
                    <a:pt x="3822700" y="81280"/>
                    <a:pt x="3743960" y="69850"/>
                  </a:cubicBezTo>
                  <a:cubicBezTo>
                    <a:pt x="3658870" y="59690"/>
                    <a:pt x="3571240" y="50800"/>
                    <a:pt x="3481070" y="50800"/>
                  </a:cubicBezTo>
                  <a:cubicBezTo>
                    <a:pt x="3382010" y="52070"/>
                    <a:pt x="3272790" y="60960"/>
                    <a:pt x="3171190" y="76200"/>
                  </a:cubicBezTo>
                  <a:cubicBezTo>
                    <a:pt x="3067050" y="91440"/>
                    <a:pt x="2966720" y="110490"/>
                    <a:pt x="2862580" y="142240"/>
                  </a:cubicBezTo>
                  <a:cubicBezTo>
                    <a:pt x="2747010" y="176530"/>
                    <a:pt x="2620010" y="228600"/>
                    <a:pt x="2510790" y="280670"/>
                  </a:cubicBezTo>
                  <a:cubicBezTo>
                    <a:pt x="2409190" y="328930"/>
                    <a:pt x="2325370" y="381000"/>
                    <a:pt x="2228850" y="439420"/>
                  </a:cubicBezTo>
                  <a:cubicBezTo>
                    <a:pt x="2123440" y="502920"/>
                    <a:pt x="1950720" y="636270"/>
                    <a:pt x="1903730" y="652780"/>
                  </a:cubicBezTo>
                  <a:cubicBezTo>
                    <a:pt x="1891030" y="657860"/>
                    <a:pt x="1885950" y="659130"/>
                    <a:pt x="1879600" y="655320"/>
                  </a:cubicBezTo>
                  <a:cubicBezTo>
                    <a:pt x="1871980" y="651510"/>
                    <a:pt x="1863090" y="637540"/>
                    <a:pt x="1864360" y="628650"/>
                  </a:cubicBezTo>
                  <a:cubicBezTo>
                    <a:pt x="1864360" y="622300"/>
                    <a:pt x="1871980" y="612140"/>
                    <a:pt x="1877060" y="609600"/>
                  </a:cubicBezTo>
                  <a:cubicBezTo>
                    <a:pt x="1883410" y="605790"/>
                    <a:pt x="1894840" y="607060"/>
                    <a:pt x="1901190" y="609600"/>
                  </a:cubicBezTo>
                  <a:cubicBezTo>
                    <a:pt x="1907540" y="613410"/>
                    <a:pt x="1913890" y="622300"/>
                    <a:pt x="1913890" y="629920"/>
                  </a:cubicBezTo>
                  <a:cubicBezTo>
                    <a:pt x="1915160" y="636270"/>
                    <a:pt x="1911350" y="647700"/>
                    <a:pt x="1905000" y="651510"/>
                  </a:cubicBezTo>
                  <a:cubicBezTo>
                    <a:pt x="1899920" y="656590"/>
                    <a:pt x="1888490" y="657860"/>
                    <a:pt x="1882140" y="656590"/>
                  </a:cubicBezTo>
                  <a:cubicBezTo>
                    <a:pt x="1875790" y="654050"/>
                    <a:pt x="1866900" y="646430"/>
                    <a:pt x="1865630" y="640080"/>
                  </a:cubicBezTo>
                  <a:cubicBezTo>
                    <a:pt x="1863090" y="632460"/>
                    <a:pt x="1865630" y="622300"/>
                    <a:pt x="1875790" y="610870"/>
                  </a:cubicBezTo>
                  <a:cubicBezTo>
                    <a:pt x="1908810" y="567690"/>
                    <a:pt x="2096770" y="459740"/>
                    <a:pt x="2203450" y="394970"/>
                  </a:cubicBezTo>
                  <a:cubicBezTo>
                    <a:pt x="2301240" y="335280"/>
                    <a:pt x="2388870" y="281940"/>
                    <a:pt x="2491740" y="233680"/>
                  </a:cubicBezTo>
                  <a:cubicBezTo>
                    <a:pt x="2603500" y="180340"/>
                    <a:pt x="2734310" y="128270"/>
                    <a:pt x="2851150" y="92710"/>
                  </a:cubicBezTo>
                  <a:cubicBezTo>
                    <a:pt x="2959100" y="60960"/>
                    <a:pt x="3060700" y="40640"/>
                    <a:pt x="3166110" y="25400"/>
                  </a:cubicBezTo>
                  <a:cubicBezTo>
                    <a:pt x="3271520" y="10160"/>
                    <a:pt x="3382010" y="1270"/>
                    <a:pt x="3483610" y="0"/>
                  </a:cubicBezTo>
                  <a:cubicBezTo>
                    <a:pt x="3577590" y="0"/>
                    <a:pt x="3666490" y="8890"/>
                    <a:pt x="3752850" y="20320"/>
                  </a:cubicBezTo>
                  <a:cubicBezTo>
                    <a:pt x="3834130" y="31750"/>
                    <a:pt x="3915410" y="48260"/>
                    <a:pt x="3989070" y="67310"/>
                  </a:cubicBezTo>
                  <a:cubicBezTo>
                    <a:pt x="4053840" y="83820"/>
                    <a:pt x="4100830" y="96520"/>
                    <a:pt x="4170680" y="124460"/>
                  </a:cubicBezTo>
                  <a:cubicBezTo>
                    <a:pt x="4268470" y="162560"/>
                    <a:pt x="4411980" y="224790"/>
                    <a:pt x="4512310" y="287020"/>
                  </a:cubicBezTo>
                  <a:cubicBezTo>
                    <a:pt x="4602480" y="341630"/>
                    <a:pt x="4691380" y="416560"/>
                    <a:pt x="4753610" y="469900"/>
                  </a:cubicBezTo>
                  <a:cubicBezTo>
                    <a:pt x="4795520" y="505460"/>
                    <a:pt x="4823460" y="533400"/>
                    <a:pt x="4853940" y="566420"/>
                  </a:cubicBezTo>
                  <a:cubicBezTo>
                    <a:pt x="4881880" y="596900"/>
                    <a:pt x="4902200" y="621030"/>
                    <a:pt x="4930140" y="659130"/>
                  </a:cubicBezTo>
                  <a:cubicBezTo>
                    <a:pt x="4969510" y="713740"/>
                    <a:pt x="5033010" y="808990"/>
                    <a:pt x="5060950" y="867410"/>
                  </a:cubicBezTo>
                  <a:cubicBezTo>
                    <a:pt x="5080000" y="904240"/>
                    <a:pt x="5085080" y="923290"/>
                    <a:pt x="5096510" y="962660"/>
                  </a:cubicBezTo>
                  <a:cubicBezTo>
                    <a:pt x="5114290" y="1022350"/>
                    <a:pt x="5133340" y="1113790"/>
                    <a:pt x="5143500" y="1195070"/>
                  </a:cubicBezTo>
                  <a:cubicBezTo>
                    <a:pt x="5154930" y="1282700"/>
                    <a:pt x="5168900" y="1383030"/>
                    <a:pt x="5161280" y="1469390"/>
                  </a:cubicBezTo>
                  <a:cubicBezTo>
                    <a:pt x="5154930" y="1550670"/>
                    <a:pt x="5139690" y="1629410"/>
                    <a:pt x="5107940" y="1699260"/>
                  </a:cubicBezTo>
                  <a:cubicBezTo>
                    <a:pt x="5076190" y="1770380"/>
                    <a:pt x="5011420" y="1844040"/>
                    <a:pt x="4969510" y="1893570"/>
                  </a:cubicBezTo>
                  <a:cubicBezTo>
                    <a:pt x="4939030" y="1929130"/>
                    <a:pt x="4921250" y="1946910"/>
                    <a:pt x="4885690" y="1978660"/>
                  </a:cubicBezTo>
                  <a:cubicBezTo>
                    <a:pt x="4829810" y="2026920"/>
                    <a:pt x="4720590" y="2109470"/>
                    <a:pt x="4659630" y="2148840"/>
                  </a:cubicBezTo>
                  <a:cubicBezTo>
                    <a:pt x="4620260" y="2174240"/>
                    <a:pt x="4599940" y="2183130"/>
                    <a:pt x="4559300" y="2203450"/>
                  </a:cubicBezTo>
                  <a:cubicBezTo>
                    <a:pt x="4495800" y="2233930"/>
                    <a:pt x="4385310" y="2287270"/>
                    <a:pt x="4315460" y="2311400"/>
                  </a:cubicBezTo>
                  <a:cubicBezTo>
                    <a:pt x="4262120" y="2330450"/>
                    <a:pt x="4239260" y="2335530"/>
                    <a:pt x="4174490" y="2346960"/>
                  </a:cubicBezTo>
                  <a:cubicBezTo>
                    <a:pt x="4042410" y="2373630"/>
                    <a:pt x="3736340" y="2415540"/>
                    <a:pt x="3554730" y="2429510"/>
                  </a:cubicBezTo>
                  <a:cubicBezTo>
                    <a:pt x="3415030" y="2439670"/>
                    <a:pt x="3323590" y="2440940"/>
                    <a:pt x="3181350" y="2435860"/>
                  </a:cubicBezTo>
                  <a:cubicBezTo>
                    <a:pt x="2989580" y="2430780"/>
                    <a:pt x="2741930" y="2414270"/>
                    <a:pt x="2508250" y="2383790"/>
                  </a:cubicBezTo>
                  <a:cubicBezTo>
                    <a:pt x="2250440" y="2350770"/>
                    <a:pt x="1906270" y="2282190"/>
                    <a:pt x="1699260" y="2239010"/>
                  </a:cubicBezTo>
                  <a:cubicBezTo>
                    <a:pt x="1569720" y="2213610"/>
                    <a:pt x="1497330" y="2200910"/>
                    <a:pt x="1385570" y="2167890"/>
                  </a:cubicBezTo>
                  <a:cubicBezTo>
                    <a:pt x="1253490" y="2128520"/>
                    <a:pt x="1084580" y="2059940"/>
                    <a:pt x="960120" y="2007870"/>
                  </a:cubicBezTo>
                  <a:cubicBezTo>
                    <a:pt x="859790" y="1965960"/>
                    <a:pt x="767080" y="1920240"/>
                    <a:pt x="693420" y="1883410"/>
                  </a:cubicBezTo>
                  <a:cubicBezTo>
                    <a:pt x="640080" y="1858010"/>
                    <a:pt x="605790" y="1845310"/>
                    <a:pt x="556260" y="1812290"/>
                  </a:cubicBezTo>
                  <a:cubicBezTo>
                    <a:pt x="491490" y="1769110"/>
                    <a:pt x="408940" y="1701800"/>
                    <a:pt x="344170" y="1638300"/>
                  </a:cubicBezTo>
                  <a:cubicBezTo>
                    <a:pt x="280670" y="1574800"/>
                    <a:pt x="213360" y="1494790"/>
                    <a:pt x="171450" y="1435100"/>
                  </a:cubicBezTo>
                  <a:cubicBezTo>
                    <a:pt x="143510" y="1393190"/>
                    <a:pt x="125730" y="1358900"/>
                    <a:pt x="107950" y="1320800"/>
                  </a:cubicBezTo>
                  <a:cubicBezTo>
                    <a:pt x="90170" y="1285240"/>
                    <a:pt x="77470" y="1258570"/>
                    <a:pt x="63500" y="1212850"/>
                  </a:cubicBezTo>
                  <a:cubicBezTo>
                    <a:pt x="41910" y="1139190"/>
                    <a:pt x="10160" y="1005840"/>
                    <a:pt x="3810" y="920750"/>
                  </a:cubicBezTo>
                  <a:cubicBezTo>
                    <a:pt x="0" y="855980"/>
                    <a:pt x="3810" y="805180"/>
                    <a:pt x="15240" y="749300"/>
                  </a:cubicBezTo>
                  <a:cubicBezTo>
                    <a:pt x="26670" y="693420"/>
                    <a:pt x="45720" y="642620"/>
                    <a:pt x="73660" y="586740"/>
                  </a:cubicBezTo>
                  <a:cubicBezTo>
                    <a:pt x="107950" y="521970"/>
                    <a:pt x="162560" y="436880"/>
                    <a:pt x="212090" y="386080"/>
                  </a:cubicBezTo>
                  <a:cubicBezTo>
                    <a:pt x="252730" y="345440"/>
                    <a:pt x="295910" y="318770"/>
                    <a:pt x="340360" y="295910"/>
                  </a:cubicBezTo>
                  <a:cubicBezTo>
                    <a:pt x="384810" y="273050"/>
                    <a:pt x="436880" y="256540"/>
                    <a:pt x="478790" y="245110"/>
                  </a:cubicBezTo>
                  <a:cubicBezTo>
                    <a:pt x="511810" y="236220"/>
                    <a:pt x="528320" y="234950"/>
                    <a:pt x="570230" y="228600"/>
                  </a:cubicBezTo>
                  <a:cubicBezTo>
                    <a:pt x="661670" y="214630"/>
                    <a:pt x="887730" y="185420"/>
                    <a:pt x="1002030" y="180340"/>
                  </a:cubicBezTo>
                  <a:cubicBezTo>
                    <a:pt x="1078230" y="176530"/>
                    <a:pt x="1125220" y="179070"/>
                    <a:pt x="1189990" y="184150"/>
                  </a:cubicBezTo>
                  <a:cubicBezTo>
                    <a:pt x="1259840" y="190500"/>
                    <a:pt x="1323340" y="198120"/>
                    <a:pt x="1405890" y="213360"/>
                  </a:cubicBezTo>
                  <a:cubicBezTo>
                    <a:pt x="1517650" y="234950"/>
                    <a:pt x="1687830" y="276860"/>
                    <a:pt x="1797050" y="312420"/>
                  </a:cubicBezTo>
                  <a:cubicBezTo>
                    <a:pt x="1879600" y="340360"/>
                    <a:pt x="1936750" y="356870"/>
                    <a:pt x="2007870" y="401320"/>
                  </a:cubicBezTo>
                  <a:cubicBezTo>
                    <a:pt x="2100580" y="459740"/>
                    <a:pt x="2272030" y="604520"/>
                    <a:pt x="2294890" y="652780"/>
                  </a:cubicBezTo>
                  <a:cubicBezTo>
                    <a:pt x="2302510" y="666750"/>
                    <a:pt x="2302510" y="680720"/>
                    <a:pt x="2297430" y="687070"/>
                  </a:cubicBezTo>
                  <a:cubicBezTo>
                    <a:pt x="2291080" y="693420"/>
                    <a:pt x="2259330" y="688340"/>
                    <a:pt x="2259330" y="688340"/>
                  </a:cubicBezTo>
                </a:path>
              </a:pathLst>
            </a:custGeom>
            <a:solidFill>
              <a:srgbClr val="0571D3"/>
            </a:solidFill>
            <a:ln cap="sq">
              <a:noFill/>
              <a:prstDash val="solid"/>
              <a:miter/>
            </a:ln>
          </p:spPr>
        </p:sp>
      </p:grpSp>
      <p:sp>
        <p:nvSpPr>
          <p:cNvPr name="TextBox 70" id="70"/>
          <p:cNvSpPr txBox="true"/>
          <p:nvPr/>
        </p:nvSpPr>
        <p:spPr>
          <a:xfrm rot="0">
            <a:off x="13631181" y="1720552"/>
            <a:ext cx="4058357" cy="1153684"/>
          </a:xfrm>
          <a:prstGeom prst="rect">
            <a:avLst/>
          </a:prstGeom>
        </p:spPr>
        <p:txBody>
          <a:bodyPr anchor="t" rtlCol="false" tIns="0" lIns="0" bIns="0" rIns="0">
            <a:spAutoFit/>
          </a:bodyPr>
          <a:lstStyle/>
          <a:p>
            <a:pPr algn="ctr">
              <a:lnSpc>
                <a:spcPts val="3079"/>
              </a:lnSpc>
            </a:pPr>
            <a:r>
              <a:rPr lang="en-US" sz="2199">
                <a:solidFill>
                  <a:srgbClr val="5E17EB"/>
                </a:solidFill>
                <a:latin typeface="Playwrite US Modern"/>
                <a:ea typeface="Playwrite US Modern"/>
                <a:cs typeface="Playwrite US Modern"/>
                <a:sym typeface="Playwrite US Modern"/>
              </a:rPr>
              <a:t>E has the maximal gain. </a:t>
            </a:r>
          </a:p>
          <a:p>
            <a:pPr algn="ctr">
              <a:lnSpc>
                <a:spcPts val="3079"/>
              </a:lnSpc>
            </a:pPr>
            <a:r>
              <a:rPr lang="en-US" sz="2199">
                <a:solidFill>
                  <a:srgbClr val="5E17EB"/>
                </a:solidFill>
                <a:latin typeface="Playwrite US Modern"/>
                <a:ea typeface="Playwrite US Modern"/>
                <a:cs typeface="Playwrite US Modern"/>
                <a:sym typeface="Playwrite US Modern"/>
              </a:rPr>
              <a:t>let’s move it  </a:t>
            </a:r>
          </a:p>
          <a:p>
            <a:pPr algn="ctr" marL="0" indent="0" lvl="0">
              <a:lnSpc>
                <a:spcPts val="3079"/>
              </a:lnSpc>
              <a:spcBef>
                <a:spcPct val="0"/>
              </a:spcBef>
            </a:pPr>
            <a:r>
              <a:rPr lang="en-US" sz="2199">
                <a:solidFill>
                  <a:srgbClr val="5E17EB"/>
                </a:solidFill>
                <a:latin typeface="Playwrite US Modern"/>
                <a:ea typeface="Playwrite US Modern"/>
                <a:cs typeface="Playwrite US Modern"/>
                <a:sym typeface="Playwrite US Modern"/>
              </a:rPr>
              <a:t>to partition 1 !!!</a:t>
            </a:r>
          </a:p>
        </p:txBody>
      </p:sp>
      <p:grpSp>
        <p:nvGrpSpPr>
          <p:cNvPr name="Group 71" id="71"/>
          <p:cNvGrpSpPr/>
          <p:nvPr/>
        </p:nvGrpSpPr>
        <p:grpSpPr>
          <a:xfrm rot="0">
            <a:off x="12990195" y="3172778"/>
            <a:ext cx="825818" cy="1016318"/>
            <a:chOff x="0" y="0"/>
            <a:chExt cx="1101090" cy="1355090"/>
          </a:xfrm>
        </p:grpSpPr>
        <p:sp>
          <p:nvSpPr>
            <p:cNvPr name="Freeform 72" id="72"/>
            <p:cNvSpPr/>
            <p:nvPr/>
          </p:nvSpPr>
          <p:spPr>
            <a:xfrm flipH="false" flipV="false" rot="0">
              <a:off x="49530" y="44450"/>
              <a:ext cx="1008380" cy="1262380"/>
            </a:xfrm>
            <a:custGeom>
              <a:avLst/>
              <a:gdLst/>
              <a:ahLst/>
              <a:cxnLst/>
              <a:rect r="r" b="b" t="t" l="l"/>
              <a:pathLst>
                <a:path h="1262380" w="1008380">
                  <a:moveTo>
                    <a:pt x="910590" y="400050"/>
                  </a:moveTo>
                  <a:cubicBezTo>
                    <a:pt x="852170" y="222250"/>
                    <a:pt x="797560" y="140970"/>
                    <a:pt x="755650" y="105410"/>
                  </a:cubicBezTo>
                  <a:cubicBezTo>
                    <a:pt x="727710" y="81280"/>
                    <a:pt x="698500" y="72390"/>
                    <a:pt x="670560" y="64770"/>
                  </a:cubicBezTo>
                  <a:cubicBezTo>
                    <a:pt x="646430" y="57150"/>
                    <a:pt x="627380" y="58420"/>
                    <a:pt x="600710" y="57150"/>
                  </a:cubicBezTo>
                  <a:cubicBezTo>
                    <a:pt x="565150" y="54610"/>
                    <a:pt x="511810" y="53340"/>
                    <a:pt x="474980" y="55880"/>
                  </a:cubicBezTo>
                  <a:cubicBezTo>
                    <a:pt x="444500" y="59690"/>
                    <a:pt x="422910" y="62230"/>
                    <a:pt x="392430" y="72390"/>
                  </a:cubicBezTo>
                  <a:cubicBezTo>
                    <a:pt x="347980" y="86360"/>
                    <a:pt x="276860" y="111760"/>
                    <a:pt x="236220" y="144780"/>
                  </a:cubicBezTo>
                  <a:cubicBezTo>
                    <a:pt x="200660" y="172720"/>
                    <a:pt x="179070" y="209550"/>
                    <a:pt x="154940" y="248920"/>
                  </a:cubicBezTo>
                  <a:cubicBezTo>
                    <a:pt x="128270" y="292100"/>
                    <a:pt x="105410" y="334010"/>
                    <a:pt x="88900" y="391160"/>
                  </a:cubicBezTo>
                  <a:cubicBezTo>
                    <a:pt x="64770" y="472440"/>
                    <a:pt x="52070" y="612140"/>
                    <a:pt x="52070" y="694690"/>
                  </a:cubicBezTo>
                  <a:cubicBezTo>
                    <a:pt x="50800" y="751840"/>
                    <a:pt x="57150" y="787400"/>
                    <a:pt x="66040" y="838200"/>
                  </a:cubicBezTo>
                  <a:cubicBezTo>
                    <a:pt x="76200" y="896620"/>
                    <a:pt x="88900" y="976630"/>
                    <a:pt x="111760" y="1023620"/>
                  </a:cubicBezTo>
                  <a:cubicBezTo>
                    <a:pt x="129540" y="1059180"/>
                    <a:pt x="146050" y="1079500"/>
                    <a:pt x="173990" y="1104900"/>
                  </a:cubicBezTo>
                  <a:cubicBezTo>
                    <a:pt x="209550" y="1137920"/>
                    <a:pt x="264160" y="1178560"/>
                    <a:pt x="317500" y="1196340"/>
                  </a:cubicBezTo>
                  <a:cubicBezTo>
                    <a:pt x="372110" y="1214120"/>
                    <a:pt x="450850" y="1210310"/>
                    <a:pt x="500380" y="1207770"/>
                  </a:cubicBezTo>
                  <a:cubicBezTo>
                    <a:pt x="534670" y="1206500"/>
                    <a:pt x="553720" y="1201420"/>
                    <a:pt x="586740" y="1192530"/>
                  </a:cubicBezTo>
                  <a:cubicBezTo>
                    <a:pt x="631190" y="1179830"/>
                    <a:pt x="708660" y="1146810"/>
                    <a:pt x="740410" y="1127760"/>
                  </a:cubicBezTo>
                  <a:cubicBezTo>
                    <a:pt x="756920" y="1117600"/>
                    <a:pt x="760730" y="1113790"/>
                    <a:pt x="774700" y="1099820"/>
                  </a:cubicBezTo>
                  <a:cubicBezTo>
                    <a:pt x="805180" y="1070610"/>
                    <a:pt x="877570" y="988060"/>
                    <a:pt x="900430" y="946150"/>
                  </a:cubicBezTo>
                  <a:cubicBezTo>
                    <a:pt x="913130" y="922020"/>
                    <a:pt x="914400" y="906780"/>
                    <a:pt x="920750" y="882650"/>
                  </a:cubicBezTo>
                  <a:cubicBezTo>
                    <a:pt x="929640" y="849630"/>
                    <a:pt x="939800" y="814070"/>
                    <a:pt x="944880" y="765810"/>
                  </a:cubicBezTo>
                  <a:cubicBezTo>
                    <a:pt x="953770" y="688340"/>
                    <a:pt x="957580" y="539750"/>
                    <a:pt x="948690" y="462280"/>
                  </a:cubicBezTo>
                  <a:cubicBezTo>
                    <a:pt x="943610" y="411480"/>
                    <a:pt x="935990" y="379730"/>
                    <a:pt x="922020" y="339090"/>
                  </a:cubicBezTo>
                  <a:cubicBezTo>
                    <a:pt x="905510" y="295910"/>
                    <a:pt x="853440" y="237490"/>
                    <a:pt x="852170" y="210820"/>
                  </a:cubicBezTo>
                  <a:cubicBezTo>
                    <a:pt x="852170" y="198120"/>
                    <a:pt x="858520" y="185420"/>
                    <a:pt x="866140" y="182880"/>
                  </a:cubicBezTo>
                  <a:cubicBezTo>
                    <a:pt x="875030" y="180340"/>
                    <a:pt x="897890" y="187960"/>
                    <a:pt x="900430" y="195580"/>
                  </a:cubicBezTo>
                  <a:cubicBezTo>
                    <a:pt x="904240" y="203200"/>
                    <a:pt x="894080" y="224790"/>
                    <a:pt x="886460" y="229870"/>
                  </a:cubicBezTo>
                  <a:cubicBezTo>
                    <a:pt x="880110" y="232410"/>
                    <a:pt x="868680" y="229870"/>
                    <a:pt x="862330" y="226060"/>
                  </a:cubicBezTo>
                  <a:cubicBezTo>
                    <a:pt x="857250" y="222250"/>
                    <a:pt x="850900" y="212090"/>
                    <a:pt x="852170" y="204470"/>
                  </a:cubicBezTo>
                  <a:cubicBezTo>
                    <a:pt x="853440" y="196850"/>
                    <a:pt x="863600" y="182880"/>
                    <a:pt x="871220" y="181610"/>
                  </a:cubicBezTo>
                  <a:cubicBezTo>
                    <a:pt x="880110" y="179070"/>
                    <a:pt x="890270" y="184150"/>
                    <a:pt x="899160" y="193040"/>
                  </a:cubicBezTo>
                  <a:cubicBezTo>
                    <a:pt x="920750" y="213360"/>
                    <a:pt x="952500" y="276860"/>
                    <a:pt x="969010" y="322580"/>
                  </a:cubicBezTo>
                  <a:cubicBezTo>
                    <a:pt x="985520" y="367030"/>
                    <a:pt x="994410" y="406400"/>
                    <a:pt x="999490" y="462280"/>
                  </a:cubicBezTo>
                  <a:cubicBezTo>
                    <a:pt x="1008380" y="537210"/>
                    <a:pt x="1005840" y="657860"/>
                    <a:pt x="998220" y="737870"/>
                  </a:cubicBezTo>
                  <a:cubicBezTo>
                    <a:pt x="991870" y="800100"/>
                    <a:pt x="979170" y="857250"/>
                    <a:pt x="967740" y="901700"/>
                  </a:cubicBezTo>
                  <a:cubicBezTo>
                    <a:pt x="960120" y="932180"/>
                    <a:pt x="956310" y="948690"/>
                    <a:pt x="941070" y="976630"/>
                  </a:cubicBezTo>
                  <a:cubicBezTo>
                    <a:pt x="914400" y="1022350"/>
                    <a:pt x="858520" y="1097280"/>
                    <a:pt x="806450" y="1140460"/>
                  </a:cubicBezTo>
                  <a:cubicBezTo>
                    <a:pt x="756920" y="1179830"/>
                    <a:pt x="693420" y="1209040"/>
                    <a:pt x="640080" y="1229360"/>
                  </a:cubicBezTo>
                  <a:cubicBezTo>
                    <a:pt x="591820" y="1245870"/>
                    <a:pt x="548640" y="1254760"/>
                    <a:pt x="501650" y="1258570"/>
                  </a:cubicBezTo>
                  <a:cubicBezTo>
                    <a:pt x="452120" y="1262380"/>
                    <a:pt x="389890" y="1257300"/>
                    <a:pt x="351790" y="1252220"/>
                  </a:cubicBezTo>
                  <a:cubicBezTo>
                    <a:pt x="327660" y="1249680"/>
                    <a:pt x="316230" y="1249680"/>
                    <a:pt x="294640" y="1240790"/>
                  </a:cubicBezTo>
                  <a:cubicBezTo>
                    <a:pt x="260350" y="1228090"/>
                    <a:pt x="210820" y="1201420"/>
                    <a:pt x="173990" y="1170940"/>
                  </a:cubicBezTo>
                  <a:cubicBezTo>
                    <a:pt x="133350" y="1136650"/>
                    <a:pt x="90170" y="1090930"/>
                    <a:pt x="64770" y="1040130"/>
                  </a:cubicBezTo>
                  <a:cubicBezTo>
                    <a:pt x="35560" y="982980"/>
                    <a:pt x="25400" y="904240"/>
                    <a:pt x="15240" y="842010"/>
                  </a:cubicBezTo>
                  <a:cubicBezTo>
                    <a:pt x="6350" y="789940"/>
                    <a:pt x="0" y="751840"/>
                    <a:pt x="1270" y="692150"/>
                  </a:cubicBezTo>
                  <a:cubicBezTo>
                    <a:pt x="2540" y="605790"/>
                    <a:pt x="22860" y="443230"/>
                    <a:pt x="40640" y="373380"/>
                  </a:cubicBezTo>
                  <a:cubicBezTo>
                    <a:pt x="49530" y="337820"/>
                    <a:pt x="55880" y="325120"/>
                    <a:pt x="71120" y="294640"/>
                  </a:cubicBezTo>
                  <a:cubicBezTo>
                    <a:pt x="91440" y="254000"/>
                    <a:pt x="130810" y="186690"/>
                    <a:pt x="157480" y="152400"/>
                  </a:cubicBezTo>
                  <a:cubicBezTo>
                    <a:pt x="176530" y="129540"/>
                    <a:pt x="187960" y="116840"/>
                    <a:pt x="210820" y="100330"/>
                  </a:cubicBezTo>
                  <a:cubicBezTo>
                    <a:pt x="243840" y="77470"/>
                    <a:pt x="294640" y="52070"/>
                    <a:pt x="339090" y="35560"/>
                  </a:cubicBezTo>
                  <a:cubicBezTo>
                    <a:pt x="382270" y="20320"/>
                    <a:pt x="427990" y="11430"/>
                    <a:pt x="473710" y="6350"/>
                  </a:cubicBezTo>
                  <a:cubicBezTo>
                    <a:pt x="521970" y="1270"/>
                    <a:pt x="574040" y="0"/>
                    <a:pt x="622300" y="6350"/>
                  </a:cubicBezTo>
                  <a:cubicBezTo>
                    <a:pt x="669290" y="13970"/>
                    <a:pt x="728980" y="31750"/>
                    <a:pt x="759460" y="46990"/>
                  </a:cubicBezTo>
                  <a:cubicBezTo>
                    <a:pt x="777240" y="55880"/>
                    <a:pt x="782320" y="59690"/>
                    <a:pt x="796290" y="74930"/>
                  </a:cubicBezTo>
                  <a:cubicBezTo>
                    <a:pt x="828040" y="109220"/>
                    <a:pt x="899160" y="205740"/>
                    <a:pt x="925830" y="265430"/>
                  </a:cubicBezTo>
                  <a:cubicBezTo>
                    <a:pt x="947420" y="312420"/>
                    <a:pt x="967740" y="373380"/>
                    <a:pt x="961390" y="400050"/>
                  </a:cubicBezTo>
                  <a:cubicBezTo>
                    <a:pt x="957580" y="412750"/>
                    <a:pt x="947420" y="424180"/>
                    <a:pt x="938530" y="425450"/>
                  </a:cubicBezTo>
                  <a:cubicBezTo>
                    <a:pt x="929640" y="425450"/>
                    <a:pt x="910590" y="400050"/>
                    <a:pt x="910590" y="400050"/>
                  </a:cubicBezTo>
                </a:path>
              </a:pathLst>
            </a:custGeom>
            <a:solidFill>
              <a:srgbClr val="0571D3"/>
            </a:solidFill>
            <a:ln cap="sq">
              <a:noFill/>
              <a:prstDash val="solid"/>
              <a:miter/>
            </a:ln>
          </p:spPr>
        </p:sp>
      </p:grpSp>
      <p:grpSp>
        <p:nvGrpSpPr>
          <p:cNvPr name="Group 73" id="73"/>
          <p:cNvGrpSpPr/>
          <p:nvPr/>
        </p:nvGrpSpPr>
        <p:grpSpPr>
          <a:xfrm rot="0">
            <a:off x="13670280" y="2787015"/>
            <a:ext cx="675322" cy="435293"/>
            <a:chOff x="0" y="0"/>
            <a:chExt cx="900430" cy="580390"/>
          </a:xfrm>
        </p:grpSpPr>
        <p:sp>
          <p:nvSpPr>
            <p:cNvPr name="Freeform 74" id="74"/>
            <p:cNvSpPr/>
            <p:nvPr/>
          </p:nvSpPr>
          <p:spPr>
            <a:xfrm flipH="false" flipV="false" rot="0">
              <a:off x="49530" y="49530"/>
              <a:ext cx="800100" cy="481330"/>
            </a:xfrm>
            <a:custGeom>
              <a:avLst/>
              <a:gdLst/>
              <a:ahLst/>
              <a:cxnLst/>
              <a:rect r="r" b="b" t="t" l="l"/>
              <a:pathLst>
                <a:path h="481330" w="800100">
                  <a:moveTo>
                    <a:pt x="59690" y="466090"/>
                  </a:moveTo>
                  <a:cubicBezTo>
                    <a:pt x="10160" y="476250"/>
                    <a:pt x="1270" y="463550"/>
                    <a:pt x="1270" y="450850"/>
                  </a:cubicBezTo>
                  <a:cubicBezTo>
                    <a:pt x="0" y="427990"/>
                    <a:pt x="31750" y="377190"/>
                    <a:pt x="62230" y="346710"/>
                  </a:cubicBezTo>
                  <a:cubicBezTo>
                    <a:pt x="100330" y="307340"/>
                    <a:pt x="151130" y="275590"/>
                    <a:pt x="220980" y="246380"/>
                  </a:cubicBezTo>
                  <a:cubicBezTo>
                    <a:pt x="327660" y="199390"/>
                    <a:pt x="637540" y="172720"/>
                    <a:pt x="661670" y="132080"/>
                  </a:cubicBezTo>
                  <a:cubicBezTo>
                    <a:pt x="668020" y="120650"/>
                    <a:pt x="660400" y="109220"/>
                    <a:pt x="652780" y="97790"/>
                  </a:cubicBezTo>
                  <a:cubicBezTo>
                    <a:pt x="638810" y="78740"/>
                    <a:pt x="581660" y="55880"/>
                    <a:pt x="572770" y="38100"/>
                  </a:cubicBezTo>
                  <a:cubicBezTo>
                    <a:pt x="568960" y="29210"/>
                    <a:pt x="570230" y="20320"/>
                    <a:pt x="574040" y="13970"/>
                  </a:cubicBezTo>
                  <a:cubicBezTo>
                    <a:pt x="576580" y="8890"/>
                    <a:pt x="582930" y="2540"/>
                    <a:pt x="593090" y="1270"/>
                  </a:cubicBezTo>
                  <a:cubicBezTo>
                    <a:pt x="623570" y="0"/>
                    <a:pt x="746760" y="60960"/>
                    <a:pt x="777240" y="88900"/>
                  </a:cubicBezTo>
                  <a:cubicBezTo>
                    <a:pt x="791210" y="101600"/>
                    <a:pt x="798830" y="110490"/>
                    <a:pt x="798830" y="128270"/>
                  </a:cubicBezTo>
                  <a:cubicBezTo>
                    <a:pt x="800100" y="161290"/>
                    <a:pt x="748030" y="224790"/>
                    <a:pt x="734060" y="271780"/>
                  </a:cubicBezTo>
                  <a:cubicBezTo>
                    <a:pt x="720090" y="313690"/>
                    <a:pt x="726440" y="377190"/>
                    <a:pt x="711200" y="396240"/>
                  </a:cubicBezTo>
                  <a:cubicBezTo>
                    <a:pt x="703580" y="406400"/>
                    <a:pt x="688340" y="411480"/>
                    <a:pt x="680720" y="408940"/>
                  </a:cubicBezTo>
                  <a:cubicBezTo>
                    <a:pt x="671830" y="406400"/>
                    <a:pt x="661670" y="387350"/>
                    <a:pt x="662940" y="379730"/>
                  </a:cubicBezTo>
                  <a:cubicBezTo>
                    <a:pt x="666750" y="372110"/>
                    <a:pt x="692150" y="359410"/>
                    <a:pt x="699770" y="363220"/>
                  </a:cubicBezTo>
                  <a:cubicBezTo>
                    <a:pt x="707390" y="365760"/>
                    <a:pt x="713740" y="389890"/>
                    <a:pt x="709930" y="397510"/>
                  </a:cubicBezTo>
                  <a:cubicBezTo>
                    <a:pt x="707390" y="405130"/>
                    <a:pt x="689610" y="412750"/>
                    <a:pt x="681990" y="410210"/>
                  </a:cubicBezTo>
                  <a:cubicBezTo>
                    <a:pt x="674370" y="406400"/>
                    <a:pt x="662940" y="386080"/>
                    <a:pt x="664210" y="377190"/>
                  </a:cubicBezTo>
                  <a:cubicBezTo>
                    <a:pt x="665480" y="370840"/>
                    <a:pt x="674370" y="363220"/>
                    <a:pt x="680720" y="360680"/>
                  </a:cubicBezTo>
                  <a:cubicBezTo>
                    <a:pt x="688340" y="359410"/>
                    <a:pt x="698500" y="360680"/>
                    <a:pt x="704850" y="365760"/>
                  </a:cubicBezTo>
                  <a:cubicBezTo>
                    <a:pt x="709930" y="369570"/>
                    <a:pt x="713740" y="381000"/>
                    <a:pt x="713740" y="387350"/>
                  </a:cubicBezTo>
                  <a:cubicBezTo>
                    <a:pt x="712470" y="394970"/>
                    <a:pt x="706120" y="403860"/>
                    <a:pt x="701040" y="407670"/>
                  </a:cubicBezTo>
                  <a:cubicBezTo>
                    <a:pt x="695960" y="410210"/>
                    <a:pt x="685800" y="411480"/>
                    <a:pt x="684530" y="410210"/>
                  </a:cubicBezTo>
                  <a:cubicBezTo>
                    <a:pt x="684530" y="408940"/>
                    <a:pt x="713740" y="389890"/>
                    <a:pt x="713740" y="391160"/>
                  </a:cubicBezTo>
                  <a:cubicBezTo>
                    <a:pt x="713740" y="391160"/>
                    <a:pt x="694690" y="411480"/>
                    <a:pt x="685800" y="410210"/>
                  </a:cubicBezTo>
                  <a:cubicBezTo>
                    <a:pt x="676910" y="408940"/>
                    <a:pt x="666750" y="394970"/>
                    <a:pt x="662940" y="379730"/>
                  </a:cubicBezTo>
                  <a:cubicBezTo>
                    <a:pt x="656590" y="353060"/>
                    <a:pt x="675640" y="290830"/>
                    <a:pt x="688340" y="250190"/>
                  </a:cubicBezTo>
                  <a:cubicBezTo>
                    <a:pt x="699770" y="208280"/>
                    <a:pt x="749300" y="163830"/>
                    <a:pt x="739140" y="132080"/>
                  </a:cubicBezTo>
                  <a:cubicBezTo>
                    <a:pt x="725170" y="93980"/>
                    <a:pt x="601980" y="71120"/>
                    <a:pt x="581660" y="46990"/>
                  </a:cubicBezTo>
                  <a:cubicBezTo>
                    <a:pt x="572770" y="38100"/>
                    <a:pt x="568960" y="27940"/>
                    <a:pt x="571500" y="20320"/>
                  </a:cubicBezTo>
                  <a:cubicBezTo>
                    <a:pt x="574040" y="12700"/>
                    <a:pt x="582930" y="2540"/>
                    <a:pt x="593090" y="1270"/>
                  </a:cubicBezTo>
                  <a:cubicBezTo>
                    <a:pt x="614680" y="1270"/>
                    <a:pt x="674370" y="53340"/>
                    <a:pt x="692150" y="73660"/>
                  </a:cubicBezTo>
                  <a:cubicBezTo>
                    <a:pt x="701040" y="82550"/>
                    <a:pt x="704850" y="88900"/>
                    <a:pt x="707390" y="99060"/>
                  </a:cubicBezTo>
                  <a:cubicBezTo>
                    <a:pt x="709930" y="114300"/>
                    <a:pt x="707390" y="144780"/>
                    <a:pt x="699770" y="158750"/>
                  </a:cubicBezTo>
                  <a:cubicBezTo>
                    <a:pt x="693420" y="168910"/>
                    <a:pt x="689610" y="171450"/>
                    <a:pt x="675640" y="179070"/>
                  </a:cubicBezTo>
                  <a:cubicBezTo>
                    <a:pt x="622300" y="205740"/>
                    <a:pt x="347980" y="246380"/>
                    <a:pt x="245110" y="290830"/>
                  </a:cubicBezTo>
                  <a:cubicBezTo>
                    <a:pt x="182880" y="316230"/>
                    <a:pt x="138430" y="341630"/>
                    <a:pt x="102870" y="375920"/>
                  </a:cubicBezTo>
                  <a:cubicBezTo>
                    <a:pt x="72390" y="405130"/>
                    <a:pt x="58420" y="468630"/>
                    <a:pt x="36830" y="477520"/>
                  </a:cubicBezTo>
                  <a:cubicBezTo>
                    <a:pt x="26670" y="481330"/>
                    <a:pt x="8890" y="476250"/>
                    <a:pt x="5080" y="468630"/>
                  </a:cubicBezTo>
                  <a:cubicBezTo>
                    <a:pt x="0" y="461010"/>
                    <a:pt x="2540" y="443230"/>
                    <a:pt x="10160" y="435610"/>
                  </a:cubicBezTo>
                  <a:cubicBezTo>
                    <a:pt x="17780" y="425450"/>
                    <a:pt x="49530" y="416560"/>
                    <a:pt x="60960" y="421640"/>
                  </a:cubicBezTo>
                  <a:cubicBezTo>
                    <a:pt x="68580" y="424180"/>
                    <a:pt x="73660" y="439420"/>
                    <a:pt x="73660" y="447040"/>
                  </a:cubicBezTo>
                  <a:cubicBezTo>
                    <a:pt x="72390" y="454660"/>
                    <a:pt x="59690" y="466090"/>
                    <a:pt x="59690" y="466090"/>
                  </a:cubicBezTo>
                </a:path>
              </a:pathLst>
            </a:custGeom>
            <a:solidFill>
              <a:srgbClr val="0571D3"/>
            </a:solidFill>
            <a:ln cap="sq">
              <a:noFill/>
              <a:prstDash val="solid"/>
              <a:miter/>
            </a:ln>
          </p:spPr>
        </p:sp>
      </p:grpSp>
      <p:grpSp>
        <p:nvGrpSpPr>
          <p:cNvPr name="Group 75" id="75"/>
          <p:cNvGrpSpPr/>
          <p:nvPr/>
        </p:nvGrpSpPr>
        <p:grpSpPr>
          <a:xfrm rot="0">
            <a:off x="14050327" y="2779395"/>
            <a:ext cx="313372" cy="405765"/>
            <a:chOff x="0" y="0"/>
            <a:chExt cx="417830" cy="541020"/>
          </a:xfrm>
        </p:grpSpPr>
        <p:sp>
          <p:nvSpPr>
            <p:cNvPr name="Freeform 76" id="76"/>
            <p:cNvSpPr/>
            <p:nvPr/>
          </p:nvSpPr>
          <p:spPr>
            <a:xfrm flipH="false" flipV="false" rot="0">
              <a:off x="49530" y="50800"/>
              <a:ext cx="318770" cy="439420"/>
            </a:xfrm>
            <a:custGeom>
              <a:avLst/>
              <a:gdLst/>
              <a:ahLst/>
              <a:cxnLst/>
              <a:rect r="r" b="b" t="t" l="l"/>
              <a:pathLst>
                <a:path h="439420" w="318770">
                  <a:moveTo>
                    <a:pt x="26670" y="0"/>
                  </a:moveTo>
                  <a:cubicBezTo>
                    <a:pt x="274320" y="53340"/>
                    <a:pt x="284480" y="44450"/>
                    <a:pt x="294640" y="46990"/>
                  </a:cubicBezTo>
                  <a:cubicBezTo>
                    <a:pt x="303530" y="49530"/>
                    <a:pt x="313690" y="58420"/>
                    <a:pt x="316230" y="66040"/>
                  </a:cubicBezTo>
                  <a:cubicBezTo>
                    <a:pt x="318770" y="72390"/>
                    <a:pt x="316230" y="83820"/>
                    <a:pt x="311150" y="88900"/>
                  </a:cubicBezTo>
                  <a:cubicBezTo>
                    <a:pt x="306070" y="93980"/>
                    <a:pt x="293370" y="100330"/>
                    <a:pt x="289560" y="97790"/>
                  </a:cubicBezTo>
                  <a:cubicBezTo>
                    <a:pt x="281940" y="92710"/>
                    <a:pt x="280670" y="45720"/>
                    <a:pt x="287020" y="41910"/>
                  </a:cubicBezTo>
                  <a:cubicBezTo>
                    <a:pt x="290830" y="40640"/>
                    <a:pt x="303530" y="49530"/>
                    <a:pt x="306070" y="55880"/>
                  </a:cubicBezTo>
                  <a:cubicBezTo>
                    <a:pt x="309880" y="62230"/>
                    <a:pt x="309880" y="73660"/>
                    <a:pt x="307340" y="78740"/>
                  </a:cubicBezTo>
                  <a:cubicBezTo>
                    <a:pt x="303530" y="86360"/>
                    <a:pt x="290830" y="83820"/>
                    <a:pt x="281940" y="92710"/>
                  </a:cubicBezTo>
                  <a:cubicBezTo>
                    <a:pt x="261620" y="110490"/>
                    <a:pt x="228600" y="163830"/>
                    <a:pt x="213360" y="200660"/>
                  </a:cubicBezTo>
                  <a:cubicBezTo>
                    <a:pt x="199390" y="231140"/>
                    <a:pt x="194310" y="261620"/>
                    <a:pt x="189230" y="295910"/>
                  </a:cubicBezTo>
                  <a:cubicBezTo>
                    <a:pt x="184150" y="334010"/>
                    <a:pt x="200660" y="401320"/>
                    <a:pt x="186690" y="421640"/>
                  </a:cubicBezTo>
                  <a:cubicBezTo>
                    <a:pt x="179070" y="433070"/>
                    <a:pt x="161290" y="439420"/>
                    <a:pt x="152400" y="436880"/>
                  </a:cubicBezTo>
                  <a:cubicBezTo>
                    <a:pt x="144780" y="434340"/>
                    <a:pt x="137160" y="419100"/>
                    <a:pt x="137160" y="410210"/>
                  </a:cubicBezTo>
                  <a:cubicBezTo>
                    <a:pt x="137160" y="403860"/>
                    <a:pt x="143510" y="393700"/>
                    <a:pt x="149860" y="391160"/>
                  </a:cubicBezTo>
                  <a:cubicBezTo>
                    <a:pt x="157480" y="387350"/>
                    <a:pt x="175260" y="391160"/>
                    <a:pt x="180340" y="396240"/>
                  </a:cubicBezTo>
                  <a:cubicBezTo>
                    <a:pt x="185420" y="401320"/>
                    <a:pt x="189230" y="412750"/>
                    <a:pt x="186690" y="419100"/>
                  </a:cubicBezTo>
                  <a:cubicBezTo>
                    <a:pt x="184150" y="426720"/>
                    <a:pt x="171450" y="439420"/>
                    <a:pt x="163830" y="439420"/>
                  </a:cubicBezTo>
                  <a:cubicBezTo>
                    <a:pt x="154940" y="438150"/>
                    <a:pt x="142240" y="427990"/>
                    <a:pt x="137160" y="414020"/>
                  </a:cubicBezTo>
                  <a:cubicBezTo>
                    <a:pt x="124460" y="384810"/>
                    <a:pt x="130810" y="303530"/>
                    <a:pt x="142240" y="255270"/>
                  </a:cubicBezTo>
                  <a:cubicBezTo>
                    <a:pt x="152400" y="210820"/>
                    <a:pt x="171450" y="166370"/>
                    <a:pt x="195580" y="130810"/>
                  </a:cubicBezTo>
                  <a:cubicBezTo>
                    <a:pt x="219710" y="95250"/>
                    <a:pt x="266700" y="41910"/>
                    <a:pt x="287020" y="41910"/>
                  </a:cubicBezTo>
                  <a:cubicBezTo>
                    <a:pt x="297180" y="43180"/>
                    <a:pt x="309880" y="59690"/>
                    <a:pt x="309880" y="67310"/>
                  </a:cubicBezTo>
                  <a:cubicBezTo>
                    <a:pt x="308610" y="76200"/>
                    <a:pt x="284480" y="95250"/>
                    <a:pt x="281940" y="92710"/>
                  </a:cubicBezTo>
                  <a:cubicBezTo>
                    <a:pt x="278130" y="90170"/>
                    <a:pt x="287020" y="49530"/>
                    <a:pt x="294640" y="46990"/>
                  </a:cubicBezTo>
                  <a:cubicBezTo>
                    <a:pt x="299720" y="45720"/>
                    <a:pt x="314960" y="57150"/>
                    <a:pt x="316230" y="66040"/>
                  </a:cubicBezTo>
                  <a:cubicBezTo>
                    <a:pt x="317500" y="74930"/>
                    <a:pt x="302260" y="97790"/>
                    <a:pt x="290830" y="102870"/>
                  </a:cubicBezTo>
                  <a:cubicBezTo>
                    <a:pt x="281940" y="107950"/>
                    <a:pt x="274320" y="106680"/>
                    <a:pt x="257810" y="105410"/>
                  </a:cubicBezTo>
                  <a:cubicBezTo>
                    <a:pt x="214630" y="100330"/>
                    <a:pt x="44450" y="71120"/>
                    <a:pt x="15240" y="48260"/>
                  </a:cubicBezTo>
                  <a:cubicBezTo>
                    <a:pt x="3810" y="40640"/>
                    <a:pt x="0" y="30480"/>
                    <a:pt x="1270" y="22860"/>
                  </a:cubicBezTo>
                  <a:cubicBezTo>
                    <a:pt x="2540" y="13970"/>
                    <a:pt x="26670" y="0"/>
                    <a:pt x="26670" y="0"/>
                  </a:cubicBezTo>
                </a:path>
              </a:pathLst>
            </a:custGeom>
            <a:solidFill>
              <a:srgbClr val="0571D3"/>
            </a:solidFill>
            <a:ln cap="sq">
              <a:noFill/>
              <a:prstDash val="solid"/>
              <a:miter/>
            </a:ln>
          </p:spPr>
        </p:sp>
      </p:grpSp>
      <p:grpSp>
        <p:nvGrpSpPr>
          <p:cNvPr name="Group 77" id="77"/>
          <p:cNvGrpSpPr/>
          <p:nvPr/>
        </p:nvGrpSpPr>
        <p:grpSpPr>
          <a:xfrm rot="0">
            <a:off x="13923780" y="7171943"/>
            <a:ext cx="4309012" cy="3075668"/>
            <a:chOff x="0" y="0"/>
            <a:chExt cx="5745349" cy="4100890"/>
          </a:xfrm>
        </p:grpSpPr>
        <p:grpSp>
          <p:nvGrpSpPr>
            <p:cNvPr name="Group 78" id="78"/>
            <p:cNvGrpSpPr/>
            <p:nvPr/>
          </p:nvGrpSpPr>
          <p:grpSpPr>
            <a:xfrm rot="0">
              <a:off x="502169" y="2286823"/>
              <a:ext cx="386933" cy="386933"/>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80" id="80"/>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81" id="81"/>
            <p:cNvGrpSpPr/>
            <p:nvPr/>
          </p:nvGrpSpPr>
          <p:grpSpPr>
            <a:xfrm rot="0">
              <a:off x="573261" y="916269"/>
              <a:ext cx="386933" cy="386933"/>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a:ln cap="sq">
                <a:noFill/>
                <a:prstDash val="solid"/>
                <a:miter/>
              </a:ln>
            </p:spPr>
          </p:sp>
          <p:sp>
            <p:nvSpPr>
              <p:cNvPr name="TextBox 83" id="83"/>
              <p:cNvSpPr txBox="true"/>
              <p:nvPr/>
            </p:nvSpPr>
            <p:spPr>
              <a:xfrm>
                <a:off x="76200" y="47625"/>
                <a:ext cx="660400" cy="688975"/>
              </a:xfrm>
              <a:prstGeom prst="rect">
                <a:avLst/>
              </a:prstGeom>
            </p:spPr>
            <p:txBody>
              <a:bodyPr anchor="ctr" rtlCol="false" tIns="37512" lIns="37512" bIns="37512" rIns="37512"/>
              <a:lstStyle/>
              <a:p>
                <a:pPr algn="ctr" marL="0" indent="0" lvl="0">
                  <a:lnSpc>
                    <a:spcPts val="1960"/>
                  </a:lnSpc>
                  <a:spcBef>
                    <a:spcPct val="0"/>
                  </a:spcBef>
                </a:pPr>
              </a:p>
            </p:txBody>
          </p:sp>
        </p:grpSp>
        <p:grpSp>
          <p:nvGrpSpPr>
            <p:cNvPr name="Group 84" id="84"/>
            <p:cNvGrpSpPr/>
            <p:nvPr/>
          </p:nvGrpSpPr>
          <p:grpSpPr>
            <a:xfrm rot="0">
              <a:off x="1967873" y="253672"/>
              <a:ext cx="386933" cy="386933"/>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86" id="86"/>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87" id="87"/>
            <p:cNvGrpSpPr/>
            <p:nvPr/>
          </p:nvGrpSpPr>
          <p:grpSpPr>
            <a:xfrm rot="0">
              <a:off x="1967873" y="2863757"/>
              <a:ext cx="386933" cy="386933"/>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89" id="89"/>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sp>
          <p:nvSpPr>
            <p:cNvPr name="AutoShape 90" id="90"/>
            <p:cNvSpPr/>
            <p:nvPr/>
          </p:nvSpPr>
          <p:spPr>
            <a:xfrm flipV="true">
              <a:off x="766727" y="447138"/>
              <a:ext cx="1201146" cy="469131"/>
            </a:xfrm>
            <a:prstGeom prst="line">
              <a:avLst/>
            </a:prstGeom>
            <a:ln cap="flat" w="25291">
              <a:solidFill>
                <a:srgbClr val="000000"/>
              </a:solidFill>
              <a:prstDash val="solid"/>
              <a:headEnd type="none" len="sm" w="sm"/>
              <a:tailEnd type="none" len="sm" w="sm"/>
            </a:ln>
          </p:spPr>
        </p:sp>
        <p:sp>
          <p:nvSpPr>
            <p:cNvPr name="AutoShape 91" id="91"/>
            <p:cNvSpPr/>
            <p:nvPr/>
          </p:nvSpPr>
          <p:spPr>
            <a:xfrm>
              <a:off x="2161340" y="640605"/>
              <a:ext cx="0" cy="2223152"/>
            </a:xfrm>
            <a:prstGeom prst="line">
              <a:avLst/>
            </a:prstGeom>
            <a:ln cap="flat" w="25291">
              <a:solidFill>
                <a:srgbClr val="000000"/>
              </a:solidFill>
              <a:prstDash val="solid"/>
              <a:headEnd type="none" len="sm" w="sm"/>
              <a:tailEnd type="none" len="sm" w="sm"/>
            </a:ln>
          </p:spPr>
        </p:sp>
        <p:grpSp>
          <p:nvGrpSpPr>
            <p:cNvPr name="Group 92" id="92"/>
            <p:cNvGrpSpPr/>
            <p:nvPr/>
          </p:nvGrpSpPr>
          <p:grpSpPr>
            <a:xfrm rot="-10800000">
              <a:off x="5009525" y="747401"/>
              <a:ext cx="386933" cy="386933"/>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94" id="94"/>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95" id="95"/>
            <p:cNvGrpSpPr/>
            <p:nvPr/>
          </p:nvGrpSpPr>
          <p:grpSpPr>
            <a:xfrm rot="-10800000">
              <a:off x="4938433" y="2117955"/>
              <a:ext cx="386933" cy="386933"/>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97" id="97"/>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98" id="98"/>
            <p:cNvGrpSpPr/>
            <p:nvPr/>
          </p:nvGrpSpPr>
          <p:grpSpPr>
            <a:xfrm rot="-10800000">
              <a:off x="3543820" y="2780553"/>
              <a:ext cx="386933" cy="386933"/>
              <a:chOff x="0" y="0"/>
              <a:chExt cx="812800" cy="812800"/>
            </a:xfrm>
          </p:grpSpPr>
          <p:sp>
            <p:nvSpPr>
              <p:cNvPr name="Freeform 99" id="9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100" id="100"/>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grpSp>
          <p:nvGrpSpPr>
            <p:cNvPr name="Group 101" id="101"/>
            <p:cNvGrpSpPr/>
            <p:nvPr/>
          </p:nvGrpSpPr>
          <p:grpSpPr>
            <a:xfrm rot="-10800000">
              <a:off x="3543820" y="170467"/>
              <a:ext cx="386933" cy="386933"/>
              <a:chOff x="0" y="0"/>
              <a:chExt cx="812800" cy="812800"/>
            </a:xfrm>
          </p:grpSpPr>
          <p:sp>
            <p:nvSpPr>
              <p:cNvPr name="Freeform 102" id="10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103" id="103"/>
              <p:cNvSpPr txBox="true"/>
              <p:nvPr/>
            </p:nvSpPr>
            <p:spPr>
              <a:xfrm>
                <a:off x="76200" y="47625"/>
                <a:ext cx="660400" cy="688975"/>
              </a:xfrm>
              <a:prstGeom prst="rect">
                <a:avLst/>
              </a:prstGeom>
            </p:spPr>
            <p:txBody>
              <a:bodyPr anchor="ctr" rtlCol="false" tIns="37512" lIns="37512" bIns="37512" rIns="37512"/>
              <a:lstStyle/>
              <a:p>
                <a:pPr algn="ctr">
                  <a:lnSpc>
                    <a:spcPts val="1960"/>
                  </a:lnSpc>
                </a:pPr>
              </a:p>
            </p:txBody>
          </p:sp>
        </p:grpSp>
        <p:sp>
          <p:nvSpPr>
            <p:cNvPr name="AutoShape 104" id="104"/>
            <p:cNvSpPr/>
            <p:nvPr/>
          </p:nvSpPr>
          <p:spPr>
            <a:xfrm flipH="true">
              <a:off x="3737287" y="1134334"/>
              <a:ext cx="1465704" cy="1646218"/>
            </a:xfrm>
            <a:prstGeom prst="line">
              <a:avLst/>
            </a:prstGeom>
            <a:ln cap="flat" w="16861">
              <a:solidFill>
                <a:srgbClr val="000000"/>
              </a:solidFill>
              <a:prstDash val="solid"/>
              <a:headEnd type="none" len="sm" w="sm"/>
              <a:tailEnd type="none" len="sm" w="sm"/>
            </a:ln>
          </p:spPr>
        </p:sp>
        <p:sp>
          <p:nvSpPr>
            <p:cNvPr name="AutoShape 105" id="105"/>
            <p:cNvSpPr/>
            <p:nvPr/>
          </p:nvSpPr>
          <p:spPr>
            <a:xfrm flipH="true" flipV="true">
              <a:off x="3737287" y="557400"/>
              <a:ext cx="0" cy="2223152"/>
            </a:xfrm>
            <a:prstGeom prst="line">
              <a:avLst/>
            </a:prstGeom>
            <a:ln cap="flat" w="25291">
              <a:solidFill>
                <a:srgbClr val="000000"/>
              </a:solidFill>
              <a:prstDash val="solid"/>
              <a:headEnd type="none" len="sm" w="sm"/>
              <a:tailEnd type="none" len="sm" w="sm"/>
            </a:ln>
          </p:spPr>
        </p:sp>
        <p:sp>
          <p:nvSpPr>
            <p:cNvPr name="AutoShape 106" id="106"/>
            <p:cNvSpPr/>
            <p:nvPr/>
          </p:nvSpPr>
          <p:spPr>
            <a:xfrm flipV="true">
              <a:off x="2354806" y="363934"/>
              <a:ext cx="1189014" cy="83204"/>
            </a:xfrm>
            <a:prstGeom prst="line">
              <a:avLst/>
            </a:prstGeom>
            <a:ln cap="flat" w="25291">
              <a:solidFill>
                <a:srgbClr val="FF5757"/>
              </a:solidFill>
              <a:prstDash val="solid"/>
              <a:headEnd type="none" len="sm" w="sm"/>
              <a:tailEnd type="none" len="sm" w="sm"/>
            </a:ln>
          </p:spPr>
        </p:sp>
        <p:sp>
          <p:nvSpPr>
            <p:cNvPr name="AutoShape 107" id="107"/>
            <p:cNvSpPr/>
            <p:nvPr/>
          </p:nvSpPr>
          <p:spPr>
            <a:xfrm flipH="true">
              <a:off x="695635" y="363934"/>
              <a:ext cx="2848185" cy="1922889"/>
            </a:xfrm>
            <a:prstGeom prst="line">
              <a:avLst/>
            </a:prstGeom>
            <a:ln cap="flat" w="25291">
              <a:solidFill>
                <a:srgbClr val="FF5757"/>
              </a:solidFill>
              <a:prstDash val="solid"/>
              <a:headEnd type="none" len="sm" w="sm"/>
              <a:tailEnd type="none" len="sm" w="sm"/>
            </a:ln>
          </p:spPr>
        </p:sp>
        <p:sp>
          <p:nvSpPr>
            <p:cNvPr name="AutoShape 108" id="108"/>
            <p:cNvSpPr/>
            <p:nvPr/>
          </p:nvSpPr>
          <p:spPr>
            <a:xfrm flipH="true">
              <a:off x="2354806" y="2974019"/>
              <a:ext cx="1189014" cy="83204"/>
            </a:xfrm>
            <a:prstGeom prst="line">
              <a:avLst/>
            </a:prstGeom>
            <a:ln cap="flat" w="25291">
              <a:solidFill>
                <a:srgbClr val="FF5757"/>
              </a:solidFill>
              <a:prstDash val="solid"/>
              <a:headEnd type="none" len="sm" w="sm"/>
              <a:tailEnd type="none" len="sm" w="sm"/>
            </a:ln>
          </p:spPr>
        </p:sp>
        <p:sp>
          <p:nvSpPr>
            <p:cNvPr name="TextBox 109" id="109"/>
            <p:cNvSpPr txBox="true"/>
            <p:nvPr/>
          </p:nvSpPr>
          <p:spPr>
            <a:xfrm rot="0">
              <a:off x="674284" y="949774"/>
              <a:ext cx="184886"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A</a:t>
              </a:r>
            </a:p>
          </p:txBody>
        </p:sp>
        <p:sp>
          <p:nvSpPr>
            <p:cNvPr name="TextBox 110" id="110"/>
            <p:cNvSpPr txBox="true"/>
            <p:nvPr/>
          </p:nvSpPr>
          <p:spPr>
            <a:xfrm rot="0">
              <a:off x="618436" y="2282847"/>
              <a:ext cx="154399"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B</a:t>
              </a:r>
            </a:p>
          </p:txBody>
        </p:sp>
        <p:sp>
          <p:nvSpPr>
            <p:cNvPr name="TextBox 111" id="111"/>
            <p:cNvSpPr txBox="true"/>
            <p:nvPr/>
          </p:nvSpPr>
          <p:spPr>
            <a:xfrm rot="0">
              <a:off x="2062996" y="266052"/>
              <a:ext cx="196687"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C</a:t>
              </a:r>
            </a:p>
          </p:txBody>
        </p:sp>
        <p:sp>
          <p:nvSpPr>
            <p:cNvPr name="TextBox 112" id="112"/>
            <p:cNvSpPr txBox="true"/>
            <p:nvPr/>
          </p:nvSpPr>
          <p:spPr>
            <a:xfrm rot="0">
              <a:off x="2086795" y="2897261"/>
              <a:ext cx="172888"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D</a:t>
              </a:r>
            </a:p>
          </p:txBody>
        </p:sp>
        <p:sp>
          <p:nvSpPr>
            <p:cNvPr name="TextBox 113" id="113"/>
            <p:cNvSpPr txBox="true"/>
            <p:nvPr/>
          </p:nvSpPr>
          <p:spPr>
            <a:xfrm rot="0">
              <a:off x="3666816" y="203972"/>
              <a:ext cx="146335"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E</a:t>
              </a:r>
            </a:p>
          </p:txBody>
        </p:sp>
        <p:sp>
          <p:nvSpPr>
            <p:cNvPr name="TextBox 114" id="114"/>
            <p:cNvSpPr txBox="true"/>
            <p:nvPr/>
          </p:nvSpPr>
          <p:spPr>
            <a:xfrm rot="0">
              <a:off x="3668920" y="2814057"/>
              <a:ext cx="143975"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F</a:t>
              </a:r>
            </a:p>
          </p:txBody>
        </p:sp>
        <p:sp>
          <p:nvSpPr>
            <p:cNvPr name="TextBox 115" id="115"/>
            <p:cNvSpPr txBox="true"/>
            <p:nvPr/>
          </p:nvSpPr>
          <p:spPr>
            <a:xfrm rot="0">
              <a:off x="5100124" y="780906"/>
              <a:ext cx="205735"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G</a:t>
              </a:r>
            </a:p>
          </p:txBody>
        </p:sp>
        <p:sp>
          <p:nvSpPr>
            <p:cNvPr name="TextBox 116" id="116"/>
            <p:cNvSpPr txBox="true"/>
            <p:nvPr/>
          </p:nvSpPr>
          <p:spPr>
            <a:xfrm rot="0">
              <a:off x="5058468" y="2126861"/>
              <a:ext cx="177018" cy="287979"/>
            </a:xfrm>
            <a:prstGeom prst="rect">
              <a:avLst/>
            </a:prstGeom>
          </p:spPr>
          <p:txBody>
            <a:bodyPr anchor="t" rtlCol="false" tIns="0" lIns="0" bIns="0" rIns="0">
              <a:spAutoFit/>
            </a:bodyPr>
            <a:lstStyle/>
            <a:p>
              <a:pPr algn="ctr">
                <a:lnSpc>
                  <a:spcPts val="1821"/>
                </a:lnSpc>
                <a:spcBef>
                  <a:spcPct val="0"/>
                </a:spcBef>
              </a:pPr>
              <a:r>
                <a:rPr lang="en-US" b="true" sz="1300" spc="195">
                  <a:solidFill>
                    <a:srgbClr val="FFFFFF"/>
                  </a:solidFill>
                  <a:latin typeface="Glacial Indifference Bold"/>
                  <a:ea typeface="Glacial Indifference Bold"/>
                  <a:cs typeface="Glacial Indifference Bold"/>
                  <a:sym typeface="Glacial Indifference Bold"/>
                </a:rPr>
                <a:t>H</a:t>
              </a:r>
            </a:p>
          </p:txBody>
        </p:sp>
        <p:sp>
          <p:nvSpPr>
            <p:cNvPr name="AutoShape 117" id="117"/>
            <p:cNvSpPr/>
            <p:nvPr/>
          </p:nvSpPr>
          <p:spPr>
            <a:xfrm>
              <a:off x="2354806" y="9136"/>
              <a:ext cx="0" cy="3489327"/>
            </a:xfrm>
            <a:prstGeom prst="line">
              <a:avLst/>
            </a:prstGeom>
            <a:ln cap="flat" w="25291">
              <a:solidFill>
                <a:srgbClr val="000000"/>
              </a:solidFill>
              <a:prstDash val="sysDot"/>
              <a:headEnd type="none" len="sm" w="sm"/>
              <a:tailEnd type="none" len="sm" w="sm"/>
            </a:ln>
          </p:spPr>
        </p:sp>
        <p:sp>
          <p:nvSpPr>
            <p:cNvPr name="AutoShape 118" id="118"/>
            <p:cNvSpPr/>
            <p:nvPr/>
          </p:nvSpPr>
          <p:spPr>
            <a:xfrm>
              <a:off x="960194" y="1109735"/>
              <a:ext cx="3978239" cy="1201686"/>
            </a:xfrm>
            <a:prstGeom prst="line">
              <a:avLst/>
            </a:prstGeom>
            <a:ln cap="flat" w="25291">
              <a:solidFill>
                <a:srgbClr val="231F20"/>
              </a:solidFill>
              <a:prstDash val="solid"/>
              <a:headEnd type="none" len="sm" w="sm"/>
              <a:tailEnd type="none" len="sm" w="sm"/>
            </a:ln>
          </p:spPr>
        </p:sp>
        <p:sp>
          <p:nvSpPr>
            <p:cNvPr name="Freeform 119" id="119"/>
            <p:cNvSpPr/>
            <p:nvPr/>
          </p:nvSpPr>
          <p:spPr>
            <a:xfrm flipH="false" flipV="false" rot="-5400000">
              <a:off x="936743" y="2332184"/>
              <a:ext cx="475713" cy="2349198"/>
            </a:xfrm>
            <a:custGeom>
              <a:avLst/>
              <a:gdLst/>
              <a:ahLst/>
              <a:cxnLst/>
              <a:rect r="r" b="b" t="t" l="l"/>
              <a:pathLst>
                <a:path h="2349198" w="475713">
                  <a:moveTo>
                    <a:pt x="0" y="0"/>
                  </a:moveTo>
                  <a:lnTo>
                    <a:pt x="475712" y="0"/>
                  </a:lnTo>
                  <a:lnTo>
                    <a:pt x="475712" y="2349198"/>
                  </a:lnTo>
                  <a:lnTo>
                    <a:pt x="0" y="23491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0" id="120"/>
            <p:cNvSpPr/>
            <p:nvPr/>
          </p:nvSpPr>
          <p:spPr>
            <a:xfrm flipH="false" flipV="false" rot="-5400000">
              <a:off x="4332894" y="2332184"/>
              <a:ext cx="475713" cy="2349198"/>
            </a:xfrm>
            <a:custGeom>
              <a:avLst/>
              <a:gdLst/>
              <a:ahLst/>
              <a:cxnLst/>
              <a:rect r="r" b="b" t="t" l="l"/>
              <a:pathLst>
                <a:path h="2349198" w="475713">
                  <a:moveTo>
                    <a:pt x="0" y="0"/>
                  </a:moveTo>
                  <a:lnTo>
                    <a:pt x="475712" y="0"/>
                  </a:lnTo>
                  <a:lnTo>
                    <a:pt x="475712" y="2349198"/>
                  </a:lnTo>
                  <a:lnTo>
                    <a:pt x="0" y="23491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1" id="121"/>
            <p:cNvSpPr/>
            <p:nvPr/>
          </p:nvSpPr>
          <p:spPr>
            <a:xfrm flipH="false" flipV="false" rot="0">
              <a:off x="2949313" y="1097115"/>
              <a:ext cx="349174" cy="466130"/>
            </a:xfrm>
            <a:custGeom>
              <a:avLst/>
              <a:gdLst/>
              <a:ahLst/>
              <a:cxnLst/>
              <a:rect r="r" b="b" t="t" l="l"/>
              <a:pathLst>
                <a:path h="466130" w="349174">
                  <a:moveTo>
                    <a:pt x="0" y="0"/>
                  </a:moveTo>
                  <a:lnTo>
                    <a:pt x="349174" y="0"/>
                  </a:lnTo>
                  <a:lnTo>
                    <a:pt x="349174" y="466130"/>
                  </a:lnTo>
                  <a:lnTo>
                    <a:pt x="0" y="4661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2" id="122"/>
            <p:cNvSpPr txBox="true"/>
            <p:nvPr/>
          </p:nvSpPr>
          <p:spPr>
            <a:xfrm rot="0">
              <a:off x="586335" y="3834346"/>
              <a:ext cx="1176528" cy="266544"/>
            </a:xfrm>
            <a:prstGeom prst="rect">
              <a:avLst/>
            </a:prstGeom>
          </p:spPr>
          <p:txBody>
            <a:bodyPr anchor="t" rtlCol="false" tIns="0" lIns="0" bIns="0" rIns="0">
              <a:spAutoFit/>
            </a:bodyPr>
            <a:lstStyle/>
            <a:p>
              <a:pPr algn="ctr">
                <a:lnSpc>
                  <a:spcPts val="1602"/>
                </a:lnSpc>
              </a:pPr>
              <a:r>
                <a:rPr lang="en-US" b="true" sz="1232">
                  <a:solidFill>
                    <a:srgbClr val="202020"/>
                  </a:solidFill>
                  <a:latin typeface="Glacial Indifference Bold"/>
                  <a:ea typeface="Glacial Indifference Bold"/>
                  <a:cs typeface="Glacial Indifference Bold"/>
                  <a:sym typeface="Glacial Indifference Bold"/>
                </a:rPr>
                <a:t>PARTITION 1 </a:t>
              </a:r>
            </a:p>
          </p:txBody>
        </p:sp>
        <p:sp>
          <p:nvSpPr>
            <p:cNvPr name="TextBox 123" id="123"/>
            <p:cNvSpPr txBox="true"/>
            <p:nvPr/>
          </p:nvSpPr>
          <p:spPr>
            <a:xfrm rot="0">
              <a:off x="3959749" y="3834346"/>
              <a:ext cx="1222002" cy="266544"/>
            </a:xfrm>
            <a:prstGeom prst="rect">
              <a:avLst/>
            </a:prstGeom>
          </p:spPr>
          <p:txBody>
            <a:bodyPr anchor="t" rtlCol="false" tIns="0" lIns="0" bIns="0" rIns="0">
              <a:spAutoFit/>
            </a:bodyPr>
            <a:lstStyle/>
            <a:p>
              <a:pPr algn="ctr">
                <a:lnSpc>
                  <a:spcPts val="1602"/>
                </a:lnSpc>
              </a:pPr>
              <a:r>
                <a:rPr lang="en-US" b="true" sz="1232">
                  <a:solidFill>
                    <a:srgbClr val="202020"/>
                  </a:solidFill>
                  <a:latin typeface="Glacial Indifference Bold"/>
                  <a:ea typeface="Glacial Indifference Bold"/>
                  <a:cs typeface="Glacial Indifference Bold"/>
                  <a:sym typeface="Glacial Indifference Bold"/>
                </a:rPr>
                <a:t>PARTITION 2 </a:t>
              </a:r>
            </a:p>
          </p:txBody>
        </p:sp>
      </p:grpSp>
      <p:sp>
        <p:nvSpPr>
          <p:cNvPr name="TextBox 124" id="124"/>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125" id="125"/>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26" id="126"/>
          <p:cNvSpPr txBox="true"/>
          <p:nvPr/>
        </p:nvSpPr>
        <p:spPr>
          <a:xfrm rot="0">
            <a:off x="1823633" y="1701502"/>
            <a:ext cx="3924613" cy="483225"/>
          </a:xfrm>
          <a:prstGeom prst="rect">
            <a:avLst/>
          </a:prstGeom>
        </p:spPr>
        <p:txBody>
          <a:bodyPr anchor="t" rtlCol="false" tIns="0" lIns="0" bIns="0" rIns="0">
            <a:spAutoFit/>
          </a:bodyPr>
          <a:lstStyle/>
          <a:p>
            <a:pPr algn="ctr">
              <a:lnSpc>
                <a:spcPts val="3937"/>
              </a:lnSpc>
              <a:spcBef>
                <a:spcPct val="0"/>
              </a:spcBef>
            </a:pPr>
            <a:r>
              <a:rPr lang="en-US" b="true" sz="2812">
                <a:solidFill>
                  <a:srgbClr val="202020"/>
                </a:solidFill>
                <a:latin typeface="Glacial Indifference Bold"/>
                <a:ea typeface="Glacial Indifference Bold"/>
                <a:cs typeface="Glacial Indifference Bold"/>
                <a:sym typeface="Glacial Indifference Bold"/>
              </a:rPr>
              <a:t>GAINS FOR PARTITION 1 </a:t>
            </a:r>
          </a:p>
        </p:txBody>
      </p:sp>
      <p:sp>
        <p:nvSpPr>
          <p:cNvPr name="TextBox 127" id="127"/>
          <p:cNvSpPr txBox="true"/>
          <p:nvPr/>
        </p:nvSpPr>
        <p:spPr>
          <a:xfrm rot="0">
            <a:off x="9213914" y="1701502"/>
            <a:ext cx="4002429" cy="483225"/>
          </a:xfrm>
          <a:prstGeom prst="rect">
            <a:avLst/>
          </a:prstGeom>
        </p:spPr>
        <p:txBody>
          <a:bodyPr anchor="t" rtlCol="false" tIns="0" lIns="0" bIns="0" rIns="0">
            <a:spAutoFit/>
          </a:bodyPr>
          <a:lstStyle/>
          <a:p>
            <a:pPr algn="ctr">
              <a:lnSpc>
                <a:spcPts val="3937"/>
              </a:lnSpc>
              <a:spcBef>
                <a:spcPct val="0"/>
              </a:spcBef>
            </a:pPr>
            <a:r>
              <a:rPr lang="en-US" b="true" sz="2812">
                <a:solidFill>
                  <a:srgbClr val="202020"/>
                </a:solidFill>
                <a:latin typeface="Glacial Indifference Bold"/>
                <a:ea typeface="Glacial Indifference Bold"/>
                <a:cs typeface="Glacial Indifference Bold"/>
                <a:sym typeface="Glacial Indifference Bold"/>
              </a:rPr>
              <a:t>GAINS FOR PARTITION 2 </a:t>
            </a:r>
          </a:p>
        </p:txBody>
      </p:sp>
      <p:sp>
        <p:nvSpPr>
          <p:cNvPr name="TextBox 128" id="128"/>
          <p:cNvSpPr txBox="true"/>
          <p:nvPr/>
        </p:nvSpPr>
        <p:spPr>
          <a:xfrm rot="0">
            <a:off x="5515024" y="4195474"/>
            <a:ext cx="466444"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A</a:t>
            </a:r>
          </a:p>
        </p:txBody>
      </p:sp>
      <p:sp>
        <p:nvSpPr>
          <p:cNvPr name="TextBox 129" id="129"/>
          <p:cNvSpPr txBox="true"/>
          <p:nvPr/>
        </p:nvSpPr>
        <p:spPr>
          <a:xfrm rot="0">
            <a:off x="5500138" y="5199524"/>
            <a:ext cx="496217"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C</a:t>
            </a:r>
          </a:p>
        </p:txBody>
      </p:sp>
      <p:sp>
        <p:nvSpPr>
          <p:cNvPr name="TextBox 130" id="130"/>
          <p:cNvSpPr txBox="true"/>
          <p:nvPr/>
        </p:nvSpPr>
        <p:spPr>
          <a:xfrm rot="0">
            <a:off x="7885663" y="4228598"/>
            <a:ext cx="436174"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D</a:t>
            </a:r>
          </a:p>
        </p:txBody>
      </p:sp>
      <p:sp>
        <p:nvSpPr>
          <p:cNvPr name="TextBox 131" id="131"/>
          <p:cNvSpPr txBox="true"/>
          <p:nvPr/>
        </p:nvSpPr>
        <p:spPr>
          <a:xfrm rot="0">
            <a:off x="5552027" y="3323407"/>
            <a:ext cx="389530"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B</a:t>
            </a:r>
          </a:p>
        </p:txBody>
      </p:sp>
      <p:sp>
        <p:nvSpPr>
          <p:cNvPr name="TextBox 132" id="132"/>
          <p:cNvSpPr txBox="true"/>
          <p:nvPr/>
        </p:nvSpPr>
        <p:spPr>
          <a:xfrm rot="0">
            <a:off x="15559243" y="5199524"/>
            <a:ext cx="519043"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G</a:t>
            </a:r>
          </a:p>
        </p:txBody>
      </p:sp>
      <p:sp>
        <p:nvSpPr>
          <p:cNvPr name="TextBox 133" id="133"/>
          <p:cNvSpPr txBox="true"/>
          <p:nvPr/>
        </p:nvSpPr>
        <p:spPr>
          <a:xfrm rot="0">
            <a:off x="13267950" y="5199524"/>
            <a:ext cx="363231"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F</a:t>
            </a:r>
          </a:p>
        </p:txBody>
      </p:sp>
      <p:sp>
        <p:nvSpPr>
          <p:cNvPr name="TextBox 134" id="134"/>
          <p:cNvSpPr txBox="true"/>
          <p:nvPr/>
        </p:nvSpPr>
        <p:spPr>
          <a:xfrm rot="0">
            <a:off x="15590224" y="3323407"/>
            <a:ext cx="446595" cy="758195"/>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H</a:t>
            </a:r>
          </a:p>
        </p:txBody>
      </p:sp>
      <p:sp>
        <p:nvSpPr>
          <p:cNvPr name="TextBox 135" id="135"/>
          <p:cNvSpPr txBox="true"/>
          <p:nvPr/>
        </p:nvSpPr>
        <p:spPr>
          <a:xfrm rot="0">
            <a:off x="4071268" y="8550350"/>
            <a:ext cx="9161895" cy="483225"/>
          </a:xfrm>
          <a:prstGeom prst="rect">
            <a:avLst/>
          </a:prstGeom>
        </p:spPr>
        <p:txBody>
          <a:bodyPr anchor="t" rtlCol="false" tIns="0" lIns="0" bIns="0" rIns="0">
            <a:spAutoFit/>
          </a:bodyPr>
          <a:lstStyle/>
          <a:p>
            <a:pPr algn="ctr">
              <a:lnSpc>
                <a:spcPts val="3937"/>
              </a:lnSpc>
              <a:spcBef>
                <a:spcPct val="0"/>
              </a:spcBef>
            </a:pPr>
            <a:r>
              <a:rPr lang="en-US" b="true" sz="2812">
                <a:solidFill>
                  <a:srgbClr val="202020"/>
                </a:solidFill>
                <a:latin typeface="Glacial Indifference Bold"/>
                <a:ea typeface="Glacial Indifference Bold"/>
                <a:cs typeface="Glacial Indifference Bold"/>
                <a:sym typeface="Glacial Indifference Bold"/>
              </a:rPr>
              <a:t>VERTEX LIST FOR FASTER ACCESS TO NEIGHBOR NODES</a:t>
            </a:r>
          </a:p>
        </p:txBody>
      </p:sp>
      <p:sp>
        <p:nvSpPr>
          <p:cNvPr name="TextBox 136" id="136"/>
          <p:cNvSpPr txBox="true"/>
          <p:nvPr/>
        </p:nvSpPr>
        <p:spPr>
          <a:xfrm rot="0">
            <a:off x="6246516" y="7471700"/>
            <a:ext cx="389608" cy="758079"/>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B</a:t>
            </a:r>
          </a:p>
        </p:txBody>
      </p:sp>
      <p:sp>
        <p:nvSpPr>
          <p:cNvPr name="TextBox 137" id="137"/>
          <p:cNvSpPr txBox="true"/>
          <p:nvPr/>
        </p:nvSpPr>
        <p:spPr>
          <a:xfrm rot="0">
            <a:off x="7855448" y="7471700"/>
            <a:ext cx="496604" cy="758079"/>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C</a:t>
            </a:r>
          </a:p>
        </p:txBody>
      </p:sp>
      <p:sp>
        <p:nvSpPr>
          <p:cNvPr name="Freeform 138" id="138"/>
          <p:cNvSpPr/>
          <p:nvPr/>
        </p:nvSpPr>
        <p:spPr>
          <a:xfrm flipH="false" flipV="false" rot="0">
            <a:off x="10844722" y="7426485"/>
            <a:ext cx="1675197" cy="915076"/>
          </a:xfrm>
          <a:custGeom>
            <a:avLst/>
            <a:gdLst/>
            <a:ahLst/>
            <a:cxnLst/>
            <a:rect r="r" b="b" t="t" l="l"/>
            <a:pathLst>
              <a:path h="915076" w="1675197">
                <a:moveTo>
                  <a:pt x="0" y="0"/>
                </a:moveTo>
                <a:lnTo>
                  <a:pt x="1675197" y="0"/>
                </a:lnTo>
                <a:lnTo>
                  <a:pt x="1675197" y="915077"/>
                </a:lnTo>
                <a:lnTo>
                  <a:pt x="0" y="915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9" id="139"/>
          <p:cNvSpPr txBox="true"/>
          <p:nvPr/>
        </p:nvSpPr>
        <p:spPr>
          <a:xfrm rot="0">
            <a:off x="11509739" y="7471700"/>
            <a:ext cx="363440" cy="758079"/>
          </a:xfrm>
          <a:prstGeom prst="rect">
            <a:avLst/>
          </a:prstGeom>
        </p:spPr>
        <p:txBody>
          <a:bodyPr anchor="t" rtlCol="false" tIns="0" lIns="0" bIns="0" rIns="0">
            <a:spAutoFit/>
          </a:bodyPr>
          <a:lstStyle/>
          <a:p>
            <a:pPr algn="ctr">
              <a:lnSpc>
                <a:spcPts val="6126"/>
              </a:lnSpc>
              <a:spcBef>
                <a:spcPct val="0"/>
              </a:spcBef>
            </a:pPr>
            <a:r>
              <a:rPr lang="en-US" b="true" sz="4376" spc="656">
                <a:solidFill>
                  <a:srgbClr val="FF5757"/>
                </a:solidFill>
                <a:latin typeface="Glacial Indifference Bold"/>
                <a:ea typeface="Glacial Indifference Bold"/>
                <a:cs typeface="Glacial Indifference Bold"/>
                <a:sym typeface="Glacial Indifference Bold"/>
              </a:rPr>
              <a:t>F</a:t>
            </a:r>
          </a:p>
        </p:txBody>
      </p:sp>
      <p:sp>
        <p:nvSpPr>
          <p:cNvPr name="AutoShape 140" id="140"/>
          <p:cNvSpPr/>
          <p:nvPr/>
        </p:nvSpPr>
        <p:spPr>
          <a:xfrm flipV="true">
            <a:off x="11691459" y="6083785"/>
            <a:ext cx="1351428" cy="1088158"/>
          </a:xfrm>
          <a:prstGeom prst="line">
            <a:avLst/>
          </a:prstGeom>
          <a:ln cap="flat" w="38100">
            <a:solidFill>
              <a:srgbClr val="000000"/>
            </a:solidFill>
            <a:prstDash val="solid"/>
            <a:headEnd type="none" len="sm" w="sm"/>
            <a:tailEnd type="arrow" len="sm" w="med"/>
          </a:ln>
        </p:spPr>
      </p:sp>
      <p:sp>
        <p:nvSpPr>
          <p:cNvPr name="AutoShape 141" id="141"/>
          <p:cNvSpPr/>
          <p:nvPr/>
        </p:nvSpPr>
        <p:spPr>
          <a:xfrm flipV="true">
            <a:off x="6441198" y="3783253"/>
            <a:ext cx="248229" cy="365763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1184478" y="72009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35394" y="8851616"/>
            <a:ext cx="5135933" cy="1998345"/>
          </a:xfrm>
          <a:custGeom>
            <a:avLst/>
            <a:gdLst/>
            <a:ahLst/>
            <a:cxnLst/>
            <a:rect r="r" b="b" t="t" l="l"/>
            <a:pathLst>
              <a:path h="1998345" w="5135933">
                <a:moveTo>
                  <a:pt x="0" y="0"/>
                </a:moveTo>
                <a:lnTo>
                  <a:pt x="5135934" y="0"/>
                </a:lnTo>
                <a:lnTo>
                  <a:pt x="5135934"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0" id="10"/>
          <p:cNvSpPr txBox="true"/>
          <p:nvPr/>
        </p:nvSpPr>
        <p:spPr>
          <a:xfrm rot="0">
            <a:off x="3263437" y="2078566"/>
            <a:ext cx="13239022" cy="2289342"/>
          </a:xfrm>
          <a:prstGeom prst="rect">
            <a:avLst/>
          </a:prstGeom>
        </p:spPr>
        <p:txBody>
          <a:bodyPr anchor="t" rtlCol="false" tIns="0" lIns="0" bIns="0" rIns="0">
            <a:spAutoFit/>
          </a:bodyPr>
          <a:lstStyle/>
          <a:p>
            <a:pPr algn="ctr">
              <a:lnSpc>
                <a:spcPts val="9111"/>
              </a:lnSpc>
            </a:pPr>
            <a:r>
              <a:rPr lang="en-US" b="true" sz="7009">
                <a:solidFill>
                  <a:srgbClr val="0097B2"/>
                </a:solidFill>
                <a:latin typeface="Glacial Indifference Bold"/>
                <a:ea typeface="Glacial Indifference Bold"/>
                <a:cs typeface="Glacial Indifference Bold"/>
                <a:sym typeface="Glacial Indifference Bold"/>
              </a:rPr>
              <a:t>GLOBAL KL REFINEMENT (GKLR)</a:t>
            </a:r>
          </a:p>
          <a:p>
            <a:pPr algn="ctr">
              <a:lnSpc>
                <a:spcPts val="9111"/>
              </a:lnSpc>
            </a:pPr>
            <a:r>
              <a:rPr lang="en-US" b="true" sz="7009">
                <a:solidFill>
                  <a:srgbClr val="0097B2"/>
                </a:solidFill>
                <a:latin typeface="Glacial Indifference Bold"/>
                <a:ea typeface="Glacial Indifference Bold"/>
                <a:cs typeface="Glacial Indifference Bold"/>
                <a:sym typeface="Glacial Indifference Bold"/>
              </a:rPr>
              <a:t>ALGORITHM</a:t>
            </a:r>
          </a:p>
        </p:txBody>
      </p:sp>
      <p:sp>
        <p:nvSpPr>
          <p:cNvPr name="TextBox 11" id="11"/>
          <p:cNvSpPr txBox="true"/>
          <p:nvPr/>
        </p:nvSpPr>
        <p:spPr>
          <a:xfrm rot="0">
            <a:off x="6719660" y="4679128"/>
            <a:ext cx="8747106" cy="575942"/>
          </a:xfrm>
          <a:prstGeom prst="rect">
            <a:avLst/>
          </a:prstGeom>
        </p:spPr>
        <p:txBody>
          <a:bodyPr anchor="t" rtlCol="false" tIns="0" lIns="0" bIns="0" rIns="0">
            <a:spAutoFit/>
          </a:bodyPr>
          <a:lstStyle/>
          <a:p>
            <a:pPr algn="ctr">
              <a:lnSpc>
                <a:spcPts val="4507"/>
              </a:lnSpc>
            </a:pPr>
            <a:r>
              <a:rPr lang="en-US" b="true" sz="3467">
                <a:solidFill>
                  <a:srgbClr val="202020"/>
                </a:solidFill>
                <a:latin typeface="Glacial Indifference Bold"/>
                <a:ea typeface="Glacial Indifference Bold"/>
                <a:cs typeface="Glacial Indifference Bold"/>
                <a:sym typeface="Glacial Indifference Bold"/>
              </a:rPr>
              <a:t>=&gt;MULTIWAY PARTITIONING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Freeform 2" id="2"/>
          <p:cNvSpPr/>
          <p:nvPr/>
        </p:nvSpPr>
        <p:spPr>
          <a:xfrm flipH="false" flipV="false" rot="0">
            <a:off x="-457200" y="-723900"/>
            <a:ext cx="9601200" cy="11544300"/>
          </a:xfrm>
          <a:custGeom>
            <a:avLst/>
            <a:gdLst/>
            <a:ahLst/>
            <a:cxnLst/>
            <a:rect r="r" b="b" t="t" l="l"/>
            <a:pathLst>
              <a:path h="11544300" w="9601200">
                <a:moveTo>
                  <a:pt x="0" y="0"/>
                </a:moveTo>
                <a:lnTo>
                  <a:pt x="9601200" y="0"/>
                </a:lnTo>
                <a:lnTo>
                  <a:pt x="9601200" y="11544300"/>
                </a:lnTo>
                <a:lnTo>
                  <a:pt x="0" y="11544300"/>
                </a:lnTo>
                <a:lnTo>
                  <a:pt x="0" y="0"/>
                </a:lnTo>
                <a:close/>
              </a:path>
            </a:pathLst>
          </a:custGeom>
          <a:blipFill>
            <a:blip r:embed="rId2">
              <a:extLst>
                <a:ext uri="{96DAC541-7B7A-43D3-8B79-37D633B846F1}">
                  <asvg:svgBlip xmlns:asvg="http://schemas.microsoft.com/office/drawing/2016/SVG/main" r:embed="rId3"/>
                </a:ext>
              </a:extLst>
            </a:blip>
            <a:stretch>
              <a:fillRect l="-35381" t="-2505" r="0" b="-10089"/>
            </a:stretch>
          </a:blipFill>
        </p:spPr>
      </p:sp>
      <p:sp>
        <p:nvSpPr>
          <p:cNvPr name="Freeform 3" id="3"/>
          <p:cNvSpPr/>
          <p:nvPr/>
        </p:nvSpPr>
        <p:spPr>
          <a:xfrm flipH="false" flipV="false" rot="0">
            <a:off x="11091270" y="2492770"/>
            <a:ext cx="5934570" cy="5934570"/>
          </a:xfrm>
          <a:custGeom>
            <a:avLst/>
            <a:gdLst/>
            <a:ahLst/>
            <a:cxnLst/>
            <a:rect r="r" b="b" t="t" l="l"/>
            <a:pathLst>
              <a:path h="5934570" w="5934570">
                <a:moveTo>
                  <a:pt x="0" y="0"/>
                </a:moveTo>
                <a:lnTo>
                  <a:pt x="5934570" y="0"/>
                </a:lnTo>
                <a:lnTo>
                  <a:pt x="5934570" y="5934570"/>
                </a:lnTo>
                <a:lnTo>
                  <a:pt x="0" y="593457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775495" y="2395438"/>
            <a:ext cx="3165421" cy="6031902"/>
            <a:chOff x="0" y="0"/>
            <a:chExt cx="1623702" cy="3094062"/>
          </a:xfrm>
        </p:grpSpPr>
        <p:sp>
          <p:nvSpPr>
            <p:cNvPr name="Freeform 5" id="5"/>
            <p:cNvSpPr/>
            <p:nvPr/>
          </p:nvSpPr>
          <p:spPr>
            <a:xfrm flipH="false" flipV="false" rot="0">
              <a:off x="0" y="0"/>
              <a:ext cx="1623702" cy="3094062"/>
            </a:xfrm>
            <a:custGeom>
              <a:avLst/>
              <a:gdLst/>
              <a:ahLst/>
              <a:cxnLst/>
              <a:rect r="r" b="b" t="t" l="l"/>
              <a:pathLst>
                <a:path h="3094062" w="1623702">
                  <a:moveTo>
                    <a:pt x="0" y="0"/>
                  </a:moveTo>
                  <a:lnTo>
                    <a:pt x="1623702" y="0"/>
                  </a:lnTo>
                  <a:lnTo>
                    <a:pt x="1623702" y="3094062"/>
                  </a:lnTo>
                  <a:lnTo>
                    <a:pt x="0" y="3094062"/>
                  </a:lnTo>
                  <a:close/>
                </a:path>
              </a:pathLst>
            </a:custGeom>
            <a:solidFill>
              <a:srgbClr val="000000">
                <a:alpha val="0"/>
              </a:srgbClr>
            </a:solidFill>
          </p:spPr>
        </p:sp>
      </p:grpSp>
      <p:sp>
        <p:nvSpPr>
          <p:cNvPr name="Freeform 6" id="6"/>
          <p:cNvSpPr/>
          <p:nvPr/>
        </p:nvSpPr>
        <p:spPr>
          <a:xfrm flipH="false" flipV="false" rot="0">
            <a:off x="14442532" y="61722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268696" y="1663550"/>
            <a:ext cx="6898874" cy="6527867"/>
            <a:chOff x="0" y="0"/>
            <a:chExt cx="9198499" cy="8703823"/>
          </a:xfrm>
        </p:grpSpPr>
        <p:sp>
          <p:nvSpPr>
            <p:cNvPr name="TextBox 8" id="8"/>
            <p:cNvSpPr txBox="true"/>
            <p:nvPr/>
          </p:nvSpPr>
          <p:spPr>
            <a:xfrm rot="0">
              <a:off x="1013339" y="8232018"/>
              <a:ext cx="8185161" cy="471805"/>
            </a:xfrm>
            <a:prstGeom prst="rect">
              <a:avLst/>
            </a:prstGeom>
          </p:spPr>
          <p:txBody>
            <a:bodyPr anchor="t" rtlCol="false" tIns="0" lIns="0" bIns="0" rIns="0">
              <a:spAutoFit/>
            </a:bodyPr>
            <a:lstStyle/>
            <a:p>
              <a:pPr algn="l">
                <a:lnSpc>
                  <a:spcPts val="2940"/>
                </a:lnSpc>
              </a:pPr>
            </a:p>
          </p:txBody>
        </p:sp>
        <p:sp>
          <p:nvSpPr>
            <p:cNvPr name="TextBox 9" id="9"/>
            <p:cNvSpPr txBox="true"/>
            <p:nvPr/>
          </p:nvSpPr>
          <p:spPr>
            <a:xfrm rot="0">
              <a:off x="1013339" y="2847463"/>
              <a:ext cx="8185161" cy="3594523"/>
            </a:xfrm>
            <a:prstGeom prst="rect">
              <a:avLst/>
            </a:prstGeom>
          </p:spPr>
          <p:txBody>
            <a:bodyPr anchor="t" rtlCol="false" tIns="0" lIns="0" bIns="0" rIns="0">
              <a:spAutoFit/>
            </a:bodyPr>
            <a:lstStyle/>
            <a:p>
              <a:pPr algn="l">
                <a:lnSpc>
                  <a:spcPts val="7039"/>
                </a:lnSpc>
              </a:pPr>
              <a:r>
                <a:rPr lang="en-US" sz="6399" b="true">
                  <a:solidFill>
                    <a:srgbClr val="F5F5EF"/>
                  </a:solidFill>
                  <a:latin typeface="League Spartan"/>
                  <a:ea typeface="League Spartan"/>
                  <a:cs typeface="League Spartan"/>
                  <a:sym typeface="League Spartan"/>
                </a:rPr>
                <a:t>Reduction from NP-Hard problem </a:t>
              </a:r>
            </a:p>
          </p:txBody>
        </p:sp>
        <p:sp>
          <p:nvSpPr>
            <p:cNvPr name="TextBox 10" id="10"/>
            <p:cNvSpPr txBox="true"/>
            <p:nvPr/>
          </p:nvSpPr>
          <p:spPr>
            <a:xfrm rot="0">
              <a:off x="1013339" y="6746672"/>
              <a:ext cx="8185161" cy="947844"/>
            </a:xfrm>
            <a:prstGeom prst="rect">
              <a:avLst/>
            </a:prstGeom>
          </p:spPr>
          <p:txBody>
            <a:bodyPr anchor="t" rtlCol="false" tIns="0" lIns="0" bIns="0" rIns="0">
              <a:spAutoFit/>
            </a:bodyPr>
            <a:lstStyle/>
            <a:p>
              <a:pPr algn="l">
                <a:lnSpc>
                  <a:spcPts val="5719"/>
                </a:lnSpc>
              </a:pPr>
              <a:r>
                <a:rPr lang="en-US" sz="4399" b="true">
                  <a:solidFill>
                    <a:srgbClr val="FFDE59"/>
                  </a:solidFill>
                  <a:latin typeface="Glacial Indifference Bold"/>
                  <a:ea typeface="Glacial Indifference Bold"/>
                  <a:cs typeface="Glacial Indifference Bold"/>
                  <a:sym typeface="Glacial Indifference Bold"/>
                </a:rPr>
                <a:t>1905065</a:t>
              </a:r>
            </a:p>
          </p:txBody>
        </p:sp>
        <p:sp>
          <p:nvSpPr>
            <p:cNvPr name="TextBox 11" id="11"/>
            <p:cNvSpPr txBox="true"/>
            <p:nvPr/>
          </p:nvSpPr>
          <p:spPr>
            <a:xfrm rot="0">
              <a:off x="0" y="200025"/>
              <a:ext cx="3824280" cy="2011228"/>
            </a:xfrm>
            <a:prstGeom prst="rect">
              <a:avLst/>
            </a:prstGeom>
          </p:spPr>
          <p:txBody>
            <a:bodyPr anchor="t" rtlCol="false" tIns="0" lIns="0" bIns="0" rIns="0">
              <a:spAutoFit/>
            </a:bodyPr>
            <a:lstStyle/>
            <a:p>
              <a:pPr algn="ctr">
                <a:lnSpc>
                  <a:spcPts val="10917"/>
                </a:lnSpc>
              </a:pPr>
              <a:r>
                <a:rPr lang="en-US" sz="10917">
                  <a:solidFill>
                    <a:srgbClr val="F5F5EF"/>
                  </a:solidFill>
                  <a:latin typeface="Nickainley"/>
                  <a:ea typeface="Nickainley"/>
                  <a:cs typeface="Nickainley"/>
                  <a:sym typeface="Nickainley"/>
                </a:rPr>
                <a:t>02</a:t>
              </a:r>
            </a:p>
          </p:txBody>
        </p:sp>
      </p:grpSp>
      <p:sp>
        <p:nvSpPr>
          <p:cNvPr name="TextBox 12" id="12"/>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5F5EF"/>
                </a:solidFill>
                <a:latin typeface="Glacial Indifference Bold"/>
                <a:ea typeface="Glacial Indifference Bold"/>
                <a:cs typeface="Glacial Indifference Bold"/>
                <a:sym typeface="Glacial Indifference Bold"/>
              </a:rPr>
              <a:t>CSE 462</a:t>
            </a:r>
          </a:p>
        </p:txBody>
      </p:sp>
      <p:sp>
        <p:nvSpPr>
          <p:cNvPr name="TextBox 13" id="13"/>
          <p:cNvSpPr txBox="true"/>
          <p:nvPr/>
        </p:nvSpPr>
        <p:spPr>
          <a:xfrm rot="0">
            <a:off x="13052413"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345353" y="7614257"/>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04316" y="8820537"/>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grpSp>
        <p:nvGrpSpPr>
          <p:cNvPr name="Group 10" id="10"/>
          <p:cNvGrpSpPr/>
          <p:nvPr/>
        </p:nvGrpSpPr>
        <p:grpSpPr>
          <a:xfrm rot="0">
            <a:off x="4027996" y="5048441"/>
            <a:ext cx="701589" cy="70158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2" id="12"/>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13" id="13"/>
          <p:cNvGrpSpPr/>
          <p:nvPr/>
        </p:nvGrpSpPr>
        <p:grpSpPr>
          <a:xfrm rot="0">
            <a:off x="3860378" y="2661426"/>
            <a:ext cx="701589" cy="70158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5" id="15"/>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16" id="16"/>
          <p:cNvGrpSpPr/>
          <p:nvPr/>
        </p:nvGrpSpPr>
        <p:grpSpPr>
          <a:xfrm rot="0">
            <a:off x="6399976" y="2403521"/>
            <a:ext cx="701589" cy="70158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8" id="18"/>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19" id="19"/>
          <p:cNvGrpSpPr/>
          <p:nvPr/>
        </p:nvGrpSpPr>
        <p:grpSpPr>
          <a:xfrm rot="0">
            <a:off x="6399976" y="4808136"/>
            <a:ext cx="701589" cy="70158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21" id="21"/>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sp>
        <p:nvSpPr>
          <p:cNvPr name="AutoShape 22" id="22"/>
          <p:cNvSpPr/>
          <p:nvPr/>
        </p:nvSpPr>
        <p:spPr>
          <a:xfrm flipH="true" flipV="true">
            <a:off x="4211173" y="3363016"/>
            <a:ext cx="167618" cy="1685425"/>
          </a:xfrm>
          <a:prstGeom prst="line">
            <a:avLst/>
          </a:prstGeom>
          <a:ln cap="flat" w="47625">
            <a:solidFill>
              <a:srgbClr val="000000"/>
            </a:solidFill>
            <a:prstDash val="solid"/>
            <a:headEnd type="none" len="sm" w="sm"/>
            <a:tailEnd type="none" len="sm" w="sm"/>
          </a:ln>
        </p:spPr>
      </p:sp>
      <p:sp>
        <p:nvSpPr>
          <p:cNvPr name="AutoShape 23" id="23"/>
          <p:cNvSpPr/>
          <p:nvPr/>
        </p:nvSpPr>
        <p:spPr>
          <a:xfrm flipV="true">
            <a:off x="4561967" y="2754315"/>
            <a:ext cx="1838008" cy="257905"/>
          </a:xfrm>
          <a:prstGeom prst="line">
            <a:avLst/>
          </a:prstGeom>
          <a:ln cap="flat" w="47625">
            <a:solidFill>
              <a:srgbClr val="000000"/>
            </a:solidFill>
            <a:prstDash val="solid"/>
            <a:headEnd type="none" len="sm" w="sm"/>
            <a:tailEnd type="none" len="sm" w="sm"/>
          </a:ln>
        </p:spPr>
      </p:sp>
      <p:sp>
        <p:nvSpPr>
          <p:cNvPr name="AutoShape 24" id="24"/>
          <p:cNvSpPr/>
          <p:nvPr/>
        </p:nvSpPr>
        <p:spPr>
          <a:xfrm>
            <a:off x="6750770" y="3105110"/>
            <a:ext cx="0" cy="1703025"/>
          </a:xfrm>
          <a:prstGeom prst="line">
            <a:avLst/>
          </a:prstGeom>
          <a:ln cap="flat" w="47625">
            <a:solidFill>
              <a:srgbClr val="000000"/>
            </a:solidFill>
            <a:prstDash val="solid"/>
            <a:headEnd type="none" len="sm" w="sm"/>
            <a:tailEnd type="none" len="sm" w="sm"/>
          </a:ln>
        </p:spPr>
      </p:sp>
      <p:grpSp>
        <p:nvGrpSpPr>
          <p:cNvPr name="Group 25" id="25"/>
          <p:cNvGrpSpPr/>
          <p:nvPr/>
        </p:nvGrpSpPr>
        <p:grpSpPr>
          <a:xfrm rot="-10800000">
            <a:off x="12071859" y="2529189"/>
            <a:ext cx="701589" cy="70158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cap="sq">
              <a:noFill/>
              <a:prstDash val="solid"/>
              <a:miter/>
            </a:ln>
          </p:spPr>
        </p:sp>
        <p:sp>
          <p:nvSpPr>
            <p:cNvPr name="TextBox 27" id="27"/>
            <p:cNvSpPr txBox="true"/>
            <p:nvPr/>
          </p:nvSpPr>
          <p:spPr>
            <a:xfrm>
              <a:off x="76200" y="47625"/>
              <a:ext cx="660400" cy="688975"/>
            </a:xfrm>
            <a:prstGeom prst="rect">
              <a:avLst/>
            </a:prstGeom>
          </p:spPr>
          <p:txBody>
            <a:bodyPr anchor="ctr" rtlCol="false" tIns="60200" lIns="60200" bIns="60200" rIns="60200"/>
            <a:lstStyle/>
            <a:p>
              <a:pPr algn="ctr" marL="0" indent="0" lvl="0">
                <a:lnSpc>
                  <a:spcPts val="1960"/>
                </a:lnSpc>
                <a:spcBef>
                  <a:spcPct val="0"/>
                </a:spcBef>
              </a:pPr>
            </a:p>
          </p:txBody>
        </p:sp>
      </p:grpSp>
      <p:grpSp>
        <p:nvGrpSpPr>
          <p:cNvPr name="Group 28" id="28"/>
          <p:cNvGrpSpPr/>
          <p:nvPr/>
        </p:nvGrpSpPr>
        <p:grpSpPr>
          <a:xfrm rot="-10800000">
            <a:off x="11941331" y="3962758"/>
            <a:ext cx="701589" cy="70158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cap="sq">
              <a:noFill/>
              <a:prstDash val="solid"/>
              <a:miter/>
            </a:ln>
          </p:spPr>
        </p:sp>
        <p:sp>
          <p:nvSpPr>
            <p:cNvPr name="TextBox 30" id="30"/>
            <p:cNvSpPr txBox="true"/>
            <p:nvPr/>
          </p:nvSpPr>
          <p:spPr>
            <a:xfrm>
              <a:off x="76200" y="47625"/>
              <a:ext cx="660400" cy="688975"/>
            </a:xfrm>
            <a:prstGeom prst="rect">
              <a:avLst/>
            </a:prstGeom>
          </p:spPr>
          <p:txBody>
            <a:bodyPr anchor="ctr" rtlCol="false" tIns="60200" lIns="60200" bIns="60200" rIns="60200"/>
            <a:lstStyle/>
            <a:p>
              <a:pPr algn="ctr" marL="0" indent="0" lvl="0">
                <a:lnSpc>
                  <a:spcPts val="1960"/>
                </a:lnSpc>
                <a:spcBef>
                  <a:spcPct val="0"/>
                </a:spcBef>
              </a:pPr>
            </a:p>
          </p:txBody>
        </p:sp>
      </p:grpSp>
      <p:grpSp>
        <p:nvGrpSpPr>
          <p:cNvPr name="Group 31" id="31"/>
          <p:cNvGrpSpPr/>
          <p:nvPr/>
        </p:nvGrpSpPr>
        <p:grpSpPr>
          <a:xfrm rot="-10800000">
            <a:off x="9136697" y="6454900"/>
            <a:ext cx="701589" cy="70158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cap="sq">
              <a:noFill/>
              <a:prstDash val="solid"/>
              <a:miter/>
            </a:ln>
          </p:spPr>
        </p:sp>
        <p:sp>
          <p:nvSpPr>
            <p:cNvPr name="TextBox 33" id="33"/>
            <p:cNvSpPr txBox="true"/>
            <p:nvPr/>
          </p:nvSpPr>
          <p:spPr>
            <a:xfrm>
              <a:off x="76200" y="47625"/>
              <a:ext cx="660400" cy="688975"/>
            </a:xfrm>
            <a:prstGeom prst="rect">
              <a:avLst/>
            </a:prstGeom>
          </p:spPr>
          <p:txBody>
            <a:bodyPr anchor="ctr" rtlCol="false" tIns="60200" lIns="60200" bIns="60200" rIns="60200"/>
            <a:lstStyle/>
            <a:p>
              <a:pPr algn="ctr" marL="0" indent="0" lvl="0">
                <a:lnSpc>
                  <a:spcPts val="1960"/>
                </a:lnSpc>
                <a:spcBef>
                  <a:spcPct val="0"/>
                </a:spcBef>
              </a:pPr>
            </a:p>
          </p:txBody>
        </p:sp>
      </p:grpSp>
      <p:grpSp>
        <p:nvGrpSpPr>
          <p:cNvPr name="Group 34" id="34"/>
          <p:cNvGrpSpPr/>
          <p:nvPr/>
        </p:nvGrpSpPr>
        <p:grpSpPr>
          <a:xfrm rot="-10800000">
            <a:off x="9765029" y="2290957"/>
            <a:ext cx="701589" cy="70158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36" id="36"/>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sp>
        <p:nvSpPr>
          <p:cNvPr name="AutoShape 37" id="37"/>
          <p:cNvSpPr/>
          <p:nvPr/>
        </p:nvSpPr>
        <p:spPr>
          <a:xfrm flipH="true" flipV="true">
            <a:off x="10466618" y="2641752"/>
            <a:ext cx="1605240" cy="238232"/>
          </a:xfrm>
          <a:prstGeom prst="line">
            <a:avLst/>
          </a:prstGeom>
          <a:ln cap="flat" w="47625">
            <a:solidFill>
              <a:srgbClr val="000000"/>
            </a:solidFill>
            <a:prstDash val="solid"/>
            <a:headEnd type="none" len="sm" w="sm"/>
            <a:tailEnd type="none" len="sm" w="sm"/>
          </a:ln>
        </p:spPr>
      </p:sp>
      <p:sp>
        <p:nvSpPr>
          <p:cNvPr name="AutoShape 38" id="38"/>
          <p:cNvSpPr/>
          <p:nvPr/>
        </p:nvSpPr>
        <p:spPr>
          <a:xfrm flipH="true">
            <a:off x="12292125" y="3230778"/>
            <a:ext cx="130528" cy="731979"/>
          </a:xfrm>
          <a:prstGeom prst="line">
            <a:avLst/>
          </a:prstGeom>
          <a:ln cap="flat" w="47625">
            <a:solidFill>
              <a:srgbClr val="000000"/>
            </a:solidFill>
            <a:prstDash val="solid"/>
            <a:headEnd type="none" len="sm" w="sm"/>
            <a:tailEnd type="none" len="sm" w="sm"/>
          </a:ln>
        </p:spPr>
      </p:sp>
      <p:sp>
        <p:nvSpPr>
          <p:cNvPr name="AutoShape 39" id="39"/>
          <p:cNvSpPr/>
          <p:nvPr/>
        </p:nvSpPr>
        <p:spPr>
          <a:xfrm flipV="true">
            <a:off x="9487491" y="2992547"/>
            <a:ext cx="628332" cy="3462353"/>
          </a:xfrm>
          <a:prstGeom prst="line">
            <a:avLst/>
          </a:prstGeom>
          <a:ln cap="flat" w="47625">
            <a:solidFill>
              <a:srgbClr val="000000"/>
            </a:solidFill>
            <a:prstDash val="solid"/>
            <a:headEnd type="none" len="sm" w="sm"/>
            <a:tailEnd type="none" len="sm" w="sm"/>
          </a:ln>
        </p:spPr>
      </p:sp>
      <p:sp>
        <p:nvSpPr>
          <p:cNvPr name="AutoShape 40" id="40"/>
          <p:cNvSpPr/>
          <p:nvPr/>
        </p:nvSpPr>
        <p:spPr>
          <a:xfrm>
            <a:off x="6750770" y="3105110"/>
            <a:ext cx="2385926" cy="3700585"/>
          </a:xfrm>
          <a:prstGeom prst="line">
            <a:avLst/>
          </a:prstGeom>
          <a:ln cap="flat" w="47625">
            <a:solidFill>
              <a:srgbClr val="000000"/>
            </a:solidFill>
            <a:prstDash val="solid"/>
            <a:headEnd type="none" len="sm" w="sm"/>
            <a:tailEnd type="none" len="sm" w="sm"/>
          </a:ln>
        </p:spPr>
      </p:sp>
      <p:sp>
        <p:nvSpPr>
          <p:cNvPr name="AutoShape 41" id="41"/>
          <p:cNvSpPr/>
          <p:nvPr/>
        </p:nvSpPr>
        <p:spPr>
          <a:xfrm flipV="true">
            <a:off x="4729585" y="2641752"/>
            <a:ext cx="5035444" cy="2757484"/>
          </a:xfrm>
          <a:prstGeom prst="line">
            <a:avLst/>
          </a:prstGeom>
          <a:ln cap="flat" w="47625">
            <a:solidFill>
              <a:srgbClr val="000000"/>
            </a:solidFill>
            <a:prstDash val="solid"/>
            <a:headEnd type="none" len="sm" w="sm"/>
            <a:tailEnd type="none" len="sm" w="sm"/>
          </a:ln>
        </p:spPr>
      </p:sp>
      <p:grpSp>
        <p:nvGrpSpPr>
          <p:cNvPr name="Group 42" id="42"/>
          <p:cNvGrpSpPr/>
          <p:nvPr/>
        </p:nvGrpSpPr>
        <p:grpSpPr>
          <a:xfrm rot="0">
            <a:off x="7258306" y="6479141"/>
            <a:ext cx="701589" cy="701589"/>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4" id="44"/>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45" id="45"/>
          <p:cNvGrpSpPr/>
          <p:nvPr/>
        </p:nvGrpSpPr>
        <p:grpSpPr>
          <a:xfrm rot="0">
            <a:off x="8352658" y="7612607"/>
            <a:ext cx="701589" cy="701589"/>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47" id="47"/>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sp>
        <p:nvSpPr>
          <p:cNvPr name="AutoShape 48" id="48"/>
          <p:cNvSpPr/>
          <p:nvPr/>
        </p:nvSpPr>
        <p:spPr>
          <a:xfrm flipV="true">
            <a:off x="7959895" y="6805695"/>
            <a:ext cx="1176801" cy="24241"/>
          </a:xfrm>
          <a:prstGeom prst="line">
            <a:avLst/>
          </a:prstGeom>
          <a:ln cap="flat" w="47625">
            <a:solidFill>
              <a:srgbClr val="000000"/>
            </a:solidFill>
            <a:prstDash val="solid"/>
            <a:headEnd type="none" len="sm" w="sm"/>
            <a:tailEnd type="none" len="sm" w="sm"/>
          </a:ln>
        </p:spPr>
      </p:sp>
      <p:sp>
        <p:nvSpPr>
          <p:cNvPr name="AutoShape 49" id="49"/>
          <p:cNvSpPr/>
          <p:nvPr/>
        </p:nvSpPr>
        <p:spPr>
          <a:xfrm>
            <a:off x="7609100" y="7180731"/>
            <a:ext cx="743558" cy="782671"/>
          </a:xfrm>
          <a:prstGeom prst="line">
            <a:avLst/>
          </a:prstGeom>
          <a:ln cap="flat" w="47625">
            <a:solidFill>
              <a:srgbClr val="000000"/>
            </a:solidFill>
            <a:prstDash val="solid"/>
            <a:headEnd type="none" len="sm" w="sm"/>
            <a:tailEnd type="none" len="sm" w="sm"/>
          </a:ln>
        </p:spPr>
      </p:sp>
      <p:sp>
        <p:nvSpPr>
          <p:cNvPr name="TextBox 50" id="50"/>
          <p:cNvSpPr txBox="true"/>
          <p:nvPr/>
        </p:nvSpPr>
        <p:spPr>
          <a:xfrm rot="0">
            <a:off x="4086752" y="2695243"/>
            <a:ext cx="335236" cy="552663"/>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A</a:t>
            </a:r>
          </a:p>
        </p:txBody>
      </p:sp>
      <p:sp>
        <p:nvSpPr>
          <p:cNvPr name="TextBox 51" id="51"/>
          <p:cNvSpPr txBox="true"/>
          <p:nvPr/>
        </p:nvSpPr>
        <p:spPr>
          <a:xfrm rot="0">
            <a:off x="4282010" y="5082730"/>
            <a:ext cx="279958" cy="552663"/>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B</a:t>
            </a:r>
          </a:p>
        </p:txBody>
      </p:sp>
      <p:sp>
        <p:nvSpPr>
          <p:cNvPr name="TextBox 52" id="52"/>
          <p:cNvSpPr txBox="true"/>
          <p:nvPr/>
        </p:nvSpPr>
        <p:spPr>
          <a:xfrm rot="0">
            <a:off x="6572453" y="2459558"/>
            <a:ext cx="356634" cy="552663"/>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C</a:t>
            </a:r>
          </a:p>
        </p:txBody>
      </p:sp>
      <p:sp>
        <p:nvSpPr>
          <p:cNvPr name="TextBox 53" id="53"/>
          <p:cNvSpPr txBox="true"/>
          <p:nvPr/>
        </p:nvSpPr>
        <p:spPr>
          <a:xfrm rot="0">
            <a:off x="6594030" y="4846573"/>
            <a:ext cx="313481" cy="552663"/>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D</a:t>
            </a:r>
          </a:p>
        </p:txBody>
      </p:sp>
      <p:sp>
        <p:nvSpPr>
          <p:cNvPr name="TextBox 54" id="54"/>
          <p:cNvSpPr txBox="true"/>
          <p:nvPr/>
        </p:nvSpPr>
        <p:spPr>
          <a:xfrm rot="0">
            <a:off x="9988046" y="2327321"/>
            <a:ext cx="265336" cy="552663"/>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E</a:t>
            </a:r>
          </a:p>
        </p:txBody>
      </p:sp>
      <p:sp>
        <p:nvSpPr>
          <p:cNvPr name="TextBox 55" id="55"/>
          <p:cNvSpPr txBox="true"/>
          <p:nvPr/>
        </p:nvSpPr>
        <p:spPr>
          <a:xfrm rot="0">
            <a:off x="12292125" y="2583318"/>
            <a:ext cx="261056" cy="552663"/>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F</a:t>
            </a:r>
          </a:p>
        </p:txBody>
      </p:sp>
      <p:sp>
        <p:nvSpPr>
          <p:cNvPr name="TextBox 56" id="56"/>
          <p:cNvSpPr txBox="true"/>
          <p:nvPr/>
        </p:nvSpPr>
        <p:spPr>
          <a:xfrm rot="0">
            <a:off x="12105606" y="3999121"/>
            <a:ext cx="373039" cy="552663"/>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G</a:t>
            </a:r>
          </a:p>
        </p:txBody>
      </p:sp>
      <p:sp>
        <p:nvSpPr>
          <p:cNvPr name="TextBox 57" id="57"/>
          <p:cNvSpPr txBox="true"/>
          <p:nvPr/>
        </p:nvSpPr>
        <p:spPr>
          <a:xfrm rot="0">
            <a:off x="7422581" y="6515505"/>
            <a:ext cx="373039" cy="552663"/>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H</a:t>
            </a:r>
          </a:p>
        </p:txBody>
      </p:sp>
      <p:sp>
        <p:nvSpPr>
          <p:cNvPr name="TextBox 58" id="58"/>
          <p:cNvSpPr txBox="true"/>
          <p:nvPr/>
        </p:nvSpPr>
        <p:spPr>
          <a:xfrm rot="0">
            <a:off x="8440903" y="7648970"/>
            <a:ext cx="373039" cy="552663"/>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J</a:t>
            </a:r>
          </a:p>
        </p:txBody>
      </p:sp>
      <p:sp>
        <p:nvSpPr>
          <p:cNvPr name="TextBox 59" id="59"/>
          <p:cNvSpPr txBox="true"/>
          <p:nvPr/>
        </p:nvSpPr>
        <p:spPr>
          <a:xfrm rot="0">
            <a:off x="9310754" y="6470918"/>
            <a:ext cx="373039" cy="552663"/>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I</a:t>
            </a:r>
          </a:p>
        </p:txBody>
      </p:sp>
      <p:sp>
        <p:nvSpPr>
          <p:cNvPr name="AutoShape 60" id="60"/>
          <p:cNvSpPr/>
          <p:nvPr/>
        </p:nvSpPr>
        <p:spPr>
          <a:xfrm flipV="true">
            <a:off x="9487491" y="4313553"/>
            <a:ext cx="2453839" cy="2141347"/>
          </a:xfrm>
          <a:prstGeom prst="line">
            <a:avLst/>
          </a:prstGeom>
          <a:ln cap="flat" w="47625">
            <a:solidFill>
              <a:srgbClr val="000000"/>
            </a:solidFill>
            <a:prstDash val="solid"/>
            <a:headEnd type="none" len="sm" w="sm"/>
            <a:tailEnd type="none" len="sm" w="sm"/>
          </a:ln>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985387" y="776231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04316" y="8820537"/>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grpSp>
        <p:nvGrpSpPr>
          <p:cNvPr name="Group 10" id="10"/>
          <p:cNvGrpSpPr/>
          <p:nvPr/>
        </p:nvGrpSpPr>
        <p:grpSpPr>
          <a:xfrm rot="0">
            <a:off x="3264913" y="1352029"/>
            <a:ext cx="10963220" cy="7582941"/>
            <a:chOff x="0" y="0"/>
            <a:chExt cx="14617627" cy="10110588"/>
          </a:xfrm>
        </p:grpSpPr>
        <p:sp>
          <p:nvSpPr>
            <p:cNvPr name="Freeform 11" id="11"/>
            <p:cNvSpPr/>
            <p:nvPr/>
          </p:nvSpPr>
          <p:spPr>
            <a:xfrm flipH="false" flipV="false" rot="0">
              <a:off x="8021494" y="0"/>
              <a:ext cx="5281118" cy="5281118"/>
            </a:xfrm>
            <a:custGeom>
              <a:avLst/>
              <a:gdLst/>
              <a:ahLst/>
              <a:cxnLst/>
              <a:rect r="r" b="b" t="t" l="l"/>
              <a:pathLst>
                <a:path h="5281118" w="5281118">
                  <a:moveTo>
                    <a:pt x="0" y="0"/>
                  </a:moveTo>
                  <a:lnTo>
                    <a:pt x="5281118" y="0"/>
                  </a:lnTo>
                  <a:lnTo>
                    <a:pt x="5281118" y="5281118"/>
                  </a:lnTo>
                  <a:lnTo>
                    <a:pt x="0" y="52811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0" y="649432"/>
              <a:ext cx="6051266" cy="6051266"/>
            </a:xfrm>
            <a:custGeom>
              <a:avLst/>
              <a:gdLst/>
              <a:ahLst/>
              <a:cxnLst/>
              <a:rect r="r" b="b" t="t" l="l"/>
              <a:pathLst>
                <a:path h="6051266" w="6051266">
                  <a:moveTo>
                    <a:pt x="0" y="0"/>
                  </a:moveTo>
                  <a:lnTo>
                    <a:pt x="6051266" y="0"/>
                  </a:lnTo>
                  <a:lnTo>
                    <a:pt x="6051266" y="6051266"/>
                  </a:lnTo>
                  <a:lnTo>
                    <a:pt x="0" y="6051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017444" y="4928549"/>
              <a:ext cx="935453" cy="93545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5" id="15"/>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16" id="16"/>
            <p:cNvGrpSpPr/>
            <p:nvPr/>
          </p:nvGrpSpPr>
          <p:grpSpPr>
            <a:xfrm rot="0">
              <a:off x="793953" y="1745862"/>
              <a:ext cx="935453" cy="93545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8" id="18"/>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19" id="19"/>
            <p:cNvGrpSpPr/>
            <p:nvPr/>
          </p:nvGrpSpPr>
          <p:grpSpPr>
            <a:xfrm rot="0">
              <a:off x="4180084" y="1401988"/>
              <a:ext cx="935453" cy="93545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1" id="21"/>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22" id="22"/>
            <p:cNvGrpSpPr/>
            <p:nvPr/>
          </p:nvGrpSpPr>
          <p:grpSpPr>
            <a:xfrm rot="0">
              <a:off x="4180084" y="4608142"/>
              <a:ext cx="935453" cy="93545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4" id="24"/>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sp>
          <p:nvSpPr>
            <p:cNvPr name="AutoShape 25" id="25"/>
            <p:cNvSpPr/>
            <p:nvPr/>
          </p:nvSpPr>
          <p:spPr>
            <a:xfrm flipH="true" flipV="true">
              <a:off x="1261680" y="2681315"/>
              <a:ext cx="223491" cy="2247234"/>
            </a:xfrm>
            <a:prstGeom prst="line">
              <a:avLst/>
            </a:prstGeom>
            <a:ln cap="flat" w="63500">
              <a:solidFill>
                <a:srgbClr val="000000"/>
              </a:solidFill>
              <a:prstDash val="solid"/>
              <a:headEnd type="none" len="sm" w="sm"/>
              <a:tailEnd type="none" len="sm" w="sm"/>
            </a:ln>
          </p:spPr>
        </p:sp>
        <p:sp>
          <p:nvSpPr>
            <p:cNvPr name="AutoShape 26" id="26"/>
            <p:cNvSpPr/>
            <p:nvPr/>
          </p:nvSpPr>
          <p:spPr>
            <a:xfrm flipV="true">
              <a:off x="1729406" y="1869715"/>
              <a:ext cx="2450678" cy="343874"/>
            </a:xfrm>
            <a:prstGeom prst="line">
              <a:avLst/>
            </a:prstGeom>
            <a:ln cap="flat" w="63500">
              <a:solidFill>
                <a:srgbClr val="000000"/>
              </a:solidFill>
              <a:prstDash val="solid"/>
              <a:headEnd type="none" len="sm" w="sm"/>
              <a:tailEnd type="none" len="sm" w="sm"/>
            </a:ln>
          </p:spPr>
        </p:sp>
        <p:sp>
          <p:nvSpPr>
            <p:cNvPr name="AutoShape 27" id="27"/>
            <p:cNvSpPr/>
            <p:nvPr/>
          </p:nvSpPr>
          <p:spPr>
            <a:xfrm>
              <a:off x="4647810" y="2337441"/>
              <a:ext cx="0" cy="2270701"/>
            </a:xfrm>
            <a:prstGeom prst="line">
              <a:avLst/>
            </a:prstGeom>
            <a:ln cap="flat" w="63500">
              <a:solidFill>
                <a:srgbClr val="000000"/>
              </a:solidFill>
              <a:prstDash val="solid"/>
              <a:headEnd type="none" len="sm" w="sm"/>
              <a:tailEnd type="none" len="sm" w="sm"/>
            </a:ln>
          </p:spPr>
        </p:sp>
        <p:grpSp>
          <p:nvGrpSpPr>
            <p:cNvPr name="Group 28" id="28"/>
            <p:cNvGrpSpPr/>
            <p:nvPr/>
          </p:nvGrpSpPr>
          <p:grpSpPr>
            <a:xfrm rot="-10800000">
              <a:off x="11742594" y="1569546"/>
              <a:ext cx="935453" cy="93545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0" id="30"/>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31" id="31"/>
            <p:cNvGrpSpPr/>
            <p:nvPr/>
          </p:nvGrpSpPr>
          <p:grpSpPr>
            <a:xfrm rot="-10800000">
              <a:off x="11568557" y="3480971"/>
              <a:ext cx="935453" cy="93545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3" id="33"/>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sp>
          <p:nvSpPr>
            <p:cNvPr name="Freeform 34" id="34"/>
            <p:cNvSpPr/>
            <p:nvPr/>
          </p:nvSpPr>
          <p:spPr>
            <a:xfrm flipH="false" flipV="false" rot="0">
              <a:off x="4811789" y="5543594"/>
              <a:ext cx="4566994" cy="4566994"/>
            </a:xfrm>
            <a:custGeom>
              <a:avLst/>
              <a:gdLst/>
              <a:ahLst/>
              <a:cxnLst/>
              <a:rect r="r" b="b" t="t" l="l"/>
              <a:pathLst>
                <a:path h="4566994" w="4566994">
                  <a:moveTo>
                    <a:pt x="0" y="0"/>
                  </a:moveTo>
                  <a:lnTo>
                    <a:pt x="4566994" y="0"/>
                  </a:lnTo>
                  <a:lnTo>
                    <a:pt x="4566994" y="4566994"/>
                  </a:lnTo>
                  <a:lnTo>
                    <a:pt x="0" y="4566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5" id="35"/>
            <p:cNvGrpSpPr/>
            <p:nvPr/>
          </p:nvGrpSpPr>
          <p:grpSpPr>
            <a:xfrm rot="-10800000">
              <a:off x="7829045" y="6803827"/>
              <a:ext cx="935453" cy="93545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37" id="37"/>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38" id="38"/>
            <p:cNvGrpSpPr/>
            <p:nvPr/>
          </p:nvGrpSpPr>
          <p:grpSpPr>
            <a:xfrm rot="-10800000">
              <a:off x="8666821" y="1251904"/>
              <a:ext cx="935453" cy="93545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40" id="40"/>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sp>
          <p:nvSpPr>
            <p:cNvPr name="AutoShape 41" id="41"/>
            <p:cNvSpPr/>
            <p:nvPr/>
          </p:nvSpPr>
          <p:spPr>
            <a:xfrm flipH="true" flipV="true">
              <a:off x="9602274" y="1719630"/>
              <a:ext cx="2140320" cy="317642"/>
            </a:xfrm>
            <a:prstGeom prst="line">
              <a:avLst/>
            </a:prstGeom>
            <a:ln cap="flat" w="63500">
              <a:solidFill>
                <a:srgbClr val="000000"/>
              </a:solidFill>
              <a:prstDash val="solid"/>
              <a:headEnd type="none" len="sm" w="sm"/>
              <a:tailEnd type="none" len="sm" w="sm"/>
            </a:ln>
          </p:spPr>
        </p:sp>
        <p:sp>
          <p:nvSpPr>
            <p:cNvPr name="AutoShape 42" id="42"/>
            <p:cNvSpPr/>
            <p:nvPr/>
          </p:nvSpPr>
          <p:spPr>
            <a:xfrm flipH="true">
              <a:off x="12036283" y="2504999"/>
              <a:ext cx="174037" cy="975973"/>
            </a:xfrm>
            <a:prstGeom prst="line">
              <a:avLst/>
            </a:prstGeom>
            <a:ln cap="flat" w="63500">
              <a:solidFill>
                <a:srgbClr val="000000"/>
              </a:solidFill>
              <a:prstDash val="solid"/>
              <a:headEnd type="none" len="sm" w="sm"/>
              <a:tailEnd type="none" len="sm" w="sm"/>
            </a:ln>
          </p:spPr>
        </p:sp>
        <p:sp>
          <p:nvSpPr>
            <p:cNvPr name="AutoShape 43" id="43"/>
            <p:cNvSpPr/>
            <p:nvPr/>
          </p:nvSpPr>
          <p:spPr>
            <a:xfrm flipV="true">
              <a:off x="8296771" y="2187357"/>
              <a:ext cx="837776" cy="4616471"/>
            </a:xfrm>
            <a:prstGeom prst="line">
              <a:avLst/>
            </a:prstGeom>
            <a:ln cap="flat" w="63500">
              <a:solidFill>
                <a:srgbClr val="5271FF"/>
              </a:solidFill>
              <a:prstDash val="solid"/>
              <a:headEnd type="none" len="sm" w="sm"/>
              <a:tailEnd type="none" len="sm" w="sm"/>
            </a:ln>
          </p:spPr>
        </p:sp>
        <p:sp>
          <p:nvSpPr>
            <p:cNvPr name="AutoShape 44" id="44"/>
            <p:cNvSpPr/>
            <p:nvPr/>
          </p:nvSpPr>
          <p:spPr>
            <a:xfrm>
              <a:off x="4885566" y="2527835"/>
              <a:ext cx="2943479" cy="4743719"/>
            </a:xfrm>
            <a:prstGeom prst="line">
              <a:avLst/>
            </a:prstGeom>
            <a:ln cap="flat" w="63500">
              <a:solidFill>
                <a:srgbClr val="5271FF"/>
              </a:solidFill>
              <a:prstDash val="solid"/>
              <a:headEnd type="none" len="sm" w="sm"/>
              <a:tailEnd type="none" len="sm" w="sm"/>
            </a:ln>
          </p:spPr>
        </p:sp>
        <p:sp>
          <p:nvSpPr>
            <p:cNvPr name="AutoShape 45" id="45"/>
            <p:cNvSpPr/>
            <p:nvPr/>
          </p:nvSpPr>
          <p:spPr>
            <a:xfrm flipV="true">
              <a:off x="1952897" y="1719630"/>
              <a:ext cx="6713925" cy="3676645"/>
            </a:xfrm>
            <a:prstGeom prst="line">
              <a:avLst/>
            </a:prstGeom>
            <a:ln cap="flat" w="63500">
              <a:solidFill>
                <a:srgbClr val="5271FF"/>
              </a:solidFill>
              <a:prstDash val="solid"/>
              <a:headEnd type="none" len="sm" w="sm"/>
              <a:tailEnd type="none" len="sm" w="sm"/>
            </a:ln>
          </p:spPr>
        </p:sp>
        <p:grpSp>
          <p:nvGrpSpPr>
            <p:cNvPr name="Group 46" id="46"/>
            <p:cNvGrpSpPr/>
            <p:nvPr/>
          </p:nvGrpSpPr>
          <p:grpSpPr>
            <a:xfrm rot="0">
              <a:off x="5324524" y="6836149"/>
              <a:ext cx="935453" cy="935453"/>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48" id="48"/>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49" id="49"/>
            <p:cNvGrpSpPr/>
            <p:nvPr/>
          </p:nvGrpSpPr>
          <p:grpSpPr>
            <a:xfrm rot="0">
              <a:off x="6783661" y="8347437"/>
              <a:ext cx="935453" cy="935453"/>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51" id="51"/>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sp>
          <p:nvSpPr>
            <p:cNvPr name="AutoShape 52" id="52"/>
            <p:cNvSpPr/>
            <p:nvPr/>
          </p:nvSpPr>
          <p:spPr>
            <a:xfrm flipV="true">
              <a:off x="6259976" y="7271554"/>
              <a:ext cx="1569069" cy="32322"/>
            </a:xfrm>
            <a:prstGeom prst="line">
              <a:avLst/>
            </a:prstGeom>
            <a:ln cap="flat" w="63500">
              <a:solidFill>
                <a:srgbClr val="000000"/>
              </a:solidFill>
              <a:prstDash val="solid"/>
              <a:headEnd type="none" len="sm" w="sm"/>
              <a:tailEnd type="none" len="sm" w="sm"/>
            </a:ln>
          </p:spPr>
        </p:sp>
        <p:sp>
          <p:nvSpPr>
            <p:cNvPr name="AutoShape 53" id="53"/>
            <p:cNvSpPr/>
            <p:nvPr/>
          </p:nvSpPr>
          <p:spPr>
            <a:xfrm>
              <a:off x="5792250" y="7771602"/>
              <a:ext cx="991410" cy="1043561"/>
            </a:xfrm>
            <a:prstGeom prst="line">
              <a:avLst/>
            </a:prstGeom>
            <a:ln cap="flat" w="63500">
              <a:solidFill>
                <a:srgbClr val="000000"/>
              </a:solidFill>
              <a:prstDash val="solid"/>
              <a:headEnd type="none" len="sm" w="sm"/>
              <a:tailEnd type="none" len="sm" w="sm"/>
            </a:ln>
          </p:spPr>
        </p:sp>
        <p:sp>
          <p:nvSpPr>
            <p:cNvPr name="TextBox 54" id="54"/>
            <p:cNvSpPr txBox="true"/>
            <p:nvPr/>
          </p:nvSpPr>
          <p:spPr>
            <a:xfrm rot="0">
              <a:off x="1095786" y="1816351"/>
              <a:ext cx="446982"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A</a:t>
              </a:r>
            </a:p>
          </p:txBody>
        </p:sp>
        <p:sp>
          <p:nvSpPr>
            <p:cNvPr name="TextBox 55" id="55"/>
            <p:cNvSpPr txBox="true"/>
            <p:nvPr/>
          </p:nvSpPr>
          <p:spPr>
            <a:xfrm rot="0">
              <a:off x="1356129" y="4999668"/>
              <a:ext cx="373277"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B</a:t>
              </a:r>
            </a:p>
          </p:txBody>
        </p:sp>
        <p:sp>
          <p:nvSpPr>
            <p:cNvPr name="TextBox 56" id="56"/>
            <p:cNvSpPr txBox="true"/>
            <p:nvPr/>
          </p:nvSpPr>
          <p:spPr>
            <a:xfrm rot="0">
              <a:off x="4410054" y="1502105"/>
              <a:ext cx="475512"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C</a:t>
              </a:r>
            </a:p>
          </p:txBody>
        </p:sp>
        <p:sp>
          <p:nvSpPr>
            <p:cNvPr name="TextBox 57" id="57"/>
            <p:cNvSpPr txBox="true"/>
            <p:nvPr/>
          </p:nvSpPr>
          <p:spPr>
            <a:xfrm rot="0">
              <a:off x="4438822" y="4684791"/>
              <a:ext cx="417975"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D</a:t>
              </a:r>
            </a:p>
          </p:txBody>
        </p:sp>
        <p:sp>
          <p:nvSpPr>
            <p:cNvPr name="TextBox 58" id="58"/>
            <p:cNvSpPr txBox="true"/>
            <p:nvPr/>
          </p:nvSpPr>
          <p:spPr>
            <a:xfrm rot="0">
              <a:off x="8964178" y="1325788"/>
              <a:ext cx="353781"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E</a:t>
              </a:r>
            </a:p>
          </p:txBody>
        </p:sp>
        <p:sp>
          <p:nvSpPr>
            <p:cNvPr name="TextBox 59" id="59"/>
            <p:cNvSpPr txBox="true"/>
            <p:nvPr/>
          </p:nvSpPr>
          <p:spPr>
            <a:xfrm rot="0">
              <a:off x="12036283" y="1667118"/>
              <a:ext cx="348075"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F</a:t>
              </a:r>
            </a:p>
          </p:txBody>
        </p:sp>
        <p:sp>
          <p:nvSpPr>
            <p:cNvPr name="TextBox 60" id="60"/>
            <p:cNvSpPr txBox="true"/>
            <p:nvPr/>
          </p:nvSpPr>
          <p:spPr>
            <a:xfrm rot="0">
              <a:off x="11787590" y="3554856"/>
              <a:ext cx="497386"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G</a:t>
              </a:r>
            </a:p>
          </p:txBody>
        </p:sp>
        <p:sp>
          <p:nvSpPr>
            <p:cNvPr name="TextBox 61" id="61"/>
            <p:cNvSpPr txBox="true"/>
            <p:nvPr/>
          </p:nvSpPr>
          <p:spPr>
            <a:xfrm rot="0">
              <a:off x="5543557" y="6910034"/>
              <a:ext cx="497386"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H</a:t>
              </a:r>
            </a:p>
          </p:txBody>
        </p:sp>
        <p:sp>
          <p:nvSpPr>
            <p:cNvPr name="TextBox 62" id="62"/>
            <p:cNvSpPr txBox="true"/>
            <p:nvPr/>
          </p:nvSpPr>
          <p:spPr>
            <a:xfrm rot="0">
              <a:off x="6901320" y="8421321"/>
              <a:ext cx="497386"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J</a:t>
              </a:r>
            </a:p>
          </p:txBody>
        </p:sp>
        <p:sp>
          <p:nvSpPr>
            <p:cNvPr name="TextBox 63" id="63"/>
            <p:cNvSpPr txBox="true"/>
            <p:nvPr/>
          </p:nvSpPr>
          <p:spPr>
            <a:xfrm rot="0">
              <a:off x="8061122" y="6850584"/>
              <a:ext cx="497386"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I</a:t>
              </a:r>
            </a:p>
          </p:txBody>
        </p:sp>
        <p:sp>
          <p:nvSpPr>
            <p:cNvPr name="TextBox 64" id="64"/>
            <p:cNvSpPr txBox="true"/>
            <p:nvPr/>
          </p:nvSpPr>
          <p:spPr>
            <a:xfrm rot="0">
              <a:off x="191401" y="573232"/>
              <a:ext cx="904385"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P1</a:t>
              </a:r>
            </a:p>
          </p:txBody>
        </p:sp>
        <p:sp>
          <p:nvSpPr>
            <p:cNvPr name="TextBox 65" id="65"/>
            <p:cNvSpPr txBox="true"/>
            <p:nvPr/>
          </p:nvSpPr>
          <p:spPr>
            <a:xfrm rot="0">
              <a:off x="13760491" y="1034378"/>
              <a:ext cx="857136"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P2</a:t>
              </a:r>
            </a:p>
          </p:txBody>
        </p:sp>
        <p:sp>
          <p:nvSpPr>
            <p:cNvPr name="TextBox 66" id="66"/>
            <p:cNvSpPr txBox="true"/>
            <p:nvPr/>
          </p:nvSpPr>
          <p:spPr>
            <a:xfrm rot="0">
              <a:off x="9378783" y="9056605"/>
              <a:ext cx="864386" cy="711484"/>
            </a:xfrm>
            <a:prstGeom prst="rect">
              <a:avLst/>
            </a:prstGeom>
          </p:spPr>
          <p:txBody>
            <a:bodyPr anchor="t" rtlCol="false" tIns="0" lIns="0" bIns="0" rIns="0">
              <a:spAutoFit/>
            </a:bodyPr>
            <a:lstStyle/>
            <a:p>
              <a:pPr algn="ctr">
                <a:lnSpc>
                  <a:spcPts val="4403"/>
                </a:lnSpc>
                <a:spcBef>
                  <a:spcPct val="0"/>
                </a:spcBef>
              </a:pPr>
              <a:r>
                <a:rPr lang="en-US" b="true" sz="3145" spc="471">
                  <a:solidFill>
                    <a:srgbClr val="202020"/>
                  </a:solidFill>
                  <a:latin typeface="Glacial Indifference Bold"/>
                  <a:ea typeface="Glacial Indifference Bold"/>
                  <a:cs typeface="Glacial Indifference Bold"/>
                  <a:sym typeface="Glacial Indifference Bold"/>
                </a:rPr>
                <a:t>P3</a:t>
              </a:r>
            </a:p>
          </p:txBody>
        </p:sp>
        <p:sp>
          <p:nvSpPr>
            <p:cNvPr name="TextBox 67" id="67"/>
            <p:cNvSpPr txBox="true"/>
            <p:nvPr/>
          </p:nvSpPr>
          <p:spPr>
            <a:xfrm rot="0">
              <a:off x="102974" y="7733502"/>
              <a:ext cx="4307080" cy="677089"/>
            </a:xfrm>
            <a:prstGeom prst="rect">
              <a:avLst/>
            </a:prstGeom>
          </p:spPr>
          <p:txBody>
            <a:bodyPr anchor="t" rtlCol="false" tIns="0" lIns="0" bIns="0" rIns="0">
              <a:spAutoFit/>
            </a:bodyPr>
            <a:lstStyle/>
            <a:p>
              <a:pPr algn="ctr">
                <a:lnSpc>
                  <a:spcPts val="4088"/>
                </a:lnSpc>
              </a:pPr>
              <a:r>
                <a:rPr lang="en-US" b="true" sz="3145">
                  <a:solidFill>
                    <a:srgbClr val="202020"/>
                  </a:solidFill>
                  <a:latin typeface="Glacial Indifference Bold"/>
                  <a:ea typeface="Glacial Indifference Bold"/>
                  <a:cs typeface="Glacial Indifference Bold"/>
                  <a:sym typeface="Glacial Indifference Bold"/>
                </a:rPr>
                <a:t>CUT SIZE=4</a:t>
              </a:r>
            </a:p>
          </p:txBody>
        </p:sp>
        <p:sp>
          <p:nvSpPr>
            <p:cNvPr name="AutoShape 68" id="68"/>
            <p:cNvSpPr/>
            <p:nvPr/>
          </p:nvSpPr>
          <p:spPr>
            <a:xfrm flipV="true">
              <a:off x="8558508" y="3948698"/>
              <a:ext cx="3010049" cy="2752001"/>
            </a:xfrm>
            <a:prstGeom prst="line">
              <a:avLst/>
            </a:prstGeom>
            <a:ln cap="flat" w="63500">
              <a:solidFill>
                <a:srgbClr val="5271FF"/>
              </a:solidFill>
              <a:prstDash val="solid"/>
              <a:headEnd type="none" len="sm" w="sm"/>
              <a:tailEnd type="none" len="sm" w="sm"/>
            </a:ln>
          </p:spPr>
        </p:sp>
      </p:gr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345353" y="7614257"/>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04316" y="8820537"/>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grpSp>
        <p:nvGrpSpPr>
          <p:cNvPr name="Group 10" id="10"/>
          <p:cNvGrpSpPr/>
          <p:nvPr/>
        </p:nvGrpSpPr>
        <p:grpSpPr>
          <a:xfrm rot="0">
            <a:off x="1385396" y="2885335"/>
            <a:ext cx="1260670" cy="4131847"/>
            <a:chOff x="0" y="0"/>
            <a:chExt cx="1680894" cy="5509130"/>
          </a:xfrm>
        </p:grpSpPr>
        <p:sp>
          <p:nvSpPr>
            <p:cNvPr name="Freeform 11" id="11"/>
            <p:cNvSpPr/>
            <p:nvPr/>
          </p:nvSpPr>
          <p:spPr>
            <a:xfrm flipH="false" flipV="false" rot="0">
              <a:off x="0" y="0"/>
              <a:ext cx="1680894" cy="918188"/>
            </a:xfrm>
            <a:custGeom>
              <a:avLst/>
              <a:gdLst/>
              <a:ahLst/>
              <a:cxnLst/>
              <a:rect r="r" b="b" t="t" l="l"/>
              <a:pathLst>
                <a:path h="918188" w="1680894">
                  <a:moveTo>
                    <a:pt x="0" y="0"/>
                  </a:moveTo>
                  <a:lnTo>
                    <a:pt x="1680894" y="0"/>
                  </a:lnTo>
                  <a:lnTo>
                    <a:pt x="1680894" y="918188"/>
                  </a:lnTo>
                  <a:lnTo>
                    <a:pt x="0" y="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0" y="918188"/>
              <a:ext cx="1680894" cy="918188"/>
            </a:xfrm>
            <a:custGeom>
              <a:avLst/>
              <a:gdLst/>
              <a:ahLst/>
              <a:cxnLst/>
              <a:rect r="r" b="b" t="t" l="l"/>
              <a:pathLst>
                <a:path h="918188" w="1680894">
                  <a:moveTo>
                    <a:pt x="0" y="0"/>
                  </a:moveTo>
                  <a:lnTo>
                    <a:pt x="1680894" y="0"/>
                  </a:lnTo>
                  <a:lnTo>
                    <a:pt x="1680894" y="918189"/>
                  </a:lnTo>
                  <a:lnTo>
                    <a:pt x="0" y="9181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0" y="1836377"/>
              <a:ext cx="1680894" cy="918188"/>
            </a:xfrm>
            <a:custGeom>
              <a:avLst/>
              <a:gdLst/>
              <a:ahLst/>
              <a:cxnLst/>
              <a:rect r="r" b="b" t="t" l="l"/>
              <a:pathLst>
                <a:path h="918188" w="1680894">
                  <a:moveTo>
                    <a:pt x="0" y="0"/>
                  </a:moveTo>
                  <a:lnTo>
                    <a:pt x="1680894" y="0"/>
                  </a:lnTo>
                  <a:lnTo>
                    <a:pt x="1680894" y="918188"/>
                  </a:lnTo>
                  <a:lnTo>
                    <a:pt x="0" y="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0" y="2754565"/>
              <a:ext cx="1680894" cy="918188"/>
            </a:xfrm>
            <a:custGeom>
              <a:avLst/>
              <a:gdLst/>
              <a:ahLst/>
              <a:cxnLst/>
              <a:rect r="r" b="b" t="t" l="l"/>
              <a:pathLst>
                <a:path h="918188" w="1680894">
                  <a:moveTo>
                    <a:pt x="0" y="0"/>
                  </a:moveTo>
                  <a:lnTo>
                    <a:pt x="1680894" y="0"/>
                  </a:lnTo>
                  <a:lnTo>
                    <a:pt x="1680894" y="918188"/>
                  </a:lnTo>
                  <a:lnTo>
                    <a:pt x="0" y="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581603" y="38576"/>
              <a:ext cx="517688" cy="724119"/>
            </a:xfrm>
            <a:prstGeom prst="rect">
              <a:avLst/>
            </a:prstGeom>
          </p:spPr>
          <p:txBody>
            <a:bodyPr anchor="t" rtlCol="false" tIns="0" lIns="0" bIns="0" rIns="0">
              <a:spAutoFit/>
            </a:bodyPr>
            <a:lstStyle/>
            <a:p>
              <a:pPr algn="ctr">
                <a:lnSpc>
                  <a:spcPts val="4556"/>
                </a:lnSpc>
                <a:spcBef>
                  <a:spcPct val="0"/>
                </a:spcBef>
              </a:pPr>
              <a:r>
                <a:rPr lang="en-US" b="true" sz="3254" spc="488">
                  <a:solidFill>
                    <a:srgbClr val="202020"/>
                  </a:solidFill>
                  <a:latin typeface="Glacial Indifference Bold"/>
                  <a:ea typeface="Glacial Indifference Bold"/>
                  <a:cs typeface="Glacial Indifference Bold"/>
                  <a:sym typeface="Glacial Indifference Bold"/>
                </a:rPr>
                <a:t>2</a:t>
              </a:r>
            </a:p>
          </p:txBody>
        </p:sp>
        <p:sp>
          <p:nvSpPr>
            <p:cNvPr name="TextBox 16" id="16"/>
            <p:cNvSpPr txBox="true"/>
            <p:nvPr/>
          </p:nvSpPr>
          <p:spPr>
            <a:xfrm rot="0">
              <a:off x="629337" y="955511"/>
              <a:ext cx="422221" cy="724119"/>
            </a:xfrm>
            <a:prstGeom prst="rect">
              <a:avLst/>
            </a:prstGeom>
          </p:spPr>
          <p:txBody>
            <a:bodyPr anchor="t" rtlCol="false" tIns="0" lIns="0" bIns="0" rIns="0">
              <a:spAutoFit/>
            </a:bodyPr>
            <a:lstStyle/>
            <a:p>
              <a:pPr algn="ctr">
                <a:lnSpc>
                  <a:spcPts val="4556"/>
                </a:lnSpc>
                <a:spcBef>
                  <a:spcPct val="0"/>
                </a:spcBef>
              </a:pPr>
              <a:r>
                <a:rPr lang="en-US" b="true" sz="3254" spc="488">
                  <a:solidFill>
                    <a:srgbClr val="202020"/>
                  </a:solidFill>
                  <a:latin typeface="Glacial Indifference Bold"/>
                  <a:ea typeface="Glacial Indifference Bold"/>
                  <a:cs typeface="Glacial Indifference Bold"/>
                  <a:sym typeface="Glacial Indifference Bold"/>
                </a:rPr>
                <a:t>1</a:t>
              </a:r>
            </a:p>
          </p:txBody>
        </p:sp>
        <p:sp>
          <p:nvSpPr>
            <p:cNvPr name="TextBox 17" id="17"/>
            <p:cNvSpPr txBox="true"/>
            <p:nvPr/>
          </p:nvSpPr>
          <p:spPr>
            <a:xfrm rot="0">
              <a:off x="629337" y="1845576"/>
              <a:ext cx="382612" cy="721036"/>
            </a:xfrm>
            <a:prstGeom prst="rect">
              <a:avLst/>
            </a:prstGeom>
          </p:spPr>
          <p:txBody>
            <a:bodyPr anchor="t" rtlCol="false" tIns="0" lIns="0" bIns="0" rIns="0">
              <a:spAutoFit/>
            </a:bodyPr>
            <a:lstStyle/>
            <a:p>
              <a:pPr algn="ctr">
                <a:lnSpc>
                  <a:spcPts val="4556"/>
                </a:lnSpc>
                <a:spcBef>
                  <a:spcPct val="0"/>
                </a:spcBef>
              </a:pPr>
              <a:r>
                <a:rPr lang="en-US" b="true" sz="3254" spc="488">
                  <a:solidFill>
                    <a:srgbClr val="202020"/>
                  </a:solidFill>
                  <a:latin typeface="Glacial Indifference Bold"/>
                  <a:ea typeface="Glacial Indifference Bold"/>
                  <a:cs typeface="Glacial Indifference Bold"/>
                  <a:sym typeface="Glacial Indifference Bold"/>
                </a:rPr>
                <a:t>0</a:t>
              </a:r>
            </a:p>
          </p:txBody>
        </p:sp>
        <p:sp>
          <p:nvSpPr>
            <p:cNvPr name="TextBox 18" id="18"/>
            <p:cNvSpPr txBox="true"/>
            <p:nvPr/>
          </p:nvSpPr>
          <p:spPr>
            <a:xfrm rot="0">
              <a:off x="541313" y="2819804"/>
              <a:ext cx="585932" cy="721036"/>
            </a:xfrm>
            <a:prstGeom prst="rect">
              <a:avLst/>
            </a:prstGeom>
          </p:spPr>
          <p:txBody>
            <a:bodyPr anchor="t" rtlCol="false" tIns="0" lIns="0" bIns="0" rIns="0">
              <a:spAutoFit/>
            </a:bodyPr>
            <a:lstStyle/>
            <a:p>
              <a:pPr algn="ctr">
                <a:lnSpc>
                  <a:spcPts val="4556"/>
                </a:lnSpc>
                <a:spcBef>
                  <a:spcPct val="0"/>
                </a:spcBef>
              </a:pPr>
              <a:r>
                <a:rPr lang="en-US" b="true" sz="3254" spc="488">
                  <a:solidFill>
                    <a:srgbClr val="202020"/>
                  </a:solidFill>
                  <a:latin typeface="Glacial Indifference Bold"/>
                  <a:ea typeface="Glacial Indifference Bold"/>
                  <a:cs typeface="Glacial Indifference Bold"/>
                  <a:sym typeface="Glacial Indifference Bold"/>
                </a:rPr>
                <a:t>-1</a:t>
              </a:r>
            </a:p>
          </p:txBody>
        </p:sp>
        <p:sp>
          <p:nvSpPr>
            <p:cNvPr name="Freeform 19" id="19"/>
            <p:cNvSpPr/>
            <p:nvPr/>
          </p:nvSpPr>
          <p:spPr>
            <a:xfrm flipH="false" flipV="false" rot="0">
              <a:off x="0" y="3672753"/>
              <a:ext cx="1680894" cy="918188"/>
            </a:xfrm>
            <a:custGeom>
              <a:avLst/>
              <a:gdLst/>
              <a:ahLst/>
              <a:cxnLst/>
              <a:rect r="r" b="b" t="t" l="l"/>
              <a:pathLst>
                <a:path h="918188" w="1680894">
                  <a:moveTo>
                    <a:pt x="0" y="0"/>
                  </a:moveTo>
                  <a:lnTo>
                    <a:pt x="1680894" y="0"/>
                  </a:lnTo>
                  <a:lnTo>
                    <a:pt x="1680894" y="918188"/>
                  </a:lnTo>
                  <a:lnTo>
                    <a:pt x="0" y="918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0" y="4590941"/>
              <a:ext cx="1680894" cy="918188"/>
            </a:xfrm>
            <a:custGeom>
              <a:avLst/>
              <a:gdLst/>
              <a:ahLst/>
              <a:cxnLst/>
              <a:rect r="r" b="b" t="t" l="l"/>
              <a:pathLst>
                <a:path h="918188" w="1680894">
                  <a:moveTo>
                    <a:pt x="0" y="0"/>
                  </a:moveTo>
                  <a:lnTo>
                    <a:pt x="1680894" y="0"/>
                  </a:lnTo>
                  <a:lnTo>
                    <a:pt x="1680894" y="918189"/>
                  </a:lnTo>
                  <a:lnTo>
                    <a:pt x="0" y="9181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461866" y="3736508"/>
              <a:ext cx="757163" cy="724003"/>
            </a:xfrm>
            <a:prstGeom prst="rect">
              <a:avLst/>
            </a:prstGeom>
          </p:spPr>
          <p:txBody>
            <a:bodyPr anchor="t" rtlCol="false" tIns="0" lIns="0" bIns="0" rIns="0">
              <a:spAutoFit/>
            </a:bodyPr>
            <a:lstStyle/>
            <a:p>
              <a:pPr algn="ctr">
                <a:lnSpc>
                  <a:spcPts val="4556"/>
                </a:lnSpc>
                <a:spcBef>
                  <a:spcPct val="0"/>
                </a:spcBef>
              </a:pPr>
              <a:r>
                <a:rPr lang="en-US" b="true" sz="3254" spc="488">
                  <a:solidFill>
                    <a:srgbClr val="202020"/>
                  </a:solidFill>
                  <a:latin typeface="Glacial Indifference Bold"/>
                  <a:ea typeface="Glacial Indifference Bold"/>
                  <a:cs typeface="Glacial Indifference Bold"/>
                  <a:sym typeface="Glacial Indifference Bold"/>
                </a:rPr>
                <a:t>-2</a:t>
              </a:r>
            </a:p>
          </p:txBody>
        </p:sp>
        <p:sp>
          <p:nvSpPr>
            <p:cNvPr name="TextBox 22" id="22"/>
            <p:cNvSpPr txBox="true"/>
            <p:nvPr/>
          </p:nvSpPr>
          <p:spPr>
            <a:xfrm rot="0">
              <a:off x="494175" y="4654696"/>
              <a:ext cx="725555" cy="724003"/>
            </a:xfrm>
            <a:prstGeom prst="rect">
              <a:avLst/>
            </a:prstGeom>
          </p:spPr>
          <p:txBody>
            <a:bodyPr anchor="t" rtlCol="false" tIns="0" lIns="0" bIns="0" rIns="0">
              <a:spAutoFit/>
            </a:bodyPr>
            <a:lstStyle/>
            <a:p>
              <a:pPr algn="ctr">
                <a:lnSpc>
                  <a:spcPts val="4556"/>
                </a:lnSpc>
                <a:spcBef>
                  <a:spcPct val="0"/>
                </a:spcBef>
              </a:pPr>
              <a:r>
                <a:rPr lang="en-US" b="true" sz="3254" spc="488">
                  <a:solidFill>
                    <a:srgbClr val="202020"/>
                  </a:solidFill>
                  <a:latin typeface="Glacial Indifference Bold"/>
                  <a:ea typeface="Glacial Indifference Bold"/>
                  <a:cs typeface="Glacial Indifference Bold"/>
                  <a:sym typeface="Glacial Indifference Bold"/>
                </a:rPr>
                <a:t>-3</a:t>
              </a:r>
            </a:p>
          </p:txBody>
        </p:sp>
      </p:grpSp>
      <p:grpSp>
        <p:nvGrpSpPr>
          <p:cNvPr name="Group 23" id="23"/>
          <p:cNvGrpSpPr/>
          <p:nvPr/>
        </p:nvGrpSpPr>
        <p:grpSpPr>
          <a:xfrm rot="0">
            <a:off x="9932897" y="2376212"/>
            <a:ext cx="7983869" cy="5522211"/>
            <a:chOff x="0" y="0"/>
            <a:chExt cx="10645159" cy="7362947"/>
          </a:xfrm>
        </p:grpSpPr>
        <p:sp>
          <p:nvSpPr>
            <p:cNvPr name="Freeform 24" id="24"/>
            <p:cNvSpPr/>
            <p:nvPr/>
          </p:nvSpPr>
          <p:spPr>
            <a:xfrm flipH="false" flipV="false" rot="0">
              <a:off x="5841582" y="0"/>
              <a:ext cx="3845928" cy="3845928"/>
            </a:xfrm>
            <a:custGeom>
              <a:avLst/>
              <a:gdLst/>
              <a:ahLst/>
              <a:cxnLst/>
              <a:rect r="r" b="b" t="t" l="l"/>
              <a:pathLst>
                <a:path h="3845928" w="3845928">
                  <a:moveTo>
                    <a:pt x="0" y="0"/>
                  </a:moveTo>
                  <a:lnTo>
                    <a:pt x="3845928" y="0"/>
                  </a:lnTo>
                  <a:lnTo>
                    <a:pt x="3845928" y="3845928"/>
                  </a:lnTo>
                  <a:lnTo>
                    <a:pt x="0" y="38459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0" y="472943"/>
              <a:ext cx="4406781" cy="4406781"/>
            </a:xfrm>
            <a:custGeom>
              <a:avLst/>
              <a:gdLst/>
              <a:ahLst/>
              <a:cxnLst/>
              <a:rect r="r" b="b" t="t" l="l"/>
              <a:pathLst>
                <a:path h="4406781" w="4406781">
                  <a:moveTo>
                    <a:pt x="0" y="0"/>
                  </a:moveTo>
                  <a:lnTo>
                    <a:pt x="4406781" y="0"/>
                  </a:lnTo>
                  <a:lnTo>
                    <a:pt x="4406781" y="4406782"/>
                  </a:lnTo>
                  <a:lnTo>
                    <a:pt x="0" y="44067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740945" y="3589173"/>
              <a:ext cx="681235" cy="68123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8" id="28"/>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29" id="29"/>
            <p:cNvGrpSpPr/>
            <p:nvPr/>
          </p:nvGrpSpPr>
          <p:grpSpPr>
            <a:xfrm rot="0">
              <a:off x="578190" y="1271409"/>
              <a:ext cx="681235" cy="68123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1" id="31"/>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32" id="32"/>
            <p:cNvGrpSpPr/>
            <p:nvPr/>
          </p:nvGrpSpPr>
          <p:grpSpPr>
            <a:xfrm rot="0">
              <a:off x="3044109" y="1020986"/>
              <a:ext cx="681235" cy="68123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4" id="34"/>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35" id="35"/>
            <p:cNvGrpSpPr/>
            <p:nvPr/>
          </p:nvGrpSpPr>
          <p:grpSpPr>
            <a:xfrm rot="0">
              <a:off x="3044109" y="3355839"/>
              <a:ext cx="681235" cy="68123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37" id="37"/>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sp>
          <p:nvSpPr>
            <p:cNvPr name="AutoShape 38" id="38"/>
            <p:cNvSpPr/>
            <p:nvPr/>
          </p:nvSpPr>
          <p:spPr>
            <a:xfrm flipH="true" flipV="true">
              <a:off x="918807" y="1952644"/>
              <a:ext cx="162755" cy="1636528"/>
            </a:xfrm>
            <a:prstGeom prst="line">
              <a:avLst/>
            </a:prstGeom>
            <a:ln cap="flat" w="46243">
              <a:solidFill>
                <a:srgbClr val="000000"/>
              </a:solidFill>
              <a:prstDash val="solid"/>
              <a:headEnd type="none" len="sm" w="sm"/>
              <a:tailEnd type="none" len="sm" w="sm"/>
            </a:ln>
          </p:spPr>
        </p:sp>
        <p:sp>
          <p:nvSpPr>
            <p:cNvPr name="AutoShape 39" id="39"/>
            <p:cNvSpPr/>
            <p:nvPr/>
          </p:nvSpPr>
          <p:spPr>
            <a:xfrm flipV="true">
              <a:off x="1259425" y="1361603"/>
              <a:ext cx="1784685" cy="250423"/>
            </a:xfrm>
            <a:prstGeom prst="line">
              <a:avLst/>
            </a:prstGeom>
            <a:ln cap="flat" w="46243">
              <a:solidFill>
                <a:srgbClr val="000000"/>
              </a:solidFill>
              <a:prstDash val="solid"/>
              <a:headEnd type="none" len="sm" w="sm"/>
              <a:tailEnd type="none" len="sm" w="sm"/>
            </a:ln>
          </p:spPr>
        </p:sp>
        <p:sp>
          <p:nvSpPr>
            <p:cNvPr name="AutoShape 40" id="40"/>
            <p:cNvSpPr/>
            <p:nvPr/>
          </p:nvSpPr>
          <p:spPr>
            <a:xfrm>
              <a:off x="3384727" y="1702221"/>
              <a:ext cx="0" cy="1653618"/>
            </a:xfrm>
            <a:prstGeom prst="line">
              <a:avLst/>
            </a:prstGeom>
            <a:ln cap="flat" w="46243">
              <a:solidFill>
                <a:srgbClr val="000000"/>
              </a:solidFill>
              <a:prstDash val="solid"/>
              <a:headEnd type="none" len="sm" w="sm"/>
              <a:tailEnd type="none" len="sm" w="sm"/>
            </a:ln>
          </p:spPr>
        </p:sp>
        <p:grpSp>
          <p:nvGrpSpPr>
            <p:cNvPr name="Group 41" id="41"/>
            <p:cNvGrpSpPr/>
            <p:nvPr/>
          </p:nvGrpSpPr>
          <p:grpSpPr>
            <a:xfrm rot="-10800000">
              <a:off x="8551441" y="1143008"/>
              <a:ext cx="681235" cy="681235"/>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43" id="43"/>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44" id="44"/>
            <p:cNvGrpSpPr/>
            <p:nvPr/>
          </p:nvGrpSpPr>
          <p:grpSpPr>
            <a:xfrm rot="-10800000">
              <a:off x="8424700" y="2534987"/>
              <a:ext cx="681235" cy="681235"/>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46" id="46"/>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sp>
          <p:nvSpPr>
            <p:cNvPr name="Freeform 47" id="47"/>
            <p:cNvSpPr/>
            <p:nvPr/>
          </p:nvSpPr>
          <p:spPr>
            <a:xfrm flipH="false" flipV="false" rot="0">
              <a:off x="3504143" y="4037074"/>
              <a:ext cx="3325873" cy="3325873"/>
            </a:xfrm>
            <a:custGeom>
              <a:avLst/>
              <a:gdLst/>
              <a:ahLst/>
              <a:cxnLst/>
              <a:rect r="r" b="b" t="t" l="l"/>
              <a:pathLst>
                <a:path h="3325873" w="3325873">
                  <a:moveTo>
                    <a:pt x="0" y="0"/>
                  </a:moveTo>
                  <a:lnTo>
                    <a:pt x="3325874" y="0"/>
                  </a:lnTo>
                  <a:lnTo>
                    <a:pt x="3325874" y="3325873"/>
                  </a:lnTo>
                  <a:lnTo>
                    <a:pt x="0" y="33258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8" id="48"/>
            <p:cNvGrpSpPr/>
            <p:nvPr/>
          </p:nvGrpSpPr>
          <p:grpSpPr>
            <a:xfrm rot="-10800000">
              <a:off x="5701433" y="4954828"/>
              <a:ext cx="681235" cy="681235"/>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50" id="50"/>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51" id="51"/>
            <p:cNvGrpSpPr/>
            <p:nvPr/>
          </p:nvGrpSpPr>
          <p:grpSpPr>
            <a:xfrm rot="-10800000">
              <a:off x="6311537" y="911688"/>
              <a:ext cx="681235" cy="681235"/>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53" id="53"/>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sp>
          <p:nvSpPr>
            <p:cNvPr name="AutoShape 54" id="54"/>
            <p:cNvSpPr/>
            <p:nvPr/>
          </p:nvSpPr>
          <p:spPr>
            <a:xfrm flipH="true" flipV="true">
              <a:off x="6992772" y="1252306"/>
              <a:ext cx="1558670" cy="231320"/>
            </a:xfrm>
            <a:prstGeom prst="line">
              <a:avLst/>
            </a:prstGeom>
            <a:ln cap="flat" w="46243">
              <a:solidFill>
                <a:srgbClr val="000000"/>
              </a:solidFill>
              <a:prstDash val="solid"/>
              <a:headEnd type="none" len="sm" w="sm"/>
              <a:tailEnd type="none" len="sm" w="sm"/>
            </a:ln>
          </p:spPr>
        </p:sp>
        <p:sp>
          <p:nvSpPr>
            <p:cNvPr name="AutoShape 55" id="55"/>
            <p:cNvSpPr/>
            <p:nvPr/>
          </p:nvSpPr>
          <p:spPr>
            <a:xfrm flipH="true">
              <a:off x="8765318" y="1824243"/>
              <a:ext cx="126741" cy="710743"/>
            </a:xfrm>
            <a:prstGeom prst="line">
              <a:avLst/>
            </a:prstGeom>
            <a:ln cap="flat" w="46243">
              <a:solidFill>
                <a:srgbClr val="000000"/>
              </a:solidFill>
              <a:prstDash val="solid"/>
              <a:headEnd type="none" len="sm" w="sm"/>
              <a:tailEnd type="none" len="sm" w="sm"/>
            </a:ln>
          </p:spPr>
        </p:sp>
        <p:sp>
          <p:nvSpPr>
            <p:cNvPr name="AutoShape 56" id="56"/>
            <p:cNvSpPr/>
            <p:nvPr/>
          </p:nvSpPr>
          <p:spPr>
            <a:xfrm flipV="true">
              <a:off x="6042051" y="1592923"/>
              <a:ext cx="610103" cy="3361904"/>
            </a:xfrm>
            <a:prstGeom prst="line">
              <a:avLst/>
            </a:prstGeom>
            <a:ln cap="flat" w="46243">
              <a:solidFill>
                <a:srgbClr val="5271FF"/>
              </a:solidFill>
              <a:prstDash val="solid"/>
              <a:headEnd type="none" len="sm" w="sm"/>
              <a:tailEnd type="none" len="sm" w="sm"/>
            </a:ln>
          </p:spPr>
        </p:sp>
        <p:sp>
          <p:nvSpPr>
            <p:cNvPr name="AutoShape 57" id="57"/>
            <p:cNvSpPr/>
            <p:nvPr/>
          </p:nvSpPr>
          <p:spPr>
            <a:xfrm>
              <a:off x="3557871" y="1840874"/>
              <a:ext cx="2143563" cy="3454572"/>
            </a:xfrm>
            <a:prstGeom prst="line">
              <a:avLst/>
            </a:prstGeom>
            <a:ln cap="flat" w="46243">
              <a:solidFill>
                <a:srgbClr val="5271FF"/>
              </a:solidFill>
              <a:prstDash val="solid"/>
              <a:headEnd type="none" len="sm" w="sm"/>
              <a:tailEnd type="none" len="sm" w="sm"/>
            </a:ln>
          </p:spPr>
        </p:sp>
        <p:sp>
          <p:nvSpPr>
            <p:cNvPr name="AutoShape 58" id="58"/>
            <p:cNvSpPr/>
            <p:nvPr/>
          </p:nvSpPr>
          <p:spPr>
            <a:xfrm flipV="true">
              <a:off x="1422180" y="1252306"/>
              <a:ext cx="4889357" cy="2677484"/>
            </a:xfrm>
            <a:prstGeom prst="line">
              <a:avLst/>
            </a:prstGeom>
            <a:ln cap="flat" w="46243">
              <a:solidFill>
                <a:srgbClr val="5271FF"/>
              </a:solidFill>
              <a:prstDash val="solid"/>
              <a:headEnd type="none" len="sm" w="sm"/>
              <a:tailEnd type="none" len="sm" w="sm"/>
            </a:ln>
          </p:spPr>
        </p:sp>
        <p:grpSp>
          <p:nvGrpSpPr>
            <p:cNvPr name="Group 59" id="59"/>
            <p:cNvGrpSpPr/>
            <p:nvPr/>
          </p:nvGrpSpPr>
          <p:grpSpPr>
            <a:xfrm rot="0">
              <a:off x="3877538" y="4978366"/>
              <a:ext cx="681235" cy="681235"/>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61" id="61"/>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grpSp>
          <p:nvGrpSpPr>
            <p:cNvPr name="Group 62" id="62"/>
            <p:cNvGrpSpPr/>
            <p:nvPr/>
          </p:nvGrpSpPr>
          <p:grpSpPr>
            <a:xfrm rot="0">
              <a:off x="4940141" y="6078948"/>
              <a:ext cx="681235" cy="681235"/>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64" id="64"/>
              <p:cNvSpPr txBox="true"/>
              <p:nvPr/>
            </p:nvSpPr>
            <p:spPr>
              <a:xfrm>
                <a:off x="76200" y="47625"/>
                <a:ext cx="660400" cy="688975"/>
              </a:xfrm>
              <a:prstGeom prst="rect">
                <a:avLst/>
              </a:prstGeom>
            </p:spPr>
            <p:txBody>
              <a:bodyPr anchor="ctr" rtlCol="false" tIns="60200" lIns="60200" bIns="60200" rIns="60200"/>
              <a:lstStyle/>
              <a:p>
                <a:pPr algn="ctr">
                  <a:lnSpc>
                    <a:spcPts val="1960"/>
                  </a:lnSpc>
                </a:pPr>
              </a:p>
            </p:txBody>
          </p:sp>
        </p:grpSp>
        <p:sp>
          <p:nvSpPr>
            <p:cNvPr name="AutoShape 65" id="65"/>
            <p:cNvSpPr/>
            <p:nvPr/>
          </p:nvSpPr>
          <p:spPr>
            <a:xfrm flipV="true">
              <a:off x="4558773" y="5295445"/>
              <a:ext cx="1142660" cy="23538"/>
            </a:xfrm>
            <a:prstGeom prst="line">
              <a:avLst/>
            </a:prstGeom>
            <a:ln cap="flat" w="46243">
              <a:solidFill>
                <a:srgbClr val="000000"/>
              </a:solidFill>
              <a:prstDash val="solid"/>
              <a:headEnd type="none" len="sm" w="sm"/>
              <a:tailEnd type="none" len="sm" w="sm"/>
            </a:ln>
          </p:spPr>
        </p:sp>
        <p:sp>
          <p:nvSpPr>
            <p:cNvPr name="AutoShape 66" id="66"/>
            <p:cNvSpPr/>
            <p:nvPr/>
          </p:nvSpPr>
          <p:spPr>
            <a:xfrm>
              <a:off x="4218155" y="5659601"/>
              <a:ext cx="721986" cy="759964"/>
            </a:xfrm>
            <a:prstGeom prst="line">
              <a:avLst/>
            </a:prstGeom>
            <a:ln cap="flat" w="46243">
              <a:solidFill>
                <a:srgbClr val="000000"/>
              </a:solidFill>
              <a:prstDash val="solid"/>
              <a:headEnd type="none" len="sm" w="sm"/>
              <a:tailEnd type="none" len="sm" w="sm"/>
            </a:ln>
          </p:spPr>
        </p:sp>
        <p:sp>
          <p:nvSpPr>
            <p:cNvPr name="TextBox 67" id="67"/>
            <p:cNvSpPr txBox="true"/>
            <p:nvPr/>
          </p:nvSpPr>
          <p:spPr>
            <a:xfrm rot="0">
              <a:off x="797996" y="1321084"/>
              <a:ext cx="325510"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A</a:t>
              </a:r>
            </a:p>
          </p:txBody>
        </p:sp>
        <p:sp>
          <p:nvSpPr>
            <p:cNvPr name="TextBox 68" id="68"/>
            <p:cNvSpPr txBox="true"/>
            <p:nvPr/>
          </p:nvSpPr>
          <p:spPr>
            <a:xfrm rot="0">
              <a:off x="987589" y="3639306"/>
              <a:ext cx="271836"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B</a:t>
              </a:r>
            </a:p>
          </p:txBody>
        </p:sp>
        <p:sp>
          <p:nvSpPr>
            <p:cNvPr name="TextBox 69" id="69"/>
            <p:cNvSpPr txBox="true"/>
            <p:nvPr/>
          </p:nvSpPr>
          <p:spPr>
            <a:xfrm rot="0">
              <a:off x="3211583" y="1092236"/>
              <a:ext cx="346288"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C</a:t>
              </a:r>
            </a:p>
          </p:txBody>
        </p:sp>
        <p:sp>
          <p:nvSpPr>
            <p:cNvPr name="TextBox 70" id="70"/>
            <p:cNvSpPr txBox="true"/>
            <p:nvPr/>
          </p:nvSpPr>
          <p:spPr>
            <a:xfrm rot="0">
              <a:off x="3232534" y="3410000"/>
              <a:ext cx="304387"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D</a:t>
              </a:r>
            </a:p>
          </p:txBody>
        </p:sp>
        <p:sp>
          <p:nvSpPr>
            <p:cNvPr name="TextBox 71" id="71"/>
            <p:cNvSpPr txBox="true"/>
            <p:nvPr/>
          </p:nvSpPr>
          <p:spPr>
            <a:xfrm rot="0">
              <a:off x="6528084" y="963836"/>
              <a:ext cx="257638"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E</a:t>
              </a:r>
            </a:p>
          </p:txBody>
        </p:sp>
        <p:sp>
          <p:nvSpPr>
            <p:cNvPr name="TextBox 72" id="72"/>
            <p:cNvSpPr txBox="true"/>
            <p:nvPr/>
          </p:nvSpPr>
          <p:spPr>
            <a:xfrm rot="0">
              <a:off x="8765318" y="1212406"/>
              <a:ext cx="253482"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F</a:t>
              </a:r>
            </a:p>
          </p:txBody>
        </p:sp>
        <p:sp>
          <p:nvSpPr>
            <p:cNvPr name="TextBox 73" id="73"/>
            <p:cNvSpPr txBox="true"/>
            <p:nvPr/>
          </p:nvSpPr>
          <p:spPr>
            <a:xfrm rot="0">
              <a:off x="8584209" y="2587134"/>
              <a:ext cx="362217"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G</a:t>
              </a:r>
            </a:p>
          </p:txBody>
        </p:sp>
        <p:sp>
          <p:nvSpPr>
            <p:cNvPr name="TextBox 74" id="74"/>
            <p:cNvSpPr txBox="true"/>
            <p:nvPr/>
          </p:nvSpPr>
          <p:spPr>
            <a:xfrm rot="0">
              <a:off x="4037047" y="5030513"/>
              <a:ext cx="362217"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H</a:t>
              </a:r>
            </a:p>
          </p:txBody>
        </p:sp>
        <p:sp>
          <p:nvSpPr>
            <p:cNvPr name="TextBox 75" id="75"/>
            <p:cNvSpPr txBox="true"/>
            <p:nvPr/>
          </p:nvSpPr>
          <p:spPr>
            <a:xfrm rot="0">
              <a:off x="5025826" y="6131095"/>
              <a:ext cx="362217"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J</a:t>
              </a:r>
            </a:p>
          </p:txBody>
        </p:sp>
        <p:sp>
          <p:nvSpPr>
            <p:cNvPr name="TextBox 76" id="76"/>
            <p:cNvSpPr txBox="true"/>
            <p:nvPr/>
          </p:nvSpPr>
          <p:spPr>
            <a:xfrm rot="0">
              <a:off x="5870442" y="4987220"/>
              <a:ext cx="362217"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I</a:t>
              </a:r>
            </a:p>
          </p:txBody>
        </p:sp>
        <p:sp>
          <p:nvSpPr>
            <p:cNvPr name="TextBox 77" id="77"/>
            <p:cNvSpPr txBox="true"/>
            <p:nvPr/>
          </p:nvSpPr>
          <p:spPr>
            <a:xfrm rot="0">
              <a:off x="139386" y="415793"/>
              <a:ext cx="658611"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P1</a:t>
              </a:r>
            </a:p>
          </p:txBody>
        </p:sp>
        <p:sp>
          <p:nvSpPr>
            <p:cNvPr name="TextBox 78" id="78"/>
            <p:cNvSpPr txBox="true"/>
            <p:nvPr/>
          </p:nvSpPr>
          <p:spPr>
            <a:xfrm rot="0">
              <a:off x="10020957" y="751619"/>
              <a:ext cx="624202"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P2</a:t>
              </a:r>
            </a:p>
          </p:txBody>
        </p:sp>
        <p:sp>
          <p:nvSpPr>
            <p:cNvPr name="TextBox 79" id="79"/>
            <p:cNvSpPr txBox="true"/>
            <p:nvPr/>
          </p:nvSpPr>
          <p:spPr>
            <a:xfrm rot="0">
              <a:off x="6830017" y="6593735"/>
              <a:ext cx="629481" cy="51979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solidFill>
                  <a:latin typeface="Glacial Indifference Bold"/>
                  <a:ea typeface="Glacial Indifference Bold"/>
                  <a:cs typeface="Glacial Indifference Bold"/>
                  <a:sym typeface="Glacial Indifference Bold"/>
                </a:rPr>
                <a:t>P3</a:t>
              </a:r>
            </a:p>
          </p:txBody>
        </p:sp>
        <p:sp>
          <p:nvSpPr>
            <p:cNvPr name="TextBox 80" id="80"/>
            <p:cNvSpPr txBox="true"/>
            <p:nvPr/>
          </p:nvSpPr>
          <p:spPr>
            <a:xfrm rot="0">
              <a:off x="74990" y="5631026"/>
              <a:ext cx="3136593" cy="493913"/>
            </a:xfrm>
            <a:prstGeom prst="rect">
              <a:avLst/>
            </a:prstGeom>
          </p:spPr>
          <p:txBody>
            <a:bodyPr anchor="t" rtlCol="false" tIns="0" lIns="0" bIns="0" rIns="0">
              <a:spAutoFit/>
            </a:bodyPr>
            <a:lstStyle/>
            <a:p>
              <a:pPr algn="ctr">
                <a:lnSpc>
                  <a:spcPts val="2977"/>
                </a:lnSpc>
              </a:pPr>
              <a:r>
                <a:rPr lang="en-US" b="true" sz="2290">
                  <a:solidFill>
                    <a:srgbClr val="202020"/>
                  </a:solidFill>
                  <a:latin typeface="Glacial Indifference Bold"/>
                  <a:ea typeface="Glacial Indifference Bold"/>
                  <a:cs typeface="Glacial Indifference Bold"/>
                  <a:sym typeface="Glacial Indifference Bold"/>
                </a:rPr>
                <a:t>CUT SIZE=4</a:t>
              </a:r>
            </a:p>
          </p:txBody>
        </p:sp>
        <p:sp>
          <p:nvSpPr>
            <p:cNvPr name="AutoShape 81" id="81"/>
            <p:cNvSpPr/>
            <p:nvPr/>
          </p:nvSpPr>
          <p:spPr>
            <a:xfrm flipV="true">
              <a:off x="6232658" y="2875605"/>
              <a:ext cx="2192042" cy="2004120"/>
            </a:xfrm>
            <a:prstGeom prst="line">
              <a:avLst/>
            </a:prstGeom>
            <a:ln cap="flat" w="46243">
              <a:solidFill>
                <a:srgbClr val="5271FF"/>
              </a:solidFill>
              <a:prstDash val="solid"/>
              <a:headEnd type="none" len="sm" w="sm"/>
              <a:tailEnd type="none" len="sm" w="sm"/>
            </a:ln>
          </p:spPr>
        </p:sp>
      </p:grpSp>
      <p:grpSp>
        <p:nvGrpSpPr>
          <p:cNvPr name="Group 82" id="82"/>
          <p:cNvGrpSpPr/>
          <p:nvPr/>
        </p:nvGrpSpPr>
        <p:grpSpPr>
          <a:xfrm rot="0">
            <a:off x="2646066" y="2964815"/>
            <a:ext cx="1781071" cy="552254"/>
            <a:chOff x="0" y="0"/>
            <a:chExt cx="2374761" cy="736339"/>
          </a:xfrm>
        </p:grpSpPr>
        <p:sp>
          <p:nvSpPr>
            <p:cNvPr name="Freeform 83" id="83"/>
            <p:cNvSpPr/>
            <p:nvPr/>
          </p:nvSpPr>
          <p:spPr>
            <a:xfrm flipH="false" flipV="false" rot="0">
              <a:off x="876177" y="0"/>
              <a:ext cx="1096359" cy="736339"/>
            </a:xfrm>
            <a:custGeom>
              <a:avLst/>
              <a:gdLst/>
              <a:ahLst/>
              <a:cxnLst/>
              <a:rect r="r" b="b" t="t" l="l"/>
              <a:pathLst>
                <a:path h="736339" w="1096359">
                  <a:moveTo>
                    <a:pt x="0" y="0"/>
                  </a:moveTo>
                  <a:lnTo>
                    <a:pt x="1096359" y="0"/>
                  </a:lnTo>
                  <a:lnTo>
                    <a:pt x="1096359" y="736339"/>
                  </a:lnTo>
                  <a:lnTo>
                    <a:pt x="0" y="7363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4" id="84"/>
            <p:cNvSpPr/>
            <p:nvPr/>
          </p:nvSpPr>
          <p:spPr>
            <a:xfrm flipH="false" flipV="false" rot="5400000">
              <a:off x="1805479" y="167057"/>
              <a:ext cx="736339" cy="402225"/>
            </a:xfrm>
            <a:custGeom>
              <a:avLst/>
              <a:gdLst/>
              <a:ahLst/>
              <a:cxnLst/>
              <a:rect r="r" b="b" t="t" l="l"/>
              <a:pathLst>
                <a:path h="402225" w="736339">
                  <a:moveTo>
                    <a:pt x="0" y="0"/>
                  </a:moveTo>
                  <a:lnTo>
                    <a:pt x="736339" y="0"/>
                  </a:lnTo>
                  <a:lnTo>
                    <a:pt x="736339"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Freeform 85" id="85"/>
            <p:cNvSpPr/>
            <p:nvPr/>
          </p:nvSpPr>
          <p:spPr>
            <a:xfrm flipH="false" flipV="false" rot="5400000">
              <a:off x="306895" y="167057"/>
              <a:ext cx="736339" cy="402225"/>
            </a:xfrm>
            <a:custGeom>
              <a:avLst/>
              <a:gdLst/>
              <a:ahLst/>
              <a:cxnLst/>
              <a:rect r="r" b="b" t="t" l="l"/>
              <a:pathLst>
                <a:path h="402225" w="736339">
                  <a:moveTo>
                    <a:pt x="0" y="0"/>
                  </a:moveTo>
                  <a:lnTo>
                    <a:pt x="736338" y="0"/>
                  </a:lnTo>
                  <a:lnTo>
                    <a:pt x="736338"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AutoShape 86" id="86"/>
            <p:cNvSpPr/>
            <p:nvPr/>
          </p:nvSpPr>
          <p:spPr>
            <a:xfrm>
              <a:off x="0" y="368169"/>
              <a:ext cx="473952" cy="0"/>
            </a:xfrm>
            <a:prstGeom prst="line">
              <a:avLst/>
            </a:prstGeom>
            <a:ln cap="flat" w="38473">
              <a:solidFill>
                <a:srgbClr val="000000"/>
              </a:solidFill>
              <a:prstDash val="solid"/>
              <a:headEnd type="none" len="sm" w="sm"/>
              <a:tailEnd type="arrow" len="sm" w="med"/>
            </a:ln>
          </p:spPr>
        </p:sp>
      </p:grpSp>
      <p:sp>
        <p:nvSpPr>
          <p:cNvPr name="TextBox 87" id="87"/>
          <p:cNvSpPr txBox="true"/>
          <p:nvPr/>
        </p:nvSpPr>
        <p:spPr>
          <a:xfrm rot="0">
            <a:off x="3579565" y="2904647"/>
            <a:ext cx="189113" cy="612422"/>
          </a:xfrm>
          <a:prstGeom prst="rect">
            <a:avLst/>
          </a:prstGeom>
        </p:spPr>
        <p:txBody>
          <a:bodyPr anchor="t" rtlCol="false" tIns="0" lIns="0" bIns="0" rIns="0">
            <a:spAutoFit/>
          </a:bodyPr>
          <a:lstStyle/>
          <a:p>
            <a:pPr algn="ctr">
              <a:lnSpc>
                <a:spcPts val="4956"/>
              </a:lnSpc>
              <a:spcBef>
                <a:spcPct val="0"/>
              </a:spcBef>
            </a:pPr>
            <a:r>
              <a:rPr lang="en-US" b="true" sz="3540" spc="531">
                <a:solidFill>
                  <a:srgbClr val="FF5757"/>
                </a:solidFill>
                <a:latin typeface="Glacial Indifference Bold"/>
                <a:ea typeface="Glacial Indifference Bold"/>
                <a:cs typeface="Glacial Indifference Bold"/>
                <a:sym typeface="Glacial Indifference Bold"/>
              </a:rPr>
              <a:t>I</a:t>
            </a:r>
          </a:p>
        </p:txBody>
      </p:sp>
      <p:grpSp>
        <p:nvGrpSpPr>
          <p:cNvPr name="Group 88" id="88"/>
          <p:cNvGrpSpPr/>
          <p:nvPr/>
        </p:nvGrpSpPr>
        <p:grpSpPr>
          <a:xfrm rot="0">
            <a:off x="2646066" y="3640879"/>
            <a:ext cx="1781071" cy="552254"/>
            <a:chOff x="0" y="0"/>
            <a:chExt cx="2374761" cy="736339"/>
          </a:xfrm>
        </p:grpSpPr>
        <p:sp>
          <p:nvSpPr>
            <p:cNvPr name="Freeform 89" id="89"/>
            <p:cNvSpPr/>
            <p:nvPr/>
          </p:nvSpPr>
          <p:spPr>
            <a:xfrm flipH="false" flipV="false" rot="0">
              <a:off x="876177" y="0"/>
              <a:ext cx="1096359" cy="736339"/>
            </a:xfrm>
            <a:custGeom>
              <a:avLst/>
              <a:gdLst/>
              <a:ahLst/>
              <a:cxnLst/>
              <a:rect r="r" b="b" t="t" l="l"/>
              <a:pathLst>
                <a:path h="736339" w="1096359">
                  <a:moveTo>
                    <a:pt x="0" y="0"/>
                  </a:moveTo>
                  <a:lnTo>
                    <a:pt x="1096359" y="0"/>
                  </a:lnTo>
                  <a:lnTo>
                    <a:pt x="1096359" y="736339"/>
                  </a:lnTo>
                  <a:lnTo>
                    <a:pt x="0" y="7363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0" id="90"/>
            <p:cNvSpPr/>
            <p:nvPr/>
          </p:nvSpPr>
          <p:spPr>
            <a:xfrm flipH="false" flipV="false" rot="5400000">
              <a:off x="1805479" y="167057"/>
              <a:ext cx="736339" cy="402225"/>
            </a:xfrm>
            <a:custGeom>
              <a:avLst/>
              <a:gdLst/>
              <a:ahLst/>
              <a:cxnLst/>
              <a:rect r="r" b="b" t="t" l="l"/>
              <a:pathLst>
                <a:path h="402225" w="736339">
                  <a:moveTo>
                    <a:pt x="0" y="0"/>
                  </a:moveTo>
                  <a:lnTo>
                    <a:pt x="736339" y="0"/>
                  </a:lnTo>
                  <a:lnTo>
                    <a:pt x="736339"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Freeform 91" id="91"/>
            <p:cNvSpPr/>
            <p:nvPr/>
          </p:nvSpPr>
          <p:spPr>
            <a:xfrm flipH="false" flipV="false" rot="5400000">
              <a:off x="306895" y="167057"/>
              <a:ext cx="736339" cy="402225"/>
            </a:xfrm>
            <a:custGeom>
              <a:avLst/>
              <a:gdLst/>
              <a:ahLst/>
              <a:cxnLst/>
              <a:rect r="r" b="b" t="t" l="l"/>
              <a:pathLst>
                <a:path h="402225" w="736339">
                  <a:moveTo>
                    <a:pt x="0" y="0"/>
                  </a:moveTo>
                  <a:lnTo>
                    <a:pt x="736338" y="0"/>
                  </a:lnTo>
                  <a:lnTo>
                    <a:pt x="736338"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AutoShape 92" id="92"/>
            <p:cNvSpPr/>
            <p:nvPr/>
          </p:nvSpPr>
          <p:spPr>
            <a:xfrm>
              <a:off x="0" y="368169"/>
              <a:ext cx="473952" cy="0"/>
            </a:xfrm>
            <a:prstGeom prst="line">
              <a:avLst/>
            </a:prstGeom>
            <a:ln cap="flat" w="38473">
              <a:solidFill>
                <a:srgbClr val="000000"/>
              </a:solidFill>
              <a:prstDash val="solid"/>
              <a:headEnd type="none" len="sm" w="sm"/>
              <a:tailEnd type="arrow" len="sm" w="med"/>
            </a:ln>
          </p:spPr>
        </p:sp>
      </p:grpSp>
      <p:sp>
        <p:nvSpPr>
          <p:cNvPr name="TextBox 93" id="93"/>
          <p:cNvSpPr txBox="true"/>
          <p:nvPr/>
        </p:nvSpPr>
        <p:spPr>
          <a:xfrm rot="0">
            <a:off x="3524760" y="3580711"/>
            <a:ext cx="298723" cy="612422"/>
          </a:xfrm>
          <a:prstGeom prst="rect">
            <a:avLst/>
          </a:prstGeom>
        </p:spPr>
        <p:txBody>
          <a:bodyPr anchor="t" rtlCol="false" tIns="0" lIns="0" bIns="0" rIns="0">
            <a:spAutoFit/>
          </a:bodyPr>
          <a:lstStyle/>
          <a:p>
            <a:pPr algn="ctr">
              <a:lnSpc>
                <a:spcPts val="4956"/>
              </a:lnSpc>
              <a:spcBef>
                <a:spcPct val="0"/>
              </a:spcBef>
            </a:pPr>
            <a:r>
              <a:rPr lang="en-US" b="true" sz="3540" spc="531">
                <a:solidFill>
                  <a:srgbClr val="FF5757"/>
                </a:solidFill>
                <a:latin typeface="Glacial Indifference Bold"/>
                <a:ea typeface="Glacial Indifference Bold"/>
                <a:cs typeface="Glacial Indifference Bold"/>
                <a:sym typeface="Glacial Indifference Bold"/>
              </a:rPr>
              <a:t>E</a:t>
            </a:r>
          </a:p>
        </p:txBody>
      </p:sp>
      <p:grpSp>
        <p:nvGrpSpPr>
          <p:cNvPr name="Group 94" id="94"/>
          <p:cNvGrpSpPr/>
          <p:nvPr/>
        </p:nvGrpSpPr>
        <p:grpSpPr>
          <a:xfrm rot="0">
            <a:off x="4427137" y="4336008"/>
            <a:ext cx="1781071" cy="552254"/>
            <a:chOff x="0" y="0"/>
            <a:chExt cx="2374761" cy="736339"/>
          </a:xfrm>
        </p:grpSpPr>
        <p:sp>
          <p:nvSpPr>
            <p:cNvPr name="Freeform 95" id="95"/>
            <p:cNvSpPr/>
            <p:nvPr/>
          </p:nvSpPr>
          <p:spPr>
            <a:xfrm flipH="false" flipV="false" rot="0">
              <a:off x="876177" y="0"/>
              <a:ext cx="1096359" cy="736339"/>
            </a:xfrm>
            <a:custGeom>
              <a:avLst/>
              <a:gdLst/>
              <a:ahLst/>
              <a:cxnLst/>
              <a:rect r="r" b="b" t="t" l="l"/>
              <a:pathLst>
                <a:path h="736339" w="1096359">
                  <a:moveTo>
                    <a:pt x="0" y="0"/>
                  </a:moveTo>
                  <a:lnTo>
                    <a:pt x="1096359" y="0"/>
                  </a:lnTo>
                  <a:lnTo>
                    <a:pt x="1096359" y="736339"/>
                  </a:lnTo>
                  <a:lnTo>
                    <a:pt x="0" y="7363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6" id="96"/>
            <p:cNvSpPr/>
            <p:nvPr/>
          </p:nvSpPr>
          <p:spPr>
            <a:xfrm flipH="false" flipV="false" rot="5400000">
              <a:off x="1805479" y="167057"/>
              <a:ext cx="736339" cy="402225"/>
            </a:xfrm>
            <a:custGeom>
              <a:avLst/>
              <a:gdLst/>
              <a:ahLst/>
              <a:cxnLst/>
              <a:rect r="r" b="b" t="t" l="l"/>
              <a:pathLst>
                <a:path h="402225" w="736339">
                  <a:moveTo>
                    <a:pt x="0" y="0"/>
                  </a:moveTo>
                  <a:lnTo>
                    <a:pt x="736339" y="0"/>
                  </a:lnTo>
                  <a:lnTo>
                    <a:pt x="736339"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Freeform 97" id="97"/>
            <p:cNvSpPr/>
            <p:nvPr/>
          </p:nvSpPr>
          <p:spPr>
            <a:xfrm flipH="false" flipV="false" rot="5400000">
              <a:off x="306895" y="167057"/>
              <a:ext cx="736339" cy="402225"/>
            </a:xfrm>
            <a:custGeom>
              <a:avLst/>
              <a:gdLst/>
              <a:ahLst/>
              <a:cxnLst/>
              <a:rect r="r" b="b" t="t" l="l"/>
              <a:pathLst>
                <a:path h="402225" w="736339">
                  <a:moveTo>
                    <a:pt x="0" y="0"/>
                  </a:moveTo>
                  <a:lnTo>
                    <a:pt x="736338" y="0"/>
                  </a:lnTo>
                  <a:lnTo>
                    <a:pt x="736338"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AutoShape 98" id="98"/>
            <p:cNvSpPr/>
            <p:nvPr/>
          </p:nvSpPr>
          <p:spPr>
            <a:xfrm>
              <a:off x="0" y="368169"/>
              <a:ext cx="473952" cy="0"/>
            </a:xfrm>
            <a:prstGeom prst="line">
              <a:avLst/>
            </a:prstGeom>
            <a:ln cap="flat" w="38473">
              <a:solidFill>
                <a:srgbClr val="000000"/>
              </a:solidFill>
              <a:prstDash val="solid"/>
              <a:headEnd type="none" len="sm" w="sm"/>
              <a:tailEnd type="arrow" len="sm" w="med"/>
            </a:ln>
          </p:spPr>
        </p:sp>
      </p:grpSp>
      <p:sp>
        <p:nvSpPr>
          <p:cNvPr name="TextBox 99" id="99"/>
          <p:cNvSpPr txBox="true"/>
          <p:nvPr/>
        </p:nvSpPr>
        <p:spPr>
          <a:xfrm rot="0">
            <a:off x="5293939" y="4275840"/>
            <a:ext cx="420095" cy="612422"/>
          </a:xfrm>
          <a:prstGeom prst="rect">
            <a:avLst/>
          </a:prstGeom>
        </p:spPr>
        <p:txBody>
          <a:bodyPr anchor="t" rtlCol="false" tIns="0" lIns="0" bIns="0" rIns="0">
            <a:spAutoFit/>
          </a:bodyPr>
          <a:lstStyle/>
          <a:p>
            <a:pPr algn="ctr">
              <a:lnSpc>
                <a:spcPts val="4956"/>
              </a:lnSpc>
              <a:spcBef>
                <a:spcPct val="0"/>
              </a:spcBef>
            </a:pPr>
            <a:r>
              <a:rPr lang="en-US" b="true" sz="3540" spc="531">
                <a:solidFill>
                  <a:srgbClr val="FF5757"/>
                </a:solidFill>
                <a:latin typeface="Glacial Indifference Bold"/>
                <a:ea typeface="Glacial Indifference Bold"/>
                <a:cs typeface="Glacial Indifference Bold"/>
                <a:sym typeface="Glacial Indifference Bold"/>
              </a:rPr>
              <a:t>G</a:t>
            </a:r>
          </a:p>
        </p:txBody>
      </p:sp>
      <p:grpSp>
        <p:nvGrpSpPr>
          <p:cNvPr name="Group 100" id="100"/>
          <p:cNvGrpSpPr/>
          <p:nvPr/>
        </p:nvGrpSpPr>
        <p:grpSpPr>
          <a:xfrm rot="0">
            <a:off x="2634224" y="4336008"/>
            <a:ext cx="1781071" cy="552254"/>
            <a:chOff x="0" y="0"/>
            <a:chExt cx="2374761" cy="736339"/>
          </a:xfrm>
        </p:grpSpPr>
        <p:sp>
          <p:nvSpPr>
            <p:cNvPr name="Freeform 101" id="101"/>
            <p:cNvSpPr/>
            <p:nvPr/>
          </p:nvSpPr>
          <p:spPr>
            <a:xfrm flipH="false" flipV="false" rot="0">
              <a:off x="876177" y="0"/>
              <a:ext cx="1096359" cy="736339"/>
            </a:xfrm>
            <a:custGeom>
              <a:avLst/>
              <a:gdLst/>
              <a:ahLst/>
              <a:cxnLst/>
              <a:rect r="r" b="b" t="t" l="l"/>
              <a:pathLst>
                <a:path h="736339" w="1096359">
                  <a:moveTo>
                    <a:pt x="0" y="0"/>
                  </a:moveTo>
                  <a:lnTo>
                    <a:pt x="1096359" y="0"/>
                  </a:lnTo>
                  <a:lnTo>
                    <a:pt x="1096359" y="736339"/>
                  </a:lnTo>
                  <a:lnTo>
                    <a:pt x="0" y="7363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2" id="102"/>
            <p:cNvSpPr/>
            <p:nvPr/>
          </p:nvSpPr>
          <p:spPr>
            <a:xfrm flipH="false" flipV="false" rot="5400000">
              <a:off x="1805479" y="167057"/>
              <a:ext cx="736339" cy="402225"/>
            </a:xfrm>
            <a:custGeom>
              <a:avLst/>
              <a:gdLst/>
              <a:ahLst/>
              <a:cxnLst/>
              <a:rect r="r" b="b" t="t" l="l"/>
              <a:pathLst>
                <a:path h="402225" w="736339">
                  <a:moveTo>
                    <a:pt x="0" y="0"/>
                  </a:moveTo>
                  <a:lnTo>
                    <a:pt x="736339" y="0"/>
                  </a:lnTo>
                  <a:lnTo>
                    <a:pt x="736339"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Freeform 103" id="103"/>
            <p:cNvSpPr/>
            <p:nvPr/>
          </p:nvSpPr>
          <p:spPr>
            <a:xfrm flipH="false" flipV="false" rot="5400000">
              <a:off x="306895" y="167057"/>
              <a:ext cx="736339" cy="402225"/>
            </a:xfrm>
            <a:custGeom>
              <a:avLst/>
              <a:gdLst/>
              <a:ahLst/>
              <a:cxnLst/>
              <a:rect r="r" b="b" t="t" l="l"/>
              <a:pathLst>
                <a:path h="402225" w="736339">
                  <a:moveTo>
                    <a:pt x="0" y="0"/>
                  </a:moveTo>
                  <a:lnTo>
                    <a:pt x="736338" y="0"/>
                  </a:lnTo>
                  <a:lnTo>
                    <a:pt x="736338"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AutoShape 104" id="104"/>
            <p:cNvSpPr/>
            <p:nvPr/>
          </p:nvSpPr>
          <p:spPr>
            <a:xfrm>
              <a:off x="0" y="368169"/>
              <a:ext cx="473952" cy="0"/>
            </a:xfrm>
            <a:prstGeom prst="line">
              <a:avLst/>
            </a:prstGeom>
            <a:ln cap="flat" w="38473">
              <a:solidFill>
                <a:srgbClr val="000000"/>
              </a:solidFill>
              <a:prstDash val="solid"/>
              <a:headEnd type="none" len="sm" w="sm"/>
              <a:tailEnd type="arrow" len="sm" w="med"/>
            </a:ln>
          </p:spPr>
        </p:sp>
      </p:grpSp>
      <p:sp>
        <p:nvSpPr>
          <p:cNvPr name="TextBox 105" id="105"/>
          <p:cNvSpPr txBox="true"/>
          <p:nvPr/>
        </p:nvSpPr>
        <p:spPr>
          <a:xfrm rot="0">
            <a:off x="3504685" y="4275840"/>
            <a:ext cx="315189" cy="612422"/>
          </a:xfrm>
          <a:prstGeom prst="rect">
            <a:avLst/>
          </a:prstGeom>
        </p:spPr>
        <p:txBody>
          <a:bodyPr anchor="t" rtlCol="false" tIns="0" lIns="0" bIns="0" rIns="0">
            <a:spAutoFit/>
          </a:bodyPr>
          <a:lstStyle/>
          <a:p>
            <a:pPr algn="ctr">
              <a:lnSpc>
                <a:spcPts val="4956"/>
              </a:lnSpc>
              <a:spcBef>
                <a:spcPct val="0"/>
              </a:spcBef>
            </a:pPr>
            <a:r>
              <a:rPr lang="en-US" b="true" sz="3540" spc="531">
                <a:solidFill>
                  <a:srgbClr val="FF5757"/>
                </a:solidFill>
                <a:latin typeface="Glacial Indifference Bold"/>
                <a:ea typeface="Glacial Indifference Bold"/>
                <a:cs typeface="Glacial Indifference Bold"/>
                <a:sym typeface="Glacial Indifference Bold"/>
              </a:rPr>
              <a:t>B</a:t>
            </a:r>
          </a:p>
        </p:txBody>
      </p:sp>
      <p:grpSp>
        <p:nvGrpSpPr>
          <p:cNvPr name="Group 106" id="106"/>
          <p:cNvGrpSpPr/>
          <p:nvPr/>
        </p:nvGrpSpPr>
        <p:grpSpPr>
          <a:xfrm rot="0">
            <a:off x="4438979" y="5707412"/>
            <a:ext cx="1781071" cy="552254"/>
            <a:chOff x="0" y="0"/>
            <a:chExt cx="2374761" cy="736339"/>
          </a:xfrm>
        </p:grpSpPr>
        <p:sp>
          <p:nvSpPr>
            <p:cNvPr name="Freeform 107" id="107"/>
            <p:cNvSpPr/>
            <p:nvPr/>
          </p:nvSpPr>
          <p:spPr>
            <a:xfrm flipH="false" flipV="false" rot="0">
              <a:off x="876177" y="0"/>
              <a:ext cx="1096359" cy="736339"/>
            </a:xfrm>
            <a:custGeom>
              <a:avLst/>
              <a:gdLst/>
              <a:ahLst/>
              <a:cxnLst/>
              <a:rect r="r" b="b" t="t" l="l"/>
              <a:pathLst>
                <a:path h="736339" w="1096359">
                  <a:moveTo>
                    <a:pt x="0" y="0"/>
                  </a:moveTo>
                  <a:lnTo>
                    <a:pt x="1096359" y="0"/>
                  </a:lnTo>
                  <a:lnTo>
                    <a:pt x="1096359" y="736339"/>
                  </a:lnTo>
                  <a:lnTo>
                    <a:pt x="0" y="7363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8" id="108"/>
            <p:cNvSpPr/>
            <p:nvPr/>
          </p:nvSpPr>
          <p:spPr>
            <a:xfrm flipH="false" flipV="false" rot="5400000">
              <a:off x="1805479" y="167057"/>
              <a:ext cx="736339" cy="402225"/>
            </a:xfrm>
            <a:custGeom>
              <a:avLst/>
              <a:gdLst/>
              <a:ahLst/>
              <a:cxnLst/>
              <a:rect r="r" b="b" t="t" l="l"/>
              <a:pathLst>
                <a:path h="402225" w="736339">
                  <a:moveTo>
                    <a:pt x="0" y="0"/>
                  </a:moveTo>
                  <a:lnTo>
                    <a:pt x="736339" y="0"/>
                  </a:lnTo>
                  <a:lnTo>
                    <a:pt x="736339"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Freeform 109" id="109"/>
            <p:cNvSpPr/>
            <p:nvPr/>
          </p:nvSpPr>
          <p:spPr>
            <a:xfrm flipH="false" flipV="false" rot="5400000">
              <a:off x="306895" y="167057"/>
              <a:ext cx="736339" cy="402225"/>
            </a:xfrm>
            <a:custGeom>
              <a:avLst/>
              <a:gdLst/>
              <a:ahLst/>
              <a:cxnLst/>
              <a:rect r="r" b="b" t="t" l="l"/>
              <a:pathLst>
                <a:path h="402225" w="736339">
                  <a:moveTo>
                    <a:pt x="0" y="0"/>
                  </a:moveTo>
                  <a:lnTo>
                    <a:pt x="736338" y="0"/>
                  </a:lnTo>
                  <a:lnTo>
                    <a:pt x="736338"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AutoShape 110" id="110"/>
            <p:cNvSpPr/>
            <p:nvPr/>
          </p:nvSpPr>
          <p:spPr>
            <a:xfrm>
              <a:off x="0" y="368169"/>
              <a:ext cx="473952" cy="0"/>
            </a:xfrm>
            <a:prstGeom prst="line">
              <a:avLst/>
            </a:prstGeom>
            <a:ln cap="flat" w="38473">
              <a:solidFill>
                <a:srgbClr val="000000"/>
              </a:solidFill>
              <a:prstDash val="solid"/>
              <a:headEnd type="none" len="sm" w="sm"/>
              <a:tailEnd type="arrow" len="sm" w="med"/>
            </a:ln>
          </p:spPr>
        </p:sp>
      </p:grpSp>
      <p:sp>
        <p:nvSpPr>
          <p:cNvPr name="TextBox 111" id="111"/>
          <p:cNvSpPr txBox="true"/>
          <p:nvPr/>
        </p:nvSpPr>
        <p:spPr>
          <a:xfrm rot="0">
            <a:off x="5334948" y="5647244"/>
            <a:ext cx="361761" cy="612422"/>
          </a:xfrm>
          <a:prstGeom prst="rect">
            <a:avLst/>
          </a:prstGeom>
        </p:spPr>
        <p:txBody>
          <a:bodyPr anchor="t" rtlCol="false" tIns="0" lIns="0" bIns="0" rIns="0">
            <a:spAutoFit/>
          </a:bodyPr>
          <a:lstStyle/>
          <a:p>
            <a:pPr algn="ctr">
              <a:lnSpc>
                <a:spcPts val="4956"/>
              </a:lnSpc>
              <a:spcBef>
                <a:spcPct val="0"/>
              </a:spcBef>
            </a:pPr>
            <a:r>
              <a:rPr lang="en-US" b="true" sz="3540" spc="531">
                <a:solidFill>
                  <a:srgbClr val="FF5757"/>
                </a:solidFill>
                <a:latin typeface="Glacial Indifference Bold"/>
                <a:ea typeface="Glacial Indifference Bold"/>
                <a:cs typeface="Glacial Indifference Bold"/>
                <a:sym typeface="Glacial Indifference Bold"/>
              </a:rPr>
              <a:t>H</a:t>
            </a:r>
          </a:p>
        </p:txBody>
      </p:sp>
      <p:grpSp>
        <p:nvGrpSpPr>
          <p:cNvPr name="Group 112" id="112"/>
          <p:cNvGrpSpPr/>
          <p:nvPr/>
        </p:nvGrpSpPr>
        <p:grpSpPr>
          <a:xfrm rot="0">
            <a:off x="2646066" y="5707412"/>
            <a:ext cx="1781071" cy="552254"/>
            <a:chOff x="0" y="0"/>
            <a:chExt cx="2374761" cy="736339"/>
          </a:xfrm>
        </p:grpSpPr>
        <p:sp>
          <p:nvSpPr>
            <p:cNvPr name="Freeform 113" id="113"/>
            <p:cNvSpPr/>
            <p:nvPr/>
          </p:nvSpPr>
          <p:spPr>
            <a:xfrm flipH="false" flipV="false" rot="0">
              <a:off x="876177" y="0"/>
              <a:ext cx="1096359" cy="736339"/>
            </a:xfrm>
            <a:custGeom>
              <a:avLst/>
              <a:gdLst/>
              <a:ahLst/>
              <a:cxnLst/>
              <a:rect r="r" b="b" t="t" l="l"/>
              <a:pathLst>
                <a:path h="736339" w="1096359">
                  <a:moveTo>
                    <a:pt x="0" y="0"/>
                  </a:moveTo>
                  <a:lnTo>
                    <a:pt x="1096359" y="0"/>
                  </a:lnTo>
                  <a:lnTo>
                    <a:pt x="1096359" y="736339"/>
                  </a:lnTo>
                  <a:lnTo>
                    <a:pt x="0" y="7363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4" id="114"/>
            <p:cNvSpPr/>
            <p:nvPr/>
          </p:nvSpPr>
          <p:spPr>
            <a:xfrm flipH="false" flipV="false" rot="5400000">
              <a:off x="1805479" y="167057"/>
              <a:ext cx="736339" cy="402225"/>
            </a:xfrm>
            <a:custGeom>
              <a:avLst/>
              <a:gdLst/>
              <a:ahLst/>
              <a:cxnLst/>
              <a:rect r="r" b="b" t="t" l="l"/>
              <a:pathLst>
                <a:path h="402225" w="736339">
                  <a:moveTo>
                    <a:pt x="0" y="0"/>
                  </a:moveTo>
                  <a:lnTo>
                    <a:pt x="736339" y="0"/>
                  </a:lnTo>
                  <a:lnTo>
                    <a:pt x="736339"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Freeform 115" id="115"/>
            <p:cNvSpPr/>
            <p:nvPr/>
          </p:nvSpPr>
          <p:spPr>
            <a:xfrm flipH="false" flipV="false" rot="5400000">
              <a:off x="306895" y="167057"/>
              <a:ext cx="736339" cy="402225"/>
            </a:xfrm>
            <a:custGeom>
              <a:avLst/>
              <a:gdLst/>
              <a:ahLst/>
              <a:cxnLst/>
              <a:rect r="r" b="b" t="t" l="l"/>
              <a:pathLst>
                <a:path h="402225" w="736339">
                  <a:moveTo>
                    <a:pt x="0" y="0"/>
                  </a:moveTo>
                  <a:lnTo>
                    <a:pt x="736338" y="0"/>
                  </a:lnTo>
                  <a:lnTo>
                    <a:pt x="736338"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AutoShape 116" id="116"/>
            <p:cNvSpPr/>
            <p:nvPr/>
          </p:nvSpPr>
          <p:spPr>
            <a:xfrm>
              <a:off x="0" y="368169"/>
              <a:ext cx="473952" cy="0"/>
            </a:xfrm>
            <a:prstGeom prst="line">
              <a:avLst/>
            </a:prstGeom>
            <a:ln cap="flat" w="38473">
              <a:solidFill>
                <a:srgbClr val="000000"/>
              </a:solidFill>
              <a:prstDash val="solid"/>
              <a:headEnd type="none" len="sm" w="sm"/>
              <a:tailEnd type="arrow" len="sm" w="med"/>
            </a:ln>
          </p:spPr>
        </p:sp>
      </p:grpSp>
      <p:sp>
        <p:nvSpPr>
          <p:cNvPr name="TextBox 117" id="117"/>
          <p:cNvSpPr txBox="true"/>
          <p:nvPr/>
        </p:nvSpPr>
        <p:spPr>
          <a:xfrm rot="0">
            <a:off x="3485479" y="5647244"/>
            <a:ext cx="377285" cy="612422"/>
          </a:xfrm>
          <a:prstGeom prst="rect">
            <a:avLst/>
          </a:prstGeom>
        </p:spPr>
        <p:txBody>
          <a:bodyPr anchor="t" rtlCol="false" tIns="0" lIns="0" bIns="0" rIns="0">
            <a:spAutoFit/>
          </a:bodyPr>
          <a:lstStyle/>
          <a:p>
            <a:pPr algn="ctr">
              <a:lnSpc>
                <a:spcPts val="4956"/>
              </a:lnSpc>
              <a:spcBef>
                <a:spcPct val="0"/>
              </a:spcBef>
            </a:pPr>
            <a:r>
              <a:rPr lang="en-US" b="true" sz="3540" spc="531">
                <a:solidFill>
                  <a:srgbClr val="FF5757"/>
                </a:solidFill>
                <a:latin typeface="Glacial Indifference Bold"/>
                <a:ea typeface="Glacial Indifference Bold"/>
                <a:cs typeface="Glacial Indifference Bold"/>
                <a:sym typeface="Glacial Indifference Bold"/>
              </a:rPr>
              <a:t>A</a:t>
            </a:r>
          </a:p>
        </p:txBody>
      </p:sp>
      <p:grpSp>
        <p:nvGrpSpPr>
          <p:cNvPr name="Group 118" id="118"/>
          <p:cNvGrpSpPr/>
          <p:nvPr/>
        </p:nvGrpSpPr>
        <p:grpSpPr>
          <a:xfrm rot="0">
            <a:off x="6208208" y="5707412"/>
            <a:ext cx="1781071" cy="552254"/>
            <a:chOff x="0" y="0"/>
            <a:chExt cx="2374761" cy="736339"/>
          </a:xfrm>
        </p:grpSpPr>
        <p:sp>
          <p:nvSpPr>
            <p:cNvPr name="Freeform 119" id="119"/>
            <p:cNvSpPr/>
            <p:nvPr/>
          </p:nvSpPr>
          <p:spPr>
            <a:xfrm flipH="false" flipV="false" rot="0">
              <a:off x="876177" y="0"/>
              <a:ext cx="1096359" cy="736339"/>
            </a:xfrm>
            <a:custGeom>
              <a:avLst/>
              <a:gdLst/>
              <a:ahLst/>
              <a:cxnLst/>
              <a:rect r="r" b="b" t="t" l="l"/>
              <a:pathLst>
                <a:path h="736339" w="1096359">
                  <a:moveTo>
                    <a:pt x="0" y="0"/>
                  </a:moveTo>
                  <a:lnTo>
                    <a:pt x="1096359" y="0"/>
                  </a:lnTo>
                  <a:lnTo>
                    <a:pt x="1096359" y="736339"/>
                  </a:lnTo>
                  <a:lnTo>
                    <a:pt x="0" y="7363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0" id="120"/>
            <p:cNvSpPr/>
            <p:nvPr/>
          </p:nvSpPr>
          <p:spPr>
            <a:xfrm flipH="false" flipV="false" rot="5400000">
              <a:off x="1805479" y="167057"/>
              <a:ext cx="736339" cy="402225"/>
            </a:xfrm>
            <a:custGeom>
              <a:avLst/>
              <a:gdLst/>
              <a:ahLst/>
              <a:cxnLst/>
              <a:rect r="r" b="b" t="t" l="l"/>
              <a:pathLst>
                <a:path h="402225" w="736339">
                  <a:moveTo>
                    <a:pt x="0" y="0"/>
                  </a:moveTo>
                  <a:lnTo>
                    <a:pt x="736339" y="0"/>
                  </a:lnTo>
                  <a:lnTo>
                    <a:pt x="736339"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Freeform 121" id="121"/>
            <p:cNvSpPr/>
            <p:nvPr/>
          </p:nvSpPr>
          <p:spPr>
            <a:xfrm flipH="false" flipV="false" rot="5400000">
              <a:off x="306895" y="167057"/>
              <a:ext cx="736339" cy="402225"/>
            </a:xfrm>
            <a:custGeom>
              <a:avLst/>
              <a:gdLst/>
              <a:ahLst/>
              <a:cxnLst/>
              <a:rect r="r" b="b" t="t" l="l"/>
              <a:pathLst>
                <a:path h="402225" w="736339">
                  <a:moveTo>
                    <a:pt x="0" y="0"/>
                  </a:moveTo>
                  <a:lnTo>
                    <a:pt x="736338" y="0"/>
                  </a:lnTo>
                  <a:lnTo>
                    <a:pt x="736338"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AutoShape 122" id="122"/>
            <p:cNvSpPr/>
            <p:nvPr/>
          </p:nvSpPr>
          <p:spPr>
            <a:xfrm>
              <a:off x="0" y="368169"/>
              <a:ext cx="473952" cy="0"/>
            </a:xfrm>
            <a:prstGeom prst="line">
              <a:avLst/>
            </a:prstGeom>
            <a:ln cap="flat" w="38473">
              <a:solidFill>
                <a:srgbClr val="000000"/>
              </a:solidFill>
              <a:prstDash val="solid"/>
              <a:headEnd type="none" len="sm" w="sm"/>
              <a:tailEnd type="arrow" len="sm" w="med"/>
            </a:ln>
          </p:spPr>
        </p:sp>
      </p:grpSp>
      <p:sp>
        <p:nvSpPr>
          <p:cNvPr name="TextBox 123" id="123"/>
          <p:cNvSpPr txBox="true"/>
          <p:nvPr/>
        </p:nvSpPr>
        <p:spPr>
          <a:xfrm rot="0">
            <a:off x="7145303" y="5639228"/>
            <a:ext cx="294019" cy="612422"/>
          </a:xfrm>
          <a:prstGeom prst="rect">
            <a:avLst/>
          </a:prstGeom>
        </p:spPr>
        <p:txBody>
          <a:bodyPr anchor="t" rtlCol="false" tIns="0" lIns="0" bIns="0" rIns="0">
            <a:spAutoFit/>
          </a:bodyPr>
          <a:lstStyle/>
          <a:p>
            <a:pPr algn="ctr">
              <a:lnSpc>
                <a:spcPts val="4956"/>
              </a:lnSpc>
              <a:spcBef>
                <a:spcPct val="0"/>
              </a:spcBef>
            </a:pPr>
            <a:r>
              <a:rPr lang="en-US" b="true" sz="3540" spc="531">
                <a:solidFill>
                  <a:srgbClr val="FF5757"/>
                </a:solidFill>
                <a:latin typeface="Glacial Indifference Bold"/>
                <a:ea typeface="Glacial Indifference Bold"/>
                <a:cs typeface="Glacial Indifference Bold"/>
                <a:sym typeface="Glacial Indifference Bold"/>
              </a:rPr>
              <a:t>F</a:t>
            </a:r>
          </a:p>
        </p:txBody>
      </p:sp>
      <p:grpSp>
        <p:nvGrpSpPr>
          <p:cNvPr name="Group 124" id="124"/>
          <p:cNvGrpSpPr/>
          <p:nvPr/>
        </p:nvGrpSpPr>
        <p:grpSpPr>
          <a:xfrm rot="0">
            <a:off x="4456255" y="5031137"/>
            <a:ext cx="1781071" cy="552254"/>
            <a:chOff x="0" y="0"/>
            <a:chExt cx="2374761" cy="736339"/>
          </a:xfrm>
        </p:grpSpPr>
        <p:sp>
          <p:nvSpPr>
            <p:cNvPr name="Freeform 125" id="125"/>
            <p:cNvSpPr/>
            <p:nvPr/>
          </p:nvSpPr>
          <p:spPr>
            <a:xfrm flipH="false" flipV="false" rot="0">
              <a:off x="876177" y="0"/>
              <a:ext cx="1096359" cy="736339"/>
            </a:xfrm>
            <a:custGeom>
              <a:avLst/>
              <a:gdLst/>
              <a:ahLst/>
              <a:cxnLst/>
              <a:rect r="r" b="b" t="t" l="l"/>
              <a:pathLst>
                <a:path h="736339" w="1096359">
                  <a:moveTo>
                    <a:pt x="0" y="0"/>
                  </a:moveTo>
                  <a:lnTo>
                    <a:pt x="1096359" y="0"/>
                  </a:lnTo>
                  <a:lnTo>
                    <a:pt x="1096359" y="736339"/>
                  </a:lnTo>
                  <a:lnTo>
                    <a:pt x="0" y="7363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6" id="126"/>
            <p:cNvSpPr/>
            <p:nvPr/>
          </p:nvSpPr>
          <p:spPr>
            <a:xfrm flipH="false" flipV="false" rot="5400000">
              <a:off x="1805479" y="167057"/>
              <a:ext cx="736339" cy="402225"/>
            </a:xfrm>
            <a:custGeom>
              <a:avLst/>
              <a:gdLst/>
              <a:ahLst/>
              <a:cxnLst/>
              <a:rect r="r" b="b" t="t" l="l"/>
              <a:pathLst>
                <a:path h="402225" w="736339">
                  <a:moveTo>
                    <a:pt x="0" y="0"/>
                  </a:moveTo>
                  <a:lnTo>
                    <a:pt x="736339" y="0"/>
                  </a:lnTo>
                  <a:lnTo>
                    <a:pt x="736339"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Freeform 127" id="127"/>
            <p:cNvSpPr/>
            <p:nvPr/>
          </p:nvSpPr>
          <p:spPr>
            <a:xfrm flipH="false" flipV="false" rot="5400000">
              <a:off x="306895" y="167057"/>
              <a:ext cx="736339" cy="402225"/>
            </a:xfrm>
            <a:custGeom>
              <a:avLst/>
              <a:gdLst/>
              <a:ahLst/>
              <a:cxnLst/>
              <a:rect r="r" b="b" t="t" l="l"/>
              <a:pathLst>
                <a:path h="402225" w="736339">
                  <a:moveTo>
                    <a:pt x="0" y="0"/>
                  </a:moveTo>
                  <a:lnTo>
                    <a:pt x="736338" y="0"/>
                  </a:lnTo>
                  <a:lnTo>
                    <a:pt x="736338"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AutoShape 128" id="128"/>
            <p:cNvSpPr/>
            <p:nvPr/>
          </p:nvSpPr>
          <p:spPr>
            <a:xfrm>
              <a:off x="0" y="368169"/>
              <a:ext cx="473952" cy="0"/>
            </a:xfrm>
            <a:prstGeom prst="line">
              <a:avLst/>
            </a:prstGeom>
            <a:ln cap="flat" w="38473">
              <a:solidFill>
                <a:srgbClr val="000000"/>
              </a:solidFill>
              <a:prstDash val="solid"/>
              <a:headEnd type="none" len="sm" w="sm"/>
              <a:tailEnd type="arrow" len="sm" w="med"/>
            </a:ln>
          </p:spPr>
        </p:sp>
      </p:grpSp>
      <p:sp>
        <p:nvSpPr>
          <p:cNvPr name="TextBox 129" id="129"/>
          <p:cNvSpPr txBox="true"/>
          <p:nvPr/>
        </p:nvSpPr>
        <p:spPr>
          <a:xfrm rot="0">
            <a:off x="5332230" y="4970969"/>
            <a:ext cx="401748" cy="612422"/>
          </a:xfrm>
          <a:prstGeom prst="rect">
            <a:avLst/>
          </a:prstGeom>
        </p:spPr>
        <p:txBody>
          <a:bodyPr anchor="t" rtlCol="false" tIns="0" lIns="0" bIns="0" rIns="0">
            <a:spAutoFit/>
          </a:bodyPr>
          <a:lstStyle/>
          <a:p>
            <a:pPr algn="ctr">
              <a:lnSpc>
                <a:spcPts val="4956"/>
              </a:lnSpc>
              <a:spcBef>
                <a:spcPct val="0"/>
              </a:spcBef>
            </a:pPr>
            <a:r>
              <a:rPr lang="en-US" b="true" sz="3540" spc="531">
                <a:solidFill>
                  <a:srgbClr val="FF5757"/>
                </a:solidFill>
                <a:latin typeface="Glacial Indifference Bold"/>
                <a:ea typeface="Glacial Indifference Bold"/>
                <a:cs typeface="Glacial Indifference Bold"/>
                <a:sym typeface="Glacial Indifference Bold"/>
              </a:rPr>
              <a:t>C</a:t>
            </a:r>
          </a:p>
        </p:txBody>
      </p:sp>
      <p:grpSp>
        <p:nvGrpSpPr>
          <p:cNvPr name="Group 130" id="130"/>
          <p:cNvGrpSpPr/>
          <p:nvPr/>
        </p:nvGrpSpPr>
        <p:grpSpPr>
          <a:xfrm rot="0">
            <a:off x="2663342" y="5031137"/>
            <a:ext cx="1781071" cy="552254"/>
            <a:chOff x="0" y="0"/>
            <a:chExt cx="2374761" cy="736339"/>
          </a:xfrm>
        </p:grpSpPr>
        <p:sp>
          <p:nvSpPr>
            <p:cNvPr name="Freeform 131" id="131"/>
            <p:cNvSpPr/>
            <p:nvPr/>
          </p:nvSpPr>
          <p:spPr>
            <a:xfrm flipH="false" flipV="false" rot="0">
              <a:off x="876177" y="0"/>
              <a:ext cx="1096359" cy="736339"/>
            </a:xfrm>
            <a:custGeom>
              <a:avLst/>
              <a:gdLst/>
              <a:ahLst/>
              <a:cxnLst/>
              <a:rect r="r" b="b" t="t" l="l"/>
              <a:pathLst>
                <a:path h="736339" w="1096359">
                  <a:moveTo>
                    <a:pt x="0" y="0"/>
                  </a:moveTo>
                  <a:lnTo>
                    <a:pt x="1096359" y="0"/>
                  </a:lnTo>
                  <a:lnTo>
                    <a:pt x="1096359" y="736339"/>
                  </a:lnTo>
                  <a:lnTo>
                    <a:pt x="0" y="7363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2" id="132"/>
            <p:cNvSpPr/>
            <p:nvPr/>
          </p:nvSpPr>
          <p:spPr>
            <a:xfrm flipH="false" flipV="false" rot="5400000">
              <a:off x="1805479" y="167057"/>
              <a:ext cx="736339" cy="402225"/>
            </a:xfrm>
            <a:custGeom>
              <a:avLst/>
              <a:gdLst/>
              <a:ahLst/>
              <a:cxnLst/>
              <a:rect r="r" b="b" t="t" l="l"/>
              <a:pathLst>
                <a:path h="402225" w="736339">
                  <a:moveTo>
                    <a:pt x="0" y="0"/>
                  </a:moveTo>
                  <a:lnTo>
                    <a:pt x="736339" y="0"/>
                  </a:lnTo>
                  <a:lnTo>
                    <a:pt x="736339"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Freeform 133" id="133"/>
            <p:cNvSpPr/>
            <p:nvPr/>
          </p:nvSpPr>
          <p:spPr>
            <a:xfrm flipH="false" flipV="false" rot="5400000">
              <a:off x="306895" y="167057"/>
              <a:ext cx="736339" cy="402225"/>
            </a:xfrm>
            <a:custGeom>
              <a:avLst/>
              <a:gdLst/>
              <a:ahLst/>
              <a:cxnLst/>
              <a:rect r="r" b="b" t="t" l="l"/>
              <a:pathLst>
                <a:path h="402225" w="736339">
                  <a:moveTo>
                    <a:pt x="0" y="0"/>
                  </a:moveTo>
                  <a:lnTo>
                    <a:pt x="736338" y="0"/>
                  </a:lnTo>
                  <a:lnTo>
                    <a:pt x="736338"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AutoShape 134" id="134"/>
            <p:cNvSpPr/>
            <p:nvPr/>
          </p:nvSpPr>
          <p:spPr>
            <a:xfrm>
              <a:off x="0" y="368169"/>
              <a:ext cx="473952" cy="0"/>
            </a:xfrm>
            <a:prstGeom prst="line">
              <a:avLst/>
            </a:prstGeom>
            <a:ln cap="flat" w="38473">
              <a:solidFill>
                <a:srgbClr val="000000"/>
              </a:solidFill>
              <a:prstDash val="solid"/>
              <a:headEnd type="none" len="sm" w="sm"/>
              <a:tailEnd type="arrow" len="sm" w="med"/>
            </a:ln>
          </p:spPr>
        </p:sp>
      </p:grpSp>
      <p:sp>
        <p:nvSpPr>
          <p:cNvPr name="TextBox 135" id="135"/>
          <p:cNvSpPr txBox="true"/>
          <p:nvPr/>
        </p:nvSpPr>
        <p:spPr>
          <a:xfrm rot="0">
            <a:off x="3514750" y="4970969"/>
            <a:ext cx="353293" cy="612422"/>
          </a:xfrm>
          <a:prstGeom prst="rect">
            <a:avLst/>
          </a:prstGeom>
        </p:spPr>
        <p:txBody>
          <a:bodyPr anchor="t" rtlCol="false" tIns="0" lIns="0" bIns="0" rIns="0">
            <a:spAutoFit/>
          </a:bodyPr>
          <a:lstStyle/>
          <a:p>
            <a:pPr algn="ctr">
              <a:lnSpc>
                <a:spcPts val="4956"/>
              </a:lnSpc>
              <a:spcBef>
                <a:spcPct val="0"/>
              </a:spcBef>
            </a:pPr>
            <a:r>
              <a:rPr lang="en-US" b="true" sz="3540" spc="531">
                <a:solidFill>
                  <a:srgbClr val="FF5757"/>
                </a:solidFill>
                <a:latin typeface="Glacial Indifference Bold"/>
                <a:ea typeface="Glacial Indifference Bold"/>
                <a:cs typeface="Glacial Indifference Bold"/>
                <a:sym typeface="Glacial Indifference Bold"/>
              </a:rPr>
              <a:t>D</a:t>
            </a:r>
          </a:p>
        </p:txBody>
      </p:sp>
      <p:grpSp>
        <p:nvGrpSpPr>
          <p:cNvPr name="Group 136" id="136"/>
          <p:cNvGrpSpPr/>
          <p:nvPr/>
        </p:nvGrpSpPr>
        <p:grpSpPr>
          <a:xfrm rot="0">
            <a:off x="6225483" y="5031137"/>
            <a:ext cx="1781071" cy="552254"/>
            <a:chOff x="0" y="0"/>
            <a:chExt cx="2374761" cy="736339"/>
          </a:xfrm>
        </p:grpSpPr>
        <p:sp>
          <p:nvSpPr>
            <p:cNvPr name="Freeform 137" id="137"/>
            <p:cNvSpPr/>
            <p:nvPr/>
          </p:nvSpPr>
          <p:spPr>
            <a:xfrm flipH="false" flipV="false" rot="0">
              <a:off x="876177" y="0"/>
              <a:ext cx="1096359" cy="736339"/>
            </a:xfrm>
            <a:custGeom>
              <a:avLst/>
              <a:gdLst/>
              <a:ahLst/>
              <a:cxnLst/>
              <a:rect r="r" b="b" t="t" l="l"/>
              <a:pathLst>
                <a:path h="736339" w="1096359">
                  <a:moveTo>
                    <a:pt x="0" y="0"/>
                  </a:moveTo>
                  <a:lnTo>
                    <a:pt x="1096359" y="0"/>
                  </a:lnTo>
                  <a:lnTo>
                    <a:pt x="1096359" y="736339"/>
                  </a:lnTo>
                  <a:lnTo>
                    <a:pt x="0" y="7363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8" id="138"/>
            <p:cNvSpPr/>
            <p:nvPr/>
          </p:nvSpPr>
          <p:spPr>
            <a:xfrm flipH="false" flipV="false" rot="5400000">
              <a:off x="1805479" y="167057"/>
              <a:ext cx="736339" cy="402225"/>
            </a:xfrm>
            <a:custGeom>
              <a:avLst/>
              <a:gdLst/>
              <a:ahLst/>
              <a:cxnLst/>
              <a:rect r="r" b="b" t="t" l="l"/>
              <a:pathLst>
                <a:path h="402225" w="736339">
                  <a:moveTo>
                    <a:pt x="0" y="0"/>
                  </a:moveTo>
                  <a:lnTo>
                    <a:pt x="736339" y="0"/>
                  </a:lnTo>
                  <a:lnTo>
                    <a:pt x="736339"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Freeform 139" id="139"/>
            <p:cNvSpPr/>
            <p:nvPr/>
          </p:nvSpPr>
          <p:spPr>
            <a:xfrm flipH="false" flipV="false" rot="5400000">
              <a:off x="306895" y="167057"/>
              <a:ext cx="736339" cy="402225"/>
            </a:xfrm>
            <a:custGeom>
              <a:avLst/>
              <a:gdLst/>
              <a:ahLst/>
              <a:cxnLst/>
              <a:rect r="r" b="b" t="t" l="l"/>
              <a:pathLst>
                <a:path h="402225" w="736339">
                  <a:moveTo>
                    <a:pt x="0" y="0"/>
                  </a:moveTo>
                  <a:lnTo>
                    <a:pt x="736338" y="0"/>
                  </a:lnTo>
                  <a:lnTo>
                    <a:pt x="736338" y="402225"/>
                  </a:lnTo>
                  <a:lnTo>
                    <a:pt x="0" y="402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28575" cap="sq">
              <a:solidFill>
                <a:srgbClr val="000000"/>
              </a:solidFill>
              <a:prstDash val="solid"/>
              <a:miter/>
            </a:ln>
          </p:spPr>
        </p:sp>
        <p:sp>
          <p:nvSpPr>
            <p:cNvPr name="AutoShape 140" id="140"/>
            <p:cNvSpPr/>
            <p:nvPr/>
          </p:nvSpPr>
          <p:spPr>
            <a:xfrm>
              <a:off x="0" y="368169"/>
              <a:ext cx="473952" cy="0"/>
            </a:xfrm>
            <a:prstGeom prst="line">
              <a:avLst/>
            </a:prstGeom>
            <a:ln cap="flat" w="38473">
              <a:solidFill>
                <a:srgbClr val="000000"/>
              </a:solidFill>
              <a:prstDash val="solid"/>
              <a:headEnd type="none" len="sm" w="sm"/>
              <a:tailEnd type="arrow" len="sm" w="med"/>
            </a:ln>
          </p:spPr>
        </p:sp>
      </p:grpSp>
      <p:sp>
        <p:nvSpPr>
          <p:cNvPr name="TextBox 141" id="141"/>
          <p:cNvSpPr txBox="true"/>
          <p:nvPr/>
        </p:nvSpPr>
        <p:spPr>
          <a:xfrm rot="0">
            <a:off x="7179749" y="4962953"/>
            <a:ext cx="259678" cy="612422"/>
          </a:xfrm>
          <a:prstGeom prst="rect">
            <a:avLst/>
          </a:prstGeom>
        </p:spPr>
        <p:txBody>
          <a:bodyPr anchor="t" rtlCol="false" tIns="0" lIns="0" bIns="0" rIns="0">
            <a:spAutoFit/>
          </a:bodyPr>
          <a:lstStyle/>
          <a:p>
            <a:pPr algn="ctr">
              <a:lnSpc>
                <a:spcPts val="4956"/>
              </a:lnSpc>
              <a:spcBef>
                <a:spcPct val="0"/>
              </a:spcBef>
            </a:pPr>
            <a:r>
              <a:rPr lang="en-US" b="true" sz="3540" spc="531">
                <a:solidFill>
                  <a:srgbClr val="FF5757"/>
                </a:solidFill>
                <a:latin typeface="Glacial Indifference Bold"/>
                <a:ea typeface="Glacial Indifference Bold"/>
                <a:cs typeface="Glacial Indifference Bold"/>
                <a:sym typeface="Glacial Indifference Bold"/>
              </a:rPr>
              <a:t>J</a:t>
            </a:r>
          </a:p>
        </p:txBody>
      </p:sp>
      <p:sp>
        <p:nvSpPr>
          <p:cNvPr name="TextBox 142" id="142"/>
          <p:cNvSpPr txBox="true"/>
          <p:nvPr/>
        </p:nvSpPr>
        <p:spPr>
          <a:xfrm rot="0">
            <a:off x="1322577" y="1892987"/>
            <a:ext cx="2256987" cy="483225"/>
          </a:xfrm>
          <a:prstGeom prst="rect">
            <a:avLst/>
          </a:prstGeom>
        </p:spPr>
        <p:txBody>
          <a:bodyPr anchor="t" rtlCol="false" tIns="0" lIns="0" bIns="0" rIns="0">
            <a:spAutoFit/>
          </a:bodyPr>
          <a:lstStyle/>
          <a:p>
            <a:pPr algn="ctr">
              <a:lnSpc>
                <a:spcPts val="3937"/>
              </a:lnSpc>
              <a:spcBef>
                <a:spcPct val="0"/>
              </a:spcBef>
            </a:pPr>
            <a:r>
              <a:rPr lang="en-US" b="true" sz="2812">
                <a:solidFill>
                  <a:srgbClr val="202020"/>
                </a:solidFill>
                <a:latin typeface="Glacial Indifference Bold"/>
                <a:ea typeface="Glacial Indifference Bold"/>
                <a:cs typeface="Glacial Indifference Bold"/>
                <a:sym typeface="Glacial Indifference Bold"/>
              </a:rPr>
              <a:t>GAINS TABLE </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345353" y="7614257"/>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04316" y="8820537"/>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Freeform 10" id="10"/>
          <p:cNvSpPr/>
          <p:nvPr/>
        </p:nvSpPr>
        <p:spPr>
          <a:xfrm flipH="false" flipV="false" rot="0">
            <a:off x="14314084" y="2376212"/>
            <a:ext cx="2884446" cy="2884446"/>
          </a:xfrm>
          <a:custGeom>
            <a:avLst/>
            <a:gdLst/>
            <a:ahLst/>
            <a:cxnLst/>
            <a:rect r="r" b="b" t="t" l="l"/>
            <a:pathLst>
              <a:path h="2884446" w="2884446">
                <a:moveTo>
                  <a:pt x="0" y="0"/>
                </a:moveTo>
                <a:lnTo>
                  <a:pt x="2884446" y="0"/>
                </a:lnTo>
                <a:lnTo>
                  <a:pt x="2884446" y="2884446"/>
                </a:lnTo>
                <a:lnTo>
                  <a:pt x="0" y="2884446"/>
                </a:lnTo>
                <a:lnTo>
                  <a:pt x="0" y="0"/>
                </a:lnTo>
                <a:close/>
              </a:path>
            </a:pathLst>
          </a:custGeom>
          <a:blipFill>
            <a:blip r:embed="rId6">
              <a:alphaModFix amt="64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646264" y="5548212"/>
            <a:ext cx="2494405" cy="2494405"/>
          </a:xfrm>
          <a:custGeom>
            <a:avLst/>
            <a:gdLst/>
            <a:ahLst/>
            <a:cxnLst/>
            <a:rect r="r" b="b" t="t" l="l"/>
            <a:pathLst>
              <a:path h="2494405" w="2494405">
                <a:moveTo>
                  <a:pt x="0" y="0"/>
                </a:moveTo>
                <a:lnTo>
                  <a:pt x="2494405" y="0"/>
                </a:lnTo>
                <a:lnTo>
                  <a:pt x="2494405" y="2494405"/>
                </a:lnTo>
                <a:lnTo>
                  <a:pt x="0" y="2494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932897" y="2730919"/>
            <a:ext cx="3305086" cy="3305086"/>
          </a:xfrm>
          <a:custGeom>
            <a:avLst/>
            <a:gdLst/>
            <a:ahLst/>
            <a:cxnLst/>
            <a:rect r="r" b="b" t="t" l="l"/>
            <a:pathLst>
              <a:path h="3305086" w="3305086">
                <a:moveTo>
                  <a:pt x="0" y="0"/>
                </a:moveTo>
                <a:lnTo>
                  <a:pt x="3305086" y="0"/>
                </a:lnTo>
                <a:lnTo>
                  <a:pt x="3305086" y="3305086"/>
                </a:lnTo>
                <a:lnTo>
                  <a:pt x="0" y="3305086"/>
                </a:lnTo>
                <a:lnTo>
                  <a:pt x="0" y="0"/>
                </a:lnTo>
                <a:close/>
              </a:path>
            </a:pathLst>
          </a:custGeom>
          <a:blipFill>
            <a:blip r:embed="rId6">
              <a:alphaModFix amt="64000"/>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0488606" y="5068091"/>
            <a:ext cx="510926" cy="51092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63922"/>
              </a:srgbClr>
            </a:solidFill>
          </p:spPr>
        </p:sp>
        <p:sp>
          <p:nvSpPr>
            <p:cNvPr name="TextBox 15" id="15"/>
            <p:cNvSpPr txBox="true"/>
            <p:nvPr/>
          </p:nvSpPr>
          <p:spPr>
            <a:xfrm>
              <a:off x="76200" y="47625"/>
              <a:ext cx="660400" cy="688975"/>
            </a:xfrm>
            <a:prstGeom prst="rect">
              <a:avLst/>
            </a:prstGeom>
          </p:spPr>
          <p:txBody>
            <a:bodyPr anchor="ctr" rtlCol="false" tIns="43840" lIns="43840" bIns="43840" rIns="43840"/>
            <a:lstStyle/>
            <a:p>
              <a:pPr algn="ctr">
                <a:lnSpc>
                  <a:spcPts val="1960"/>
                </a:lnSpc>
              </a:pPr>
            </a:p>
          </p:txBody>
        </p:sp>
      </p:grpSp>
      <p:grpSp>
        <p:nvGrpSpPr>
          <p:cNvPr name="Group 16" id="16"/>
          <p:cNvGrpSpPr/>
          <p:nvPr/>
        </p:nvGrpSpPr>
        <p:grpSpPr>
          <a:xfrm rot="0">
            <a:off x="10366539" y="3329768"/>
            <a:ext cx="510926" cy="5109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63922"/>
              </a:srgbClr>
            </a:solidFill>
          </p:spPr>
        </p:sp>
        <p:sp>
          <p:nvSpPr>
            <p:cNvPr name="TextBox 18" id="18"/>
            <p:cNvSpPr txBox="true"/>
            <p:nvPr/>
          </p:nvSpPr>
          <p:spPr>
            <a:xfrm>
              <a:off x="76200" y="47625"/>
              <a:ext cx="660400" cy="688975"/>
            </a:xfrm>
            <a:prstGeom prst="rect">
              <a:avLst/>
            </a:prstGeom>
          </p:spPr>
          <p:txBody>
            <a:bodyPr anchor="ctr" rtlCol="false" tIns="43840" lIns="43840" bIns="43840" rIns="43840"/>
            <a:lstStyle/>
            <a:p>
              <a:pPr algn="ctr">
                <a:lnSpc>
                  <a:spcPts val="1960"/>
                </a:lnSpc>
              </a:pPr>
            </a:p>
          </p:txBody>
        </p:sp>
      </p:grpSp>
      <p:grpSp>
        <p:nvGrpSpPr>
          <p:cNvPr name="Group 19" id="19"/>
          <p:cNvGrpSpPr/>
          <p:nvPr/>
        </p:nvGrpSpPr>
        <p:grpSpPr>
          <a:xfrm rot="0">
            <a:off x="12215979" y="3141951"/>
            <a:ext cx="510926" cy="51092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63922"/>
              </a:srgbClr>
            </a:solidFill>
          </p:spPr>
        </p:sp>
        <p:sp>
          <p:nvSpPr>
            <p:cNvPr name="TextBox 21" id="21"/>
            <p:cNvSpPr txBox="true"/>
            <p:nvPr/>
          </p:nvSpPr>
          <p:spPr>
            <a:xfrm>
              <a:off x="76200" y="47625"/>
              <a:ext cx="660400" cy="688975"/>
            </a:xfrm>
            <a:prstGeom prst="rect">
              <a:avLst/>
            </a:prstGeom>
          </p:spPr>
          <p:txBody>
            <a:bodyPr anchor="ctr" rtlCol="false" tIns="43840" lIns="43840" bIns="43840" rIns="43840"/>
            <a:lstStyle/>
            <a:p>
              <a:pPr algn="ctr">
                <a:lnSpc>
                  <a:spcPts val="1960"/>
                </a:lnSpc>
              </a:pPr>
            </a:p>
          </p:txBody>
        </p:sp>
      </p:grpSp>
      <p:grpSp>
        <p:nvGrpSpPr>
          <p:cNvPr name="Group 22" id="22"/>
          <p:cNvGrpSpPr/>
          <p:nvPr/>
        </p:nvGrpSpPr>
        <p:grpSpPr>
          <a:xfrm rot="0">
            <a:off x="12215979" y="4893091"/>
            <a:ext cx="510926" cy="51092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alpha val="63922"/>
              </a:srgbClr>
            </a:solidFill>
          </p:spPr>
        </p:sp>
        <p:sp>
          <p:nvSpPr>
            <p:cNvPr name="TextBox 24" id="24"/>
            <p:cNvSpPr txBox="true"/>
            <p:nvPr/>
          </p:nvSpPr>
          <p:spPr>
            <a:xfrm>
              <a:off x="76200" y="47625"/>
              <a:ext cx="660400" cy="688975"/>
            </a:xfrm>
            <a:prstGeom prst="rect">
              <a:avLst/>
            </a:prstGeom>
          </p:spPr>
          <p:txBody>
            <a:bodyPr anchor="ctr" rtlCol="false" tIns="43840" lIns="43840" bIns="43840" rIns="43840"/>
            <a:lstStyle/>
            <a:p>
              <a:pPr algn="ctr">
                <a:lnSpc>
                  <a:spcPts val="1960"/>
                </a:lnSpc>
              </a:pPr>
            </a:p>
          </p:txBody>
        </p:sp>
      </p:grpSp>
      <p:sp>
        <p:nvSpPr>
          <p:cNvPr name="AutoShape 25" id="25"/>
          <p:cNvSpPr/>
          <p:nvPr/>
        </p:nvSpPr>
        <p:spPr>
          <a:xfrm flipH="true" flipV="true">
            <a:off x="10622003" y="3840695"/>
            <a:ext cx="122066" cy="1227396"/>
          </a:xfrm>
          <a:prstGeom prst="line">
            <a:avLst/>
          </a:prstGeom>
          <a:ln cap="flat" w="38100">
            <a:solidFill>
              <a:srgbClr val="000000">
                <a:alpha val="63922"/>
              </a:srgbClr>
            </a:solidFill>
            <a:prstDash val="solid"/>
            <a:headEnd type="none" len="sm" w="sm"/>
            <a:tailEnd type="none" len="sm" w="sm"/>
          </a:ln>
        </p:spPr>
      </p:sp>
      <p:sp>
        <p:nvSpPr>
          <p:cNvPr name="AutoShape 26" id="26"/>
          <p:cNvSpPr/>
          <p:nvPr/>
        </p:nvSpPr>
        <p:spPr>
          <a:xfrm flipV="true">
            <a:off x="10877466" y="3397414"/>
            <a:ext cx="1338513" cy="187817"/>
          </a:xfrm>
          <a:prstGeom prst="line">
            <a:avLst/>
          </a:prstGeom>
          <a:ln cap="flat" w="38100">
            <a:solidFill>
              <a:srgbClr val="000000">
                <a:alpha val="63922"/>
              </a:srgbClr>
            </a:solidFill>
            <a:prstDash val="solid"/>
            <a:headEnd type="none" len="sm" w="sm"/>
            <a:tailEnd type="none" len="sm" w="sm"/>
          </a:ln>
        </p:spPr>
      </p:sp>
      <p:sp>
        <p:nvSpPr>
          <p:cNvPr name="AutoShape 27" id="27"/>
          <p:cNvSpPr/>
          <p:nvPr/>
        </p:nvSpPr>
        <p:spPr>
          <a:xfrm>
            <a:off x="12471442" y="3652877"/>
            <a:ext cx="0" cy="1240213"/>
          </a:xfrm>
          <a:prstGeom prst="line">
            <a:avLst/>
          </a:prstGeom>
          <a:ln cap="flat" w="38100">
            <a:solidFill>
              <a:srgbClr val="000000">
                <a:alpha val="63922"/>
              </a:srgbClr>
            </a:solidFill>
            <a:prstDash val="solid"/>
            <a:headEnd type="none" len="sm" w="sm"/>
            <a:tailEnd type="none" len="sm" w="sm"/>
          </a:ln>
        </p:spPr>
      </p:sp>
      <p:grpSp>
        <p:nvGrpSpPr>
          <p:cNvPr name="Group 28" id="28"/>
          <p:cNvGrpSpPr/>
          <p:nvPr/>
        </p:nvGrpSpPr>
        <p:grpSpPr>
          <a:xfrm rot="-10800000">
            <a:off x="16346478" y="3233468"/>
            <a:ext cx="510926" cy="51092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63922"/>
              </a:srgbClr>
            </a:solidFill>
          </p:spPr>
        </p:sp>
        <p:sp>
          <p:nvSpPr>
            <p:cNvPr name="TextBox 30" id="30"/>
            <p:cNvSpPr txBox="true"/>
            <p:nvPr/>
          </p:nvSpPr>
          <p:spPr>
            <a:xfrm>
              <a:off x="76200" y="47625"/>
              <a:ext cx="660400" cy="688975"/>
            </a:xfrm>
            <a:prstGeom prst="rect">
              <a:avLst/>
            </a:prstGeom>
          </p:spPr>
          <p:txBody>
            <a:bodyPr anchor="ctr" rtlCol="false" tIns="43840" lIns="43840" bIns="43840" rIns="43840"/>
            <a:lstStyle/>
            <a:p>
              <a:pPr algn="ctr">
                <a:lnSpc>
                  <a:spcPts val="1960"/>
                </a:lnSpc>
              </a:pPr>
            </a:p>
          </p:txBody>
        </p:sp>
      </p:grpSp>
      <p:grpSp>
        <p:nvGrpSpPr>
          <p:cNvPr name="Group 31" id="31"/>
          <p:cNvGrpSpPr/>
          <p:nvPr/>
        </p:nvGrpSpPr>
        <p:grpSpPr>
          <a:xfrm rot="-10800000">
            <a:off x="16251422" y="4277452"/>
            <a:ext cx="510926" cy="51092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63922"/>
              </a:srgbClr>
            </a:solidFill>
          </p:spPr>
        </p:sp>
        <p:sp>
          <p:nvSpPr>
            <p:cNvPr name="TextBox 33" id="33"/>
            <p:cNvSpPr txBox="true"/>
            <p:nvPr/>
          </p:nvSpPr>
          <p:spPr>
            <a:xfrm>
              <a:off x="76200" y="47625"/>
              <a:ext cx="660400" cy="688975"/>
            </a:xfrm>
            <a:prstGeom prst="rect">
              <a:avLst/>
            </a:prstGeom>
          </p:spPr>
          <p:txBody>
            <a:bodyPr anchor="ctr" rtlCol="false" tIns="43840" lIns="43840" bIns="43840" rIns="43840"/>
            <a:lstStyle/>
            <a:p>
              <a:pPr algn="ctr">
                <a:lnSpc>
                  <a:spcPts val="1960"/>
                </a:lnSpc>
              </a:pPr>
            </a:p>
          </p:txBody>
        </p:sp>
      </p:grpSp>
      <p:grpSp>
        <p:nvGrpSpPr>
          <p:cNvPr name="Group 34" id="34"/>
          <p:cNvGrpSpPr/>
          <p:nvPr/>
        </p:nvGrpSpPr>
        <p:grpSpPr>
          <a:xfrm rot="-10800000">
            <a:off x="14115919" y="5991555"/>
            <a:ext cx="713041" cy="71304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38100" cap="sq">
              <a:solidFill>
                <a:srgbClr val="000000"/>
              </a:solidFill>
              <a:prstDash val="solid"/>
              <a:miter/>
            </a:ln>
          </p:spPr>
        </p:sp>
        <p:sp>
          <p:nvSpPr>
            <p:cNvPr name="TextBox 36" id="36"/>
            <p:cNvSpPr txBox="true"/>
            <p:nvPr/>
          </p:nvSpPr>
          <p:spPr>
            <a:xfrm>
              <a:off x="76200" y="38100"/>
              <a:ext cx="660400" cy="698500"/>
            </a:xfrm>
            <a:prstGeom prst="rect">
              <a:avLst/>
            </a:prstGeom>
          </p:spPr>
          <p:txBody>
            <a:bodyPr anchor="ctr" rtlCol="false" tIns="43840" lIns="43840" bIns="43840" rIns="43840"/>
            <a:lstStyle/>
            <a:p>
              <a:pPr algn="ctr">
                <a:lnSpc>
                  <a:spcPts val="2100"/>
                </a:lnSpc>
              </a:pPr>
            </a:p>
          </p:txBody>
        </p:sp>
      </p:grpSp>
      <p:grpSp>
        <p:nvGrpSpPr>
          <p:cNvPr name="Group 37" id="37"/>
          <p:cNvGrpSpPr/>
          <p:nvPr/>
        </p:nvGrpSpPr>
        <p:grpSpPr>
          <a:xfrm rot="-10800000">
            <a:off x="14666550" y="3059978"/>
            <a:ext cx="510926" cy="510926"/>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alpha val="63922"/>
              </a:srgbClr>
            </a:solidFill>
          </p:spPr>
        </p:sp>
        <p:sp>
          <p:nvSpPr>
            <p:cNvPr name="TextBox 39" id="39"/>
            <p:cNvSpPr txBox="true"/>
            <p:nvPr/>
          </p:nvSpPr>
          <p:spPr>
            <a:xfrm>
              <a:off x="76200" y="47625"/>
              <a:ext cx="660400" cy="688975"/>
            </a:xfrm>
            <a:prstGeom prst="rect">
              <a:avLst/>
            </a:prstGeom>
          </p:spPr>
          <p:txBody>
            <a:bodyPr anchor="ctr" rtlCol="false" tIns="43840" lIns="43840" bIns="43840" rIns="43840"/>
            <a:lstStyle/>
            <a:p>
              <a:pPr algn="ctr">
                <a:lnSpc>
                  <a:spcPts val="1960"/>
                </a:lnSpc>
              </a:pPr>
            </a:p>
          </p:txBody>
        </p:sp>
      </p:grpSp>
      <p:sp>
        <p:nvSpPr>
          <p:cNvPr name="AutoShape 40" id="40"/>
          <p:cNvSpPr/>
          <p:nvPr/>
        </p:nvSpPr>
        <p:spPr>
          <a:xfrm flipH="true" flipV="true">
            <a:off x="15177476" y="3315441"/>
            <a:ext cx="1169002" cy="173490"/>
          </a:xfrm>
          <a:prstGeom prst="line">
            <a:avLst/>
          </a:prstGeom>
          <a:ln cap="flat" w="38100">
            <a:solidFill>
              <a:srgbClr val="000000">
                <a:alpha val="63922"/>
              </a:srgbClr>
            </a:solidFill>
            <a:prstDash val="solid"/>
            <a:headEnd type="none" len="sm" w="sm"/>
            <a:tailEnd type="none" len="sm" w="sm"/>
          </a:ln>
        </p:spPr>
      </p:sp>
      <p:sp>
        <p:nvSpPr>
          <p:cNvPr name="AutoShape 41" id="41"/>
          <p:cNvSpPr/>
          <p:nvPr/>
        </p:nvSpPr>
        <p:spPr>
          <a:xfrm flipH="true">
            <a:off x="16506886" y="3744394"/>
            <a:ext cx="95056" cy="533058"/>
          </a:xfrm>
          <a:prstGeom prst="line">
            <a:avLst/>
          </a:prstGeom>
          <a:ln cap="flat" w="38100">
            <a:solidFill>
              <a:srgbClr val="000000">
                <a:alpha val="63922"/>
              </a:srgbClr>
            </a:solidFill>
            <a:prstDash val="solid"/>
            <a:headEnd type="none" len="sm" w="sm"/>
            <a:tailEnd type="none" len="sm" w="sm"/>
          </a:ln>
        </p:spPr>
      </p:sp>
      <p:sp>
        <p:nvSpPr>
          <p:cNvPr name="AutoShape 42" id="42"/>
          <p:cNvSpPr/>
          <p:nvPr/>
        </p:nvSpPr>
        <p:spPr>
          <a:xfrm flipV="true">
            <a:off x="14472440" y="3570904"/>
            <a:ext cx="449573" cy="2420650"/>
          </a:xfrm>
          <a:prstGeom prst="line">
            <a:avLst/>
          </a:prstGeom>
          <a:ln cap="flat" w="57150">
            <a:solidFill>
              <a:srgbClr val="5271FF"/>
            </a:solidFill>
            <a:prstDash val="solid"/>
            <a:headEnd type="none" len="sm" w="sm"/>
            <a:tailEnd type="none" len="sm" w="sm"/>
          </a:ln>
        </p:spPr>
      </p:sp>
      <p:sp>
        <p:nvSpPr>
          <p:cNvPr name="AutoShape 43" id="43"/>
          <p:cNvSpPr/>
          <p:nvPr/>
        </p:nvSpPr>
        <p:spPr>
          <a:xfrm>
            <a:off x="12471442" y="3652877"/>
            <a:ext cx="1644477" cy="2695198"/>
          </a:xfrm>
          <a:prstGeom prst="line">
            <a:avLst/>
          </a:prstGeom>
          <a:ln cap="flat" w="57150">
            <a:solidFill>
              <a:srgbClr val="5271FF"/>
            </a:solidFill>
            <a:prstDash val="solid"/>
            <a:headEnd type="none" len="sm" w="sm"/>
            <a:tailEnd type="none" len="sm" w="sm"/>
          </a:ln>
        </p:spPr>
      </p:sp>
      <p:sp>
        <p:nvSpPr>
          <p:cNvPr name="AutoShape 44" id="44"/>
          <p:cNvSpPr/>
          <p:nvPr/>
        </p:nvSpPr>
        <p:spPr>
          <a:xfrm flipV="true">
            <a:off x="10999532" y="3315441"/>
            <a:ext cx="3667018" cy="2008113"/>
          </a:xfrm>
          <a:prstGeom prst="line">
            <a:avLst/>
          </a:prstGeom>
          <a:ln cap="flat" w="38100">
            <a:solidFill>
              <a:srgbClr val="5271FF">
                <a:alpha val="63922"/>
              </a:srgbClr>
            </a:solidFill>
            <a:prstDash val="solid"/>
            <a:headEnd type="none" len="sm" w="sm"/>
            <a:tailEnd type="none" len="sm" w="sm"/>
          </a:ln>
        </p:spPr>
      </p:sp>
      <p:grpSp>
        <p:nvGrpSpPr>
          <p:cNvPr name="Group 45" id="45"/>
          <p:cNvGrpSpPr/>
          <p:nvPr/>
        </p:nvGrpSpPr>
        <p:grpSpPr>
          <a:xfrm rot="0">
            <a:off x="12841051" y="6109986"/>
            <a:ext cx="510926" cy="51092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3922"/>
              </a:srgbClr>
            </a:solidFill>
          </p:spPr>
        </p:sp>
        <p:sp>
          <p:nvSpPr>
            <p:cNvPr name="TextBox 47" id="47"/>
            <p:cNvSpPr txBox="true"/>
            <p:nvPr/>
          </p:nvSpPr>
          <p:spPr>
            <a:xfrm>
              <a:off x="76200" y="47625"/>
              <a:ext cx="660400" cy="688975"/>
            </a:xfrm>
            <a:prstGeom prst="rect">
              <a:avLst/>
            </a:prstGeom>
          </p:spPr>
          <p:txBody>
            <a:bodyPr anchor="ctr" rtlCol="false" tIns="43840" lIns="43840" bIns="43840" rIns="43840"/>
            <a:lstStyle/>
            <a:p>
              <a:pPr algn="ctr">
                <a:lnSpc>
                  <a:spcPts val="1960"/>
                </a:lnSpc>
              </a:pPr>
            </a:p>
          </p:txBody>
        </p:sp>
      </p:grpSp>
      <p:grpSp>
        <p:nvGrpSpPr>
          <p:cNvPr name="Group 48" id="48"/>
          <p:cNvGrpSpPr/>
          <p:nvPr/>
        </p:nvGrpSpPr>
        <p:grpSpPr>
          <a:xfrm rot="0">
            <a:off x="13638003" y="6935423"/>
            <a:ext cx="510926" cy="510926"/>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alpha val="63922"/>
              </a:srgbClr>
            </a:solidFill>
          </p:spPr>
        </p:sp>
        <p:sp>
          <p:nvSpPr>
            <p:cNvPr name="TextBox 50" id="50"/>
            <p:cNvSpPr txBox="true"/>
            <p:nvPr/>
          </p:nvSpPr>
          <p:spPr>
            <a:xfrm>
              <a:off x="76200" y="47625"/>
              <a:ext cx="660400" cy="688975"/>
            </a:xfrm>
            <a:prstGeom prst="rect">
              <a:avLst/>
            </a:prstGeom>
          </p:spPr>
          <p:txBody>
            <a:bodyPr anchor="ctr" rtlCol="false" tIns="43840" lIns="43840" bIns="43840" rIns="43840"/>
            <a:lstStyle/>
            <a:p>
              <a:pPr algn="ctr">
                <a:lnSpc>
                  <a:spcPts val="1960"/>
                </a:lnSpc>
              </a:pPr>
            </a:p>
          </p:txBody>
        </p:sp>
      </p:grpSp>
      <p:sp>
        <p:nvSpPr>
          <p:cNvPr name="AutoShape 51" id="51"/>
          <p:cNvSpPr/>
          <p:nvPr/>
        </p:nvSpPr>
        <p:spPr>
          <a:xfrm flipV="true">
            <a:off x="13351977" y="6348075"/>
            <a:ext cx="763942" cy="17374"/>
          </a:xfrm>
          <a:prstGeom prst="line">
            <a:avLst/>
          </a:prstGeom>
          <a:ln cap="flat" w="57150">
            <a:solidFill>
              <a:srgbClr val="000000"/>
            </a:solidFill>
            <a:prstDash val="solid"/>
            <a:headEnd type="none" len="sm" w="sm"/>
            <a:tailEnd type="none" len="sm" w="sm"/>
          </a:ln>
        </p:spPr>
      </p:sp>
      <p:sp>
        <p:nvSpPr>
          <p:cNvPr name="AutoShape 52" id="52"/>
          <p:cNvSpPr/>
          <p:nvPr/>
        </p:nvSpPr>
        <p:spPr>
          <a:xfrm>
            <a:off x="13096514" y="6620913"/>
            <a:ext cx="541489" cy="569973"/>
          </a:xfrm>
          <a:prstGeom prst="line">
            <a:avLst/>
          </a:prstGeom>
          <a:ln cap="flat" w="38100">
            <a:solidFill>
              <a:srgbClr val="000000">
                <a:alpha val="63922"/>
              </a:srgbClr>
            </a:solidFill>
            <a:prstDash val="solid"/>
            <a:headEnd type="none" len="sm" w="sm"/>
            <a:tailEnd type="none" len="sm" w="sm"/>
          </a:ln>
        </p:spPr>
      </p:sp>
      <p:sp>
        <p:nvSpPr>
          <p:cNvPr name="TextBox 53" id="53"/>
          <p:cNvSpPr txBox="true"/>
          <p:nvPr/>
        </p:nvSpPr>
        <p:spPr>
          <a:xfrm rot="0">
            <a:off x="10531395" y="3352737"/>
            <a:ext cx="244133"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A</a:t>
            </a:r>
          </a:p>
        </p:txBody>
      </p:sp>
      <p:sp>
        <p:nvSpPr>
          <p:cNvPr name="TextBox 54" id="54"/>
          <p:cNvSpPr txBox="true"/>
          <p:nvPr/>
        </p:nvSpPr>
        <p:spPr>
          <a:xfrm rot="0">
            <a:off x="10673589" y="5091404"/>
            <a:ext cx="203877"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B</a:t>
            </a:r>
          </a:p>
        </p:txBody>
      </p:sp>
      <p:sp>
        <p:nvSpPr>
          <p:cNvPr name="TextBox 55" id="55"/>
          <p:cNvSpPr txBox="true"/>
          <p:nvPr/>
        </p:nvSpPr>
        <p:spPr>
          <a:xfrm rot="0">
            <a:off x="12341585" y="3181102"/>
            <a:ext cx="259716"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C</a:t>
            </a:r>
          </a:p>
        </p:txBody>
      </p:sp>
      <p:sp>
        <p:nvSpPr>
          <p:cNvPr name="TextBox 56" id="56"/>
          <p:cNvSpPr txBox="true"/>
          <p:nvPr/>
        </p:nvSpPr>
        <p:spPr>
          <a:xfrm rot="0">
            <a:off x="12357297" y="4919424"/>
            <a:ext cx="228290"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D</a:t>
            </a:r>
          </a:p>
        </p:txBody>
      </p:sp>
      <p:sp>
        <p:nvSpPr>
          <p:cNvPr name="TextBox 57" id="57"/>
          <p:cNvSpPr txBox="true"/>
          <p:nvPr/>
        </p:nvSpPr>
        <p:spPr>
          <a:xfrm rot="0">
            <a:off x="14828960" y="3084801"/>
            <a:ext cx="193228"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E</a:t>
            </a:r>
          </a:p>
        </p:txBody>
      </p:sp>
      <p:sp>
        <p:nvSpPr>
          <p:cNvPr name="TextBox 58" id="58"/>
          <p:cNvSpPr txBox="true"/>
          <p:nvPr/>
        </p:nvSpPr>
        <p:spPr>
          <a:xfrm rot="0">
            <a:off x="16506886" y="3271229"/>
            <a:ext cx="190112"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F</a:t>
            </a:r>
          </a:p>
        </p:txBody>
      </p:sp>
      <p:sp>
        <p:nvSpPr>
          <p:cNvPr name="TextBox 59" id="59"/>
          <p:cNvSpPr txBox="true"/>
          <p:nvPr/>
        </p:nvSpPr>
        <p:spPr>
          <a:xfrm rot="0">
            <a:off x="16371054" y="4302275"/>
            <a:ext cx="271663"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G</a:t>
            </a:r>
          </a:p>
        </p:txBody>
      </p:sp>
      <p:sp>
        <p:nvSpPr>
          <p:cNvPr name="TextBox 60" id="60"/>
          <p:cNvSpPr txBox="true"/>
          <p:nvPr/>
        </p:nvSpPr>
        <p:spPr>
          <a:xfrm rot="0">
            <a:off x="12960682" y="6134809"/>
            <a:ext cx="271663"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H</a:t>
            </a:r>
          </a:p>
        </p:txBody>
      </p:sp>
      <p:sp>
        <p:nvSpPr>
          <p:cNvPr name="TextBox 61" id="61"/>
          <p:cNvSpPr txBox="true"/>
          <p:nvPr/>
        </p:nvSpPr>
        <p:spPr>
          <a:xfrm rot="0">
            <a:off x="13702267" y="6960246"/>
            <a:ext cx="271663"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J</a:t>
            </a:r>
          </a:p>
        </p:txBody>
      </p:sp>
      <p:sp>
        <p:nvSpPr>
          <p:cNvPr name="TextBox 62" id="62"/>
          <p:cNvSpPr txBox="true"/>
          <p:nvPr/>
        </p:nvSpPr>
        <p:spPr>
          <a:xfrm rot="0">
            <a:off x="14335728" y="6102339"/>
            <a:ext cx="271663" cy="415571"/>
          </a:xfrm>
          <a:prstGeom prst="rect">
            <a:avLst/>
          </a:prstGeom>
        </p:spPr>
        <p:txBody>
          <a:bodyPr anchor="t" rtlCol="false" tIns="0" lIns="0" bIns="0" rIns="0">
            <a:spAutoFit/>
          </a:bodyPr>
          <a:lstStyle/>
          <a:p>
            <a:pPr algn="ctr">
              <a:lnSpc>
                <a:spcPts val="3346"/>
              </a:lnSpc>
              <a:spcBef>
                <a:spcPct val="0"/>
              </a:spcBef>
            </a:pPr>
            <a:r>
              <a:rPr lang="en-US" b="true" sz="2390" spc="358">
                <a:solidFill>
                  <a:srgbClr val="202020"/>
                </a:solidFill>
                <a:latin typeface="Glacial Indifference Bold"/>
                <a:ea typeface="Glacial Indifference Bold"/>
                <a:cs typeface="Glacial Indifference Bold"/>
                <a:sym typeface="Glacial Indifference Bold"/>
              </a:rPr>
              <a:t>I</a:t>
            </a:r>
          </a:p>
        </p:txBody>
      </p:sp>
      <p:sp>
        <p:nvSpPr>
          <p:cNvPr name="TextBox 63" id="63"/>
          <p:cNvSpPr txBox="true"/>
          <p:nvPr/>
        </p:nvSpPr>
        <p:spPr>
          <a:xfrm rot="0">
            <a:off x="10037437" y="2673769"/>
            <a:ext cx="493958"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P1</a:t>
            </a:r>
          </a:p>
        </p:txBody>
      </p:sp>
      <p:sp>
        <p:nvSpPr>
          <p:cNvPr name="TextBox 64" id="64"/>
          <p:cNvSpPr txBox="true"/>
          <p:nvPr/>
        </p:nvSpPr>
        <p:spPr>
          <a:xfrm rot="0">
            <a:off x="17448615" y="2925638"/>
            <a:ext cx="468151"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P2</a:t>
            </a:r>
          </a:p>
        </p:txBody>
      </p:sp>
      <p:sp>
        <p:nvSpPr>
          <p:cNvPr name="TextBox 65" id="65"/>
          <p:cNvSpPr txBox="true"/>
          <p:nvPr/>
        </p:nvSpPr>
        <p:spPr>
          <a:xfrm rot="0">
            <a:off x="15055410" y="7307226"/>
            <a:ext cx="472111" cy="404130"/>
          </a:xfrm>
          <a:prstGeom prst="rect">
            <a:avLst/>
          </a:prstGeom>
        </p:spPr>
        <p:txBody>
          <a:bodyPr anchor="t" rtlCol="false" tIns="0" lIns="0" bIns="0" rIns="0">
            <a:spAutoFit/>
          </a:bodyPr>
          <a:lstStyle/>
          <a:p>
            <a:pPr algn="ctr">
              <a:lnSpc>
                <a:spcPts val="3206"/>
              </a:lnSpc>
              <a:spcBef>
                <a:spcPct val="0"/>
              </a:spcBef>
            </a:pPr>
            <a:r>
              <a:rPr lang="en-US" b="true" sz="2290" spc="343">
                <a:solidFill>
                  <a:srgbClr val="202020">
                    <a:alpha val="63922"/>
                  </a:srgbClr>
                </a:solidFill>
                <a:latin typeface="Glacial Indifference Bold"/>
                <a:ea typeface="Glacial Indifference Bold"/>
                <a:cs typeface="Glacial Indifference Bold"/>
                <a:sym typeface="Glacial Indifference Bold"/>
              </a:rPr>
              <a:t>P3</a:t>
            </a:r>
          </a:p>
        </p:txBody>
      </p:sp>
      <p:sp>
        <p:nvSpPr>
          <p:cNvPr name="TextBox 66" id="66"/>
          <p:cNvSpPr txBox="true"/>
          <p:nvPr/>
        </p:nvSpPr>
        <p:spPr>
          <a:xfrm rot="0">
            <a:off x="9989140" y="6592338"/>
            <a:ext cx="2352445" cy="377579"/>
          </a:xfrm>
          <a:prstGeom prst="rect">
            <a:avLst/>
          </a:prstGeom>
        </p:spPr>
        <p:txBody>
          <a:bodyPr anchor="t" rtlCol="false" tIns="0" lIns="0" bIns="0" rIns="0">
            <a:spAutoFit/>
          </a:bodyPr>
          <a:lstStyle/>
          <a:p>
            <a:pPr algn="ctr">
              <a:lnSpc>
                <a:spcPts val="2977"/>
              </a:lnSpc>
            </a:pPr>
            <a:r>
              <a:rPr lang="en-US" b="true" sz="2290">
                <a:solidFill>
                  <a:srgbClr val="202020">
                    <a:alpha val="63922"/>
                  </a:srgbClr>
                </a:solidFill>
                <a:latin typeface="Glacial Indifference Bold"/>
                <a:ea typeface="Glacial Indifference Bold"/>
                <a:cs typeface="Glacial Indifference Bold"/>
                <a:sym typeface="Glacial Indifference Bold"/>
              </a:rPr>
              <a:t>CUT SIZE=4</a:t>
            </a:r>
          </a:p>
        </p:txBody>
      </p:sp>
      <p:sp>
        <p:nvSpPr>
          <p:cNvPr name="AutoShape 67" id="67"/>
          <p:cNvSpPr/>
          <p:nvPr/>
        </p:nvSpPr>
        <p:spPr>
          <a:xfrm flipV="true">
            <a:off x="14472440" y="4532915"/>
            <a:ext cx="1778983" cy="1458639"/>
          </a:xfrm>
          <a:prstGeom prst="line">
            <a:avLst/>
          </a:prstGeom>
          <a:ln cap="flat" w="57150">
            <a:solidFill>
              <a:srgbClr val="5271FF"/>
            </a:solidFill>
            <a:prstDash val="solid"/>
            <a:headEnd type="none" len="sm" w="sm"/>
            <a:tailEnd type="none" len="sm" w="sm"/>
          </a:ln>
        </p:spPr>
      </p:sp>
      <p:sp>
        <p:nvSpPr>
          <p:cNvPr name="TextBox 68" id="68"/>
          <p:cNvSpPr txBox="true"/>
          <p:nvPr/>
        </p:nvSpPr>
        <p:spPr>
          <a:xfrm rot="0">
            <a:off x="1028700" y="1670867"/>
            <a:ext cx="9715686" cy="705345"/>
          </a:xfrm>
          <a:prstGeom prst="rect">
            <a:avLst/>
          </a:prstGeom>
        </p:spPr>
        <p:txBody>
          <a:bodyPr anchor="t" rtlCol="false" tIns="0" lIns="0" bIns="0" rIns="0">
            <a:spAutoFit/>
          </a:bodyPr>
          <a:lstStyle/>
          <a:p>
            <a:pPr algn="ctr">
              <a:lnSpc>
                <a:spcPts val="5745"/>
              </a:lnSpc>
              <a:spcBef>
                <a:spcPct val="0"/>
              </a:spcBef>
            </a:pPr>
            <a:r>
              <a:rPr lang="en-US" b="true" sz="4104">
                <a:solidFill>
                  <a:srgbClr val="202020"/>
                </a:solidFill>
                <a:latin typeface="Glacial Indifference Bold"/>
                <a:ea typeface="Glacial Indifference Bold"/>
                <a:cs typeface="Glacial Indifference Bold"/>
                <a:sym typeface="Glacial Indifference Bold"/>
              </a:rPr>
              <a:t>WHICH PARTITION IS OPTIMAL TO MOVE</a:t>
            </a:r>
          </a:p>
        </p:txBody>
      </p:sp>
      <p:sp>
        <p:nvSpPr>
          <p:cNvPr name="TextBox 69" id="69"/>
          <p:cNvSpPr txBox="true"/>
          <p:nvPr/>
        </p:nvSpPr>
        <p:spPr>
          <a:xfrm rot="0">
            <a:off x="764706" y="3668194"/>
            <a:ext cx="8960812" cy="1869579"/>
          </a:xfrm>
          <a:prstGeom prst="rect">
            <a:avLst/>
          </a:prstGeom>
        </p:spPr>
        <p:txBody>
          <a:bodyPr anchor="t" rtlCol="false" tIns="0" lIns="0" bIns="0" rIns="0">
            <a:spAutoFit/>
          </a:bodyPr>
          <a:lstStyle/>
          <a:p>
            <a:pPr algn="just">
              <a:lnSpc>
                <a:spcPts val="4916"/>
              </a:lnSpc>
            </a:pPr>
            <a:r>
              <a:rPr lang="en-US" b="true" sz="3511">
                <a:solidFill>
                  <a:srgbClr val="202020"/>
                </a:solidFill>
                <a:latin typeface="Glacial Indifference Bold"/>
                <a:ea typeface="Glacial Indifference Bold"/>
                <a:cs typeface="Glacial Indifference Bold"/>
                <a:sym typeface="Glacial Indifference Bold"/>
              </a:rPr>
              <a:t>NODE ‘I’ HAS,</a:t>
            </a:r>
          </a:p>
          <a:p>
            <a:pPr algn="just" marL="758120" indent="-379060" lvl="1">
              <a:lnSpc>
                <a:spcPts val="4916"/>
              </a:lnSpc>
              <a:buFont typeface="Arial"/>
              <a:buChar char="•"/>
            </a:pPr>
            <a:r>
              <a:rPr lang="en-US" b="true" sz="3511">
                <a:solidFill>
                  <a:srgbClr val="202020"/>
                </a:solidFill>
                <a:latin typeface="Glacial Indifference Bold"/>
                <a:ea typeface="Glacial Indifference Bold"/>
                <a:cs typeface="Glacial Indifference Bold"/>
                <a:sym typeface="Glacial Indifference Bold"/>
              </a:rPr>
              <a:t>TWO EXTERNAL EDGES TO PARTITION P2</a:t>
            </a:r>
          </a:p>
          <a:p>
            <a:pPr algn="just" marL="758120" indent="-379060" lvl="1">
              <a:lnSpc>
                <a:spcPts val="4916"/>
              </a:lnSpc>
              <a:buFont typeface="Arial"/>
              <a:buChar char="•"/>
            </a:pPr>
            <a:r>
              <a:rPr lang="en-US" b="true" sz="3511">
                <a:solidFill>
                  <a:srgbClr val="202020"/>
                </a:solidFill>
                <a:latin typeface="Glacial Indifference Bold"/>
                <a:ea typeface="Glacial Indifference Bold"/>
                <a:cs typeface="Glacial Indifference Bold"/>
                <a:sym typeface="Glacial Indifference Bold"/>
              </a:rPr>
              <a:t>ONE EXTERNAL EDGE TO PARTITION P1</a:t>
            </a:r>
          </a:p>
        </p:txBody>
      </p:sp>
      <p:sp>
        <p:nvSpPr>
          <p:cNvPr name="TextBox 70" id="70"/>
          <p:cNvSpPr txBox="true"/>
          <p:nvPr/>
        </p:nvSpPr>
        <p:spPr>
          <a:xfrm rot="0">
            <a:off x="3723091" y="7122316"/>
            <a:ext cx="5641816" cy="705382"/>
          </a:xfrm>
          <a:prstGeom prst="rect">
            <a:avLst/>
          </a:prstGeom>
        </p:spPr>
        <p:txBody>
          <a:bodyPr anchor="t" rtlCol="false" tIns="0" lIns="0" bIns="0" rIns="0">
            <a:spAutoFit/>
          </a:bodyPr>
          <a:lstStyle/>
          <a:p>
            <a:pPr algn="ctr">
              <a:lnSpc>
                <a:spcPts val="5745"/>
              </a:lnSpc>
              <a:spcBef>
                <a:spcPct val="0"/>
              </a:spcBef>
            </a:pPr>
            <a:r>
              <a:rPr lang="en-US" b="true" sz="4104">
                <a:solidFill>
                  <a:srgbClr val="DC3C4D"/>
                </a:solidFill>
                <a:latin typeface="Glacial Indifference Bold"/>
                <a:ea typeface="Glacial Indifference Bold"/>
                <a:cs typeface="Glacial Indifference Bold"/>
                <a:sym typeface="Glacial Indifference Bold"/>
              </a:rPr>
              <a:t>P2 IS THE OPTIMAL ONE</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345353" y="7614257"/>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04316" y="8820537"/>
            <a:ext cx="5135933" cy="1998345"/>
          </a:xfrm>
          <a:custGeom>
            <a:avLst/>
            <a:gdLst/>
            <a:ahLst/>
            <a:cxnLst/>
            <a:rect r="r" b="b" t="t" l="l"/>
            <a:pathLst>
              <a:path h="1998345" w="5135933">
                <a:moveTo>
                  <a:pt x="0" y="0"/>
                </a:moveTo>
                <a:lnTo>
                  <a:pt x="5135933" y="0"/>
                </a:lnTo>
                <a:lnTo>
                  <a:pt x="5135933"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Freeform 10" id="10"/>
          <p:cNvSpPr/>
          <p:nvPr/>
        </p:nvSpPr>
        <p:spPr>
          <a:xfrm flipH="false" flipV="false" rot="0">
            <a:off x="9447717" y="1804591"/>
            <a:ext cx="3488061" cy="3488061"/>
          </a:xfrm>
          <a:custGeom>
            <a:avLst/>
            <a:gdLst/>
            <a:ahLst/>
            <a:cxnLst/>
            <a:rect r="r" b="b" t="t" l="l"/>
            <a:pathLst>
              <a:path h="3488061" w="3488061">
                <a:moveTo>
                  <a:pt x="0" y="0"/>
                </a:moveTo>
                <a:lnTo>
                  <a:pt x="3488060" y="0"/>
                </a:lnTo>
                <a:lnTo>
                  <a:pt x="3488060" y="3488061"/>
                </a:lnTo>
                <a:lnTo>
                  <a:pt x="0" y="3488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149699" y="2233526"/>
            <a:ext cx="3996726" cy="3996726"/>
          </a:xfrm>
          <a:custGeom>
            <a:avLst/>
            <a:gdLst/>
            <a:ahLst/>
            <a:cxnLst/>
            <a:rect r="r" b="b" t="t" l="l"/>
            <a:pathLst>
              <a:path h="3996726" w="3996726">
                <a:moveTo>
                  <a:pt x="0" y="0"/>
                </a:moveTo>
                <a:lnTo>
                  <a:pt x="3996726" y="0"/>
                </a:lnTo>
                <a:lnTo>
                  <a:pt x="3996726" y="3996727"/>
                </a:lnTo>
                <a:lnTo>
                  <a:pt x="0" y="3996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4821698" y="5059788"/>
            <a:ext cx="617846" cy="61784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4" id="14"/>
            <p:cNvSpPr txBox="true"/>
            <p:nvPr/>
          </p:nvSpPr>
          <p:spPr>
            <a:xfrm>
              <a:off x="76200" y="47625"/>
              <a:ext cx="660400" cy="688975"/>
            </a:xfrm>
            <a:prstGeom prst="rect">
              <a:avLst/>
            </a:prstGeom>
          </p:spPr>
          <p:txBody>
            <a:bodyPr anchor="ctr" rtlCol="false" tIns="53015" lIns="53015" bIns="53015" rIns="53015"/>
            <a:lstStyle/>
            <a:p>
              <a:pPr algn="ctr">
                <a:lnSpc>
                  <a:spcPts val="1960"/>
                </a:lnSpc>
              </a:pPr>
            </a:p>
          </p:txBody>
        </p:sp>
      </p:grpSp>
      <p:grpSp>
        <p:nvGrpSpPr>
          <p:cNvPr name="Group 15" id="15"/>
          <p:cNvGrpSpPr/>
          <p:nvPr/>
        </p:nvGrpSpPr>
        <p:grpSpPr>
          <a:xfrm rot="0">
            <a:off x="4674088" y="2957694"/>
            <a:ext cx="617846" cy="61784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7" id="17"/>
            <p:cNvSpPr txBox="true"/>
            <p:nvPr/>
          </p:nvSpPr>
          <p:spPr>
            <a:xfrm>
              <a:off x="76200" y="47625"/>
              <a:ext cx="660400" cy="688975"/>
            </a:xfrm>
            <a:prstGeom prst="rect">
              <a:avLst/>
            </a:prstGeom>
          </p:spPr>
          <p:txBody>
            <a:bodyPr anchor="ctr" rtlCol="false" tIns="53015" lIns="53015" bIns="53015" rIns="53015"/>
            <a:lstStyle/>
            <a:p>
              <a:pPr algn="ctr">
                <a:lnSpc>
                  <a:spcPts val="1960"/>
                </a:lnSpc>
              </a:pPr>
            </a:p>
          </p:txBody>
        </p:sp>
      </p:grpSp>
      <p:grpSp>
        <p:nvGrpSpPr>
          <p:cNvPr name="Group 18" id="18"/>
          <p:cNvGrpSpPr/>
          <p:nvPr/>
        </p:nvGrpSpPr>
        <p:grpSpPr>
          <a:xfrm rot="0">
            <a:off x="6910551" y="2730573"/>
            <a:ext cx="617846" cy="61784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0" id="20"/>
            <p:cNvSpPr txBox="true"/>
            <p:nvPr/>
          </p:nvSpPr>
          <p:spPr>
            <a:xfrm>
              <a:off x="76200" y="47625"/>
              <a:ext cx="660400" cy="688975"/>
            </a:xfrm>
            <a:prstGeom prst="rect">
              <a:avLst/>
            </a:prstGeom>
          </p:spPr>
          <p:txBody>
            <a:bodyPr anchor="ctr" rtlCol="false" tIns="53015" lIns="53015" bIns="53015" rIns="53015"/>
            <a:lstStyle/>
            <a:p>
              <a:pPr algn="ctr">
                <a:lnSpc>
                  <a:spcPts val="1960"/>
                </a:lnSpc>
              </a:pPr>
            </a:p>
          </p:txBody>
        </p:sp>
      </p:grpSp>
      <p:grpSp>
        <p:nvGrpSpPr>
          <p:cNvPr name="Group 21" id="21"/>
          <p:cNvGrpSpPr/>
          <p:nvPr/>
        </p:nvGrpSpPr>
        <p:grpSpPr>
          <a:xfrm rot="0">
            <a:off x="6910551" y="4848166"/>
            <a:ext cx="617846" cy="61784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23" id="23"/>
            <p:cNvSpPr txBox="true"/>
            <p:nvPr/>
          </p:nvSpPr>
          <p:spPr>
            <a:xfrm>
              <a:off x="76200" y="47625"/>
              <a:ext cx="660400" cy="688975"/>
            </a:xfrm>
            <a:prstGeom prst="rect">
              <a:avLst/>
            </a:prstGeom>
          </p:spPr>
          <p:txBody>
            <a:bodyPr anchor="ctr" rtlCol="false" tIns="53015" lIns="53015" bIns="53015" rIns="53015"/>
            <a:lstStyle/>
            <a:p>
              <a:pPr algn="ctr">
                <a:lnSpc>
                  <a:spcPts val="1960"/>
                </a:lnSpc>
              </a:pPr>
            </a:p>
          </p:txBody>
        </p:sp>
      </p:grpSp>
      <p:sp>
        <p:nvSpPr>
          <p:cNvPr name="AutoShape 24" id="24"/>
          <p:cNvSpPr/>
          <p:nvPr/>
        </p:nvSpPr>
        <p:spPr>
          <a:xfrm flipH="true" flipV="true">
            <a:off x="4983010" y="3575540"/>
            <a:ext cx="147611" cy="1484248"/>
          </a:xfrm>
          <a:prstGeom prst="line">
            <a:avLst/>
          </a:prstGeom>
          <a:ln cap="flat" w="38100">
            <a:solidFill>
              <a:srgbClr val="000000"/>
            </a:solidFill>
            <a:prstDash val="solid"/>
            <a:headEnd type="none" len="sm" w="sm"/>
            <a:tailEnd type="none" len="sm" w="sm"/>
          </a:ln>
        </p:spPr>
      </p:sp>
      <p:sp>
        <p:nvSpPr>
          <p:cNvPr name="AutoShape 25" id="25"/>
          <p:cNvSpPr/>
          <p:nvPr/>
        </p:nvSpPr>
        <p:spPr>
          <a:xfrm flipV="true">
            <a:off x="5291933" y="3039496"/>
            <a:ext cx="1618618" cy="227121"/>
          </a:xfrm>
          <a:prstGeom prst="line">
            <a:avLst/>
          </a:prstGeom>
          <a:ln cap="flat" w="38100">
            <a:solidFill>
              <a:srgbClr val="000000"/>
            </a:solidFill>
            <a:prstDash val="solid"/>
            <a:headEnd type="none" len="sm" w="sm"/>
            <a:tailEnd type="none" len="sm" w="sm"/>
          </a:ln>
        </p:spPr>
      </p:sp>
      <p:sp>
        <p:nvSpPr>
          <p:cNvPr name="AutoShape 26" id="26"/>
          <p:cNvSpPr/>
          <p:nvPr/>
        </p:nvSpPr>
        <p:spPr>
          <a:xfrm>
            <a:off x="7219474" y="3348419"/>
            <a:ext cx="0" cy="1499747"/>
          </a:xfrm>
          <a:prstGeom prst="line">
            <a:avLst/>
          </a:prstGeom>
          <a:ln cap="flat" w="38100">
            <a:solidFill>
              <a:srgbClr val="000000"/>
            </a:solidFill>
            <a:prstDash val="solid"/>
            <a:headEnd type="none" len="sm" w="sm"/>
            <a:tailEnd type="none" len="sm" w="sm"/>
          </a:ln>
        </p:spPr>
      </p:sp>
      <p:grpSp>
        <p:nvGrpSpPr>
          <p:cNvPr name="Group 27" id="27"/>
          <p:cNvGrpSpPr/>
          <p:nvPr/>
        </p:nvGrpSpPr>
        <p:grpSpPr>
          <a:xfrm rot="-10800000">
            <a:off x="11905421" y="2841241"/>
            <a:ext cx="617846" cy="61784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29" id="29"/>
            <p:cNvSpPr txBox="true"/>
            <p:nvPr/>
          </p:nvSpPr>
          <p:spPr>
            <a:xfrm>
              <a:off x="76200" y="47625"/>
              <a:ext cx="660400" cy="688975"/>
            </a:xfrm>
            <a:prstGeom prst="rect">
              <a:avLst/>
            </a:prstGeom>
          </p:spPr>
          <p:txBody>
            <a:bodyPr anchor="ctr" rtlCol="false" tIns="53015" lIns="53015" bIns="53015" rIns="53015"/>
            <a:lstStyle/>
            <a:p>
              <a:pPr algn="ctr">
                <a:lnSpc>
                  <a:spcPts val="1960"/>
                </a:lnSpc>
              </a:pPr>
            </a:p>
          </p:txBody>
        </p:sp>
      </p:grpSp>
      <p:grpSp>
        <p:nvGrpSpPr>
          <p:cNvPr name="Group 30" id="30"/>
          <p:cNvGrpSpPr/>
          <p:nvPr/>
        </p:nvGrpSpPr>
        <p:grpSpPr>
          <a:xfrm rot="-10800000">
            <a:off x="11790473" y="4103695"/>
            <a:ext cx="617846" cy="61784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2" id="32"/>
            <p:cNvSpPr txBox="true"/>
            <p:nvPr/>
          </p:nvSpPr>
          <p:spPr>
            <a:xfrm>
              <a:off x="76200" y="47625"/>
              <a:ext cx="660400" cy="688975"/>
            </a:xfrm>
            <a:prstGeom prst="rect">
              <a:avLst/>
            </a:prstGeom>
          </p:spPr>
          <p:txBody>
            <a:bodyPr anchor="ctr" rtlCol="false" tIns="53015" lIns="53015" bIns="53015" rIns="53015"/>
            <a:lstStyle/>
            <a:p>
              <a:pPr algn="ctr">
                <a:lnSpc>
                  <a:spcPts val="1960"/>
                </a:lnSpc>
              </a:pPr>
            </a:p>
          </p:txBody>
        </p:sp>
      </p:grpSp>
      <p:sp>
        <p:nvSpPr>
          <p:cNvPr name="Freeform 33" id="33"/>
          <p:cNvSpPr/>
          <p:nvPr/>
        </p:nvSpPr>
        <p:spPr>
          <a:xfrm flipH="false" flipV="false" rot="0">
            <a:off x="7327778" y="5466011"/>
            <a:ext cx="3016398" cy="3016398"/>
          </a:xfrm>
          <a:custGeom>
            <a:avLst/>
            <a:gdLst/>
            <a:ahLst/>
            <a:cxnLst/>
            <a:rect r="r" b="b" t="t" l="l"/>
            <a:pathLst>
              <a:path h="3016398" w="3016398">
                <a:moveTo>
                  <a:pt x="0" y="0"/>
                </a:moveTo>
                <a:lnTo>
                  <a:pt x="3016398" y="0"/>
                </a:lnTo>
                <a:lnTo>
                  <a:pt x="3016398" y="3016398"/>
                </a:lnTo>
                <a:lnTo>
                  <a:pt x="0" y="30163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4" id="34"/>
          <p:cNvGrpSpPr/>
          <p:nvPr/>
        </p:nvGrpSpPr>
        <p:grpSpPr>
          <a:xfrm rot="-10800000">
            <a:off x="10344176" y="4202822"/>
            <a:ext cx="617846" cy="61784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36" id="36"/>
            <p:cNvSpPr txBox="true"/>
            <p:nvPr/>
          </p:nvSpPr>
          <p:spPr>
            <a:xfrm>
              <a:off x="76200" y="47625"/>
              <a:ext cx="660400" cy="688975"/>
            </a:xfrm>
            <a:prstGeom prst="rect">
              <a:avLst/>
            </a:prstGeom>
          </p:spPr>
          <p:txBody>
            <a:bodyPr anchor="ctr" rtlCol="false" tIns="53015" lIns="53015" bIns="53015" rIns="53015"/>
            <a:lstStyle/>
            <a:p>
              <a:pPr algn="ctr">
                <a:lnSpc>
                  <a:spcPts val="1960"/>
                </a:lnSpc>
              </a:pPr>
            </a:p>
          </p:txBody>
        </p:sp>
      </p:grpSp>
      <p:grpSp>
        <p:nvGrpSpPr>
          <p:cNvPr name="Group 37" id="37"/>
          <p:cNvGrpSpPr/>
          <p:nvPr/>
        </p:nvGrpSpPr>
        <p:grpSpPr>
          <a:xfrm rot="-10800000">
            <a:off x="9873941" y="2631446"/>
            <a:ext cx="617846" cy="617846"/>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9" id="39"/>
            <p:cNvSpPr txBox="true"/>
            <p:nvPr/>
          </p:nvSpPr>
          <p:spPr>
            <a:xfrm>
              <a:off x="76200" y="47625"/>
              <a:ext cx="660400" cy="688975"/>
            </a:xfrm>
            <a:prstGeom prst="rect">
              <a:avLst/>
            </a:prstGeom>
          </p:spPr>
          <p:txBody>
            <a:bodyPr anchor="ctr" rtlCol="false" tIns="53015" lIns="53015" bIns="53015" rIns="53015"/>
            <a:lstStyle/>
            <a:p>
              <a:pPr algn="ctr">
                <a:lnSpc>
                  <a:spcPts val="1960"/>
                </a:lnSpc>
              </a:pPr>
            </a:p>
          </p:txBody>
        </p:sp>
      </p:grpSp>
      <p:sp>
        <p:nvSpPr>
          <p:cNvPr name="AutoShape 40" id="40"/>
          <p:cNvSpPr/>
          <p:nvPr/>
        </p:nvSpPr>
        <p:spPr>
          <a:xfrm flipH="true" flipV="true">
            <a:off x="10491787" y="2940368"/>
            <a:ext cx="1413634" cy="209796"/>
          </a:xfrm>
          <a:prstGeom prst="line">
            <a:avLst/>
          </a:prstGeom>
          <a:ln cap="flat" w="38100">
            <a:solidFill>
              <a:srgbClr val="000000"/>
            </a:solidFill>
            <a:prstDash val="solid"/>
            <a:headEnd type="none" len="sm" w="sm"/>
            <a:tailEnd type="none" len="sm" w="sm"/>
          </a:ln>
        </p:spPr>
      </p:sp>
      <p:sp>
        <p:nvSpPr>
          <p:cNvPr name="AutoShape 41" id="41"/>
          <p:cNvSpPr/>
          <p:nvPr/>
        </p:nvSpPr>
        <p:spPr>
          <a:xfrm flipH="true">
            <a:off x="12099396" y="3459087"/>
            <a:ext cx="114948" cy="644608"/>
          </a:xfrm>
          <a:prstGeom prst="line">
            <a:avLst/>
          </a:prstGeom>
          <a:ln cap="flat" w="38100">
            <a:solidFill>
              <a:srgbClr val="000000"/>
            </a:solidFill>
            <a:prstDash val="solid"/>
            <a:headEnd type="none" len="sm" w="sm"/>
            <a:tailEnd type="none" len="sm" w="sm"/>
          </a:ln>
        </p:spPr>
      </p:sp>
      <p:sp>
        <p:nvSpPr>
          <p:cNvPr name="AutoShape 42" id="42"/>
          <p:cNvSpPr/>
          <p:nvPr/>
        </p:nvSpPr>
        <p:spPr>
          <a:xfrm flipH="true" flipV="true">
            <a:off x="10182864" y="3249291"/>
            <a:ext cx="470235" cy="953531"/>
          </a:xfrm>
          <a:prstGeom prst="line">
            <a:avLst/>
          </a:prstGeom>
          <a:ln cap="flat" w="38100">
            <a:solidFill>
              <a:srgbClr val="000000"/>
            </a:solidFill>
            <a:prstDash val="solid"/>
            <a:headEnd type="none" len="sm" w="sm"/>
            <a:tailEnd type="none" len="sm" w="sm"/>
          </a:ln>
        </p:spPr>
      </p:sp>
      <p:sp>
        <p:nvSpPr>
          <p:cNvPr name="AutoShape 43" id="43"/>
          <p:cNvSpPr/>
          <p:nvPr/>
        </p:nvSpPr>
        <p:spPr>
          <a:xfrm>
            <a:off x="7219474" y="3348419"/>
            <a:ext cx="3124702" cy="1163326"/>
          </a:xfrm>
          <a:prstGeom prst="line">
            <a:avLst/>
          </a:prstGeom>
          <a:ln cap="flat" w="38100">
            <a:solidFill>
              <a:srgbClr val="5271FF"/>
            </a:solidFill>
            <a:prstDash val="solid"/>
            <a:headEnd type="none" len="sm" w="sm"/>
            <a:tailEnd type="none" len="sm" w="sm"/>
          </a:ln>
        </p:spPr>
      </p:sp>
      <p:sp>
        <p:nvSpPr>
          <p:cNvPr name="AutoShape 44" id="44"/>
          <p:cNvSpPr/>
          <p:nvPr/>
        </p:nvSpPr>
        <p:spPr>
          <a:xfrm flipV="true">
            <a:off x="5439544" y="2940368"/>
            <a:ext cx="4434398" cy="2428342"/>
          </a:xfrm>
          <a:prstGeom prst="line">
            <a:avLst/>
          </a:prstGeom>
          <a:ln cap="flat" w="38100">
            <a:solidFill>
              <a:srgbClr val="5271FF"/>
            </a:solidFill>
            <a:prstDash val="solid"/>
            <a:headEnd type="none" len="sm" w="sm"/>
            <a:tailEnd type="none" len="sm" w="sm"/>
          </a:ln>
        </p:spPr>
      </p:sp>
      <p:grpSp>
        <p:nvGrpSpPr>
          <p:cNvPr name="Group 45" id="45"/>
          <p:cNvGrpSpPr/>
          <p:nvPr/>
        </p:nvGrpSpPr>
        <p:grpSpPr>
          <a:xfrm rot="0">
            <a:off x="7666428" y="6319715"/>
            <a:ext cx="617846" cy="61784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47" id="47"/>
            <p:cNvSpPr txBox="true"/>
            <p:nvPr/>
          </p:nvSpPr>
          <p:spPr>
            <a:xfrm>
              <a:off x="76200" y="47625"/>
              <a:ext cx="660400" cy="688975"/>
            </a:xfrm>
            <a:prstGeom prst="rect">
              <a:avLst/>
            </a:prstGeom>
          </p:spPr>
          <p:txBody>
            <a:bodyPr anchor="ctr" rtlCol="false" tIns="53015" lIns="53015" bIns="53015" rIns="53015"/>
            <a:lstStyle/>
            <a:p>
              <a:pPr algn="ctr">
                <a:lnSpc>
                  <a:spcPts val="1960"/>
                </a:lnSpc>
              </a:pPr>
            </a:p>
          </p:txBody>
        </p:sp>
      </p:grpSp>
      <p:grpSp>
        <p:nvGrpSpPr>
          <p:cNvPr name="Group 48" id="48"/>
          <p:cNvGrpSpPr/>
          <p:nvPr/>
        </p:nvGrpSpPr>
        <p:grpSpPr>
          <a:xfrm rot="0">
            <a:off x="8630156" y="7317887"/>
            <a:ext cx="617846" cy="617846"/>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50" id="50"/>
            <p:cNvSpPr txBox="true"/>
            <p:nvPr/>
          </p:nvSpPr>
          <p:spPr>
            <a:xfrm>
              <a:off x="76200" y="47625"/>
              <a:ext cx="660400" cy="688975"/>
            </a:xfrm>
            <a:prstGeom prst="rect">
              <a:avLst/>
            </a:prstGeom>
          </p:spPr>
          <p:txBody>
            <a:bodyPr anchor="ctr" rtlCol="false" tIns="53015" lIns="53015" bIns="53015" rIns="53015"/>
            <a:lstStyle/>
            <a:p>
              <a:pPr algn="ctr">
                <a:lnSpc>
                  <a:spcPts val="1960"/>
                </a:lnSpc>
              </a:pPr>
            </a:p>
          </p:txBody>
        </p:sp>
      </p:grpSp>
      <p:sp>
        <p:nvSpPr>
          <p:cNvPr name="AutoShape 51" id="51"/>
          <p:cNvSpPr/>
          <p:nvPr/>
        </p:nvSpPr>
        <p:spPr>
          <a:xfrm flipV="true">
            <a:off x="8284274" y="4511745"/>
            <a:ext cx="2059902" cy="2116893"/>
          </a:xfrm>
          <a:prstGeom prst="line">
            <a:avLst/>
          </a:prstGeom>
          <a:ln cap="flat" w="38100">
            <a:solidFill>
              <a:srgbClr val="5271FF"/>
            </a:solidFill>
            <a:prstDash val="solid"/>
            <a:headEnd type="none" len="sm" w="sm"/>
            <a:tailEnd type="none" len="sm" w="sm"/>
          </a:ln>
        </p:spPr>
      </p:sp>
      <p:sp>
        <p:nvSpPr>
          <p:cNvPr name="AutoShape 52" id="52"/>
          <p:cNvSpPr/>
          <p:nvPr/>
        </p:nvSpPr>
        <p:spPr>
          <a:xfrm>
            <a:off x="7975351" y="6937561"/>
            <a:ext cx="654804" cy="689249"/>
          </a:xfrm>
          <a:prstGeom prst="line">
            <a:avLst/>
          </a:prstGeom>
          <a:ln cap="flat" w="38100">
            <a:solidFill>
              <a:srgbClr val="000000"/>
            </a:solidFill>
            <a:prstDash val="solid"/>
            <a:headEnd type="none" len="sm" w="sm"/>
            <a:tailEnd type="none" len="sm" w="sm"/>
          </a:ln>
        </p:spPr>
      </p:sp>
      <p:sp>
        <p:nvSpPr>
          <p:cNvPr name="TextBox 53" id="53"/>
          <p:cNvSpPr txBox="true"/>
          <p:nvPr/>
        </p:nvSpPr>
        <p:spPr>
          <a:xfrm rot="0">
            <a:off x="4873441" y="2997429"/>
            <a:ext cx="295221"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A</a:t>
            </a:r>
          </a:p>
        </p:txBody>
      </p:sp>
      <p:sp>
        <p:nvSpPr>
          <p:cNvPr name="TextBox 54" id="54"/>
          <p:cNvSpPr txBox="true"/>
          <p:nvPr/>
        </p:nvSpPr>
        <p:spPr>
          <a:xfrm rot="0">
            <a:off x="5045392" y="5099938"/>
            <a:ext cx="246541"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B</a:t>
            </a:r>
          </a:p>
        </p:txBody>
      </p:sp>
      <p:sp>
        <p:nvSpPr>
          <p:cNvPr name="TextBox 55" id="55"/>
          <p:cNvSpPr txBox="true"/>
          <p:nvPr/>
        </p:nvSpPr>
        <p:spPr>
          <a:xfrm rot="0">
            <a:off x="7062441" y="2789876"/>
            <a:ext cx="314065"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C</a:t>
            </a:r>
          </a:p>
        </p:txBody>
      </p:sp>
      <p:sp>
        <p:nvSpPr>
          <p:cNvPr name="TextBox 56" id="56"/>
          <p:cNvSpPr txBox="true"/>
          <p:nvPr/>
        </p:nvSpPr>
        <p:spPr>
          <a:xfrm rot="0">
            <a:off x="7081442" y="4891969"/>
            <a:ext cx="276063"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D</a:t>
            </a:r>
          </a:p>
        </p:txBody>
      </p:sp>
      <p:sp>
        <p:nvSpPr>
          <p:cNvPr name="TextBox 57" id="57"/>
          <p:cNvSpPr txBox="true"/>
          <p:nvPr/>
        </p:nvSpPr>
        <p:spPr>
          <a:xfrm rot="0">
            <a:off x="10070338" y="2673423"/>
            <a:ext cx="233664"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E</a:t>
            </a:r>
          </a:p>
        </p:txBody>
      </p:sp>
      <p:sp>
        <p:nvSpPr>
          <p:cNvPr name="TextBox 58" id="58"/>
          <p:cNvSpPr txBox="true"/>
          <p:nvPr/>
        </p:nvSpPr>
        <p:spPr>
          <a:xfrm rot="0">
            <a:off x="12099396" y="2898863"/>
            <a:ext cx="229896"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F</a:t>
            </a:r>
          </a:p>
        </p:txBody>
      </p:sp>
      <p:sp>
        <p:nvSpPr>
          <p:cNvPr name="TextBox 59" id="59"/>
          <p:cNvSpPr txBox="true"/>
          <p:nvPr/>
        </p:nvSpPr>
        <p:spPr>
          <a:xfrm rot="0">
            <a:off x="11935140" y="4145672"/>
            <a:ext cx="328512"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G</a:t>
            </a:r>
          </a:p>
        </p:txBody>
      </p:sp>
      <p:sp>
        <p:nvSpPr>
          <p:cNvPr name="TextBox 60" id="60"/>
          <p:cNvSpPr txBox="true"/>
          <p:nvPr/>
        </p:nvSpPr>
        <p:spPr>
          <a:xfrm rot="0">
            <a:off x="7811095" y="6361692"/>
            <a:ext cx="328512"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H</a:t>
            </a:r>
          </a:p>
        </p:txBody>
      </p:sp>
      <p:sp>
        <p:nvSpPr>
          <p:cNvPr name="TextBox 61" id="61"/>
          <p:cNvSpPr txBox="true"/>
          <p:nvPr/>
        </p:nvSpPr>
        <p:spPr>
          <a:xfrm rot="0">
            <a:off x="8707867" y="7359864"/>
            <a:ext cx="328512"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J</a:t>
            </a:r>
          </a:p>
        </p:txBody>
      </p:sp>
      <p:sp>
        <p:nvSpPr>
          <p:cNvPr name="TextBox 62" id="62"/>
          <p:cNvSpPr txBox="true"/>
          <p:nvPr/>
        </p:nvSpPr>
        <p:spPr>
          <a:xfrm rot="0">
            <a:off x="10515369" y="4244799"/>
            <a:ext cx="328512"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I</a:t>
            </a:r>
          </a:p>
        </p:txBody>
      </p:sp>
      <p:sp>
        <p:nvSpPr>
          <p:cNvPr name="TextBox 63" id="63"/>
          <p:cNvSpPr txBox="true"/>
          <p:nvPr/>
        </p:nvSpPr>
        <p:spPr>
          <a:xfrm rot="0">
            <a:off x="4276115" y="2176376"/>
            <a:ext cx="597326"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P1</a:t>
            </a:r>
          </a:p>
        </p:txBody>
      </p:sp>
      <p:sp>
        <p:nvSpPr>
          <p:cNvPr name="TextBox 64" id="64"/>
          <p:cNvSpPr txBox="true"/>
          <p:nvPr/>
        </p:nvSpPr>
        <p:spPr>
          <a:xfrm rot="0">
            <a:off x="13238197" y="2480953"/>
            <a:ext cx="566119"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P2</a:t>
            </a:r>
          </a:p>
        </p:txBody>
      </p:sp>
      <p:sp>
        <p:nvSpPr>
          <p:cNvPr name="TextBox 65" id="65"/>
          <p:cNvSpPr txBox="true"/>
          <p:nvPr/>
        </p:nvSpPr>
        <p:spPr>
          <a:xfrm rot="0">
            <a:off x="10344176" y="7779455"/>
            <a:ext cx="570907" cy="476741"/>
          </a:xfrm>
          <a:prstGeom prst="rect">
            <a:avLst/>
          </a:prstGeom>
        </p:spPr>
        <p:txBody>
          <a:bodyPr anchor="t" rtlCol="false" tIns="0" lIns="0" bIns="0" rIns="0">
            <a:spAutoFit/>
          </a:bodyPr>
          <a:lstStyle/>
          <a:p>
            <a:pPr algn="ctr">
              <a:lnSpc>
                <a:spcPts val="3877"/>
              </a:lnSpc>
              <a:spcBef>
                <a:spcPct val="0"/>
              </a:spcBef>
            </a:pPr>
            <a:r>
              <a:rPr lang="en-US" b="true" sz="2769" spc="415">
                <a:solidFill>
                  <a:srgbClr val="202020"/>
                </a:solidFill>
                <a:latin typeface="Glacial Indifference Bold"/>
                <a:ea typeface="Glacial Indifference Bold"/>
                <a:cs typeface="Glacial Indifference Bold"/>
                <a:sym typeface="Glacial Indifference Bold"/>
              </a:rPr>
              <a:t>P3</a:t>
            </a:r>
          </a:p>
        </p:txBody>
      </p:sp>
      <p:sp>
        <p:nvSpPr>
          <p:cNvPr name="TextBox 66" id="66"/>
          <p:cNvSpPr txBox="true"/>
          <p:nvPr/>
        </p:nvSpPr>
        <p:spPr>
          <a:xfrm rot="0">
            <a:off x="4217711" y="6899461"/>
            <a:ext cx="2844730" cy="460138"/>
          </a:xfrm>
          <a:prstGeom prst="rect">
            <a:avLst/>
          </a:prstGeom>
        </p:spPr>
        <p:txBody>
          <a:bodyPr anchor="t" rtlCol="false" tIns="0" lIns="0" bIns="0" rIns="0">
            <a:spAutoFit/>
          </a:bodyPr>
          <a:lstStyle/>
          <a:p>
            <a:pPr algn="ctr">
              <a:lnSpc>
                <a:spcPts val="3600"/>
              </a:lnSpc>
            </a:pPr>
            <a:r>
              <a:rPr lang="en-US" b="true" sz="2769">
                <a:solidFill>
                  <a:srgbClr val="202020"/>
                </a:solidFill>
                <a:latin typeface="Glacial Indifference Bold"/>
                <a:ea typeface="Glacial Indifference Bold"/>
                <a:cs typeface="Glacial Indifference Bold"/>
                <a:sym typeface="Glacial Indifference Bold"/>
              </a:rPr>
              <a:t>CUT SIZE=3</a:t>
            </a:r>
          </a:p>
        </p:txBody>
      </p:sp>
      <p:sp>
        <p:nvSpPr>
          <p:cNvPr name="AutoShape 67" id="67"/>
          <p:cNvSpPr/>
          <p:nvPr/>
        </p:nvSpPr>
        <p:spPr>
          <a:xfrm>
            <a:off x="10653099" y="4202822"/>
            <a:ext cx="1137374" cy="209796"/>
          </a:xfrm>
          <a:prstGeom prst="line">
            <a:avLst/>
          </a:prstGeom>
          <a:ln cap="flat" w="38100">
            <a:solidFill>
              <a:srgbClr val="000000"/>
            </a:solidFill>
            <a:prstDash val="solid"/>
            <a:headEnd type="none" len="sm" w="sm"/>
            <a:tailEnd type="none" len="sm" w="sm"/>
          </a:ln>
        </p:spPr>
      </p:sp>
      <p:sp>
        <p:nvSpPr>
          <p:cNvPr name="Freeform 68" id="68"/>
          <p:cNvSpPr/>
          <p:nvPr/>
        </p:nvSpPr>
        <p:spPr>
          <a:xfrm flipH="false" flipV="false" rot="0">
            <a:off x="10778224" y="4447519"/>
            <a:ext cx="413523" cy="548043"/>
          </a:xfrm>
          <a:custGeom>
            <a:avLst/>
            <a:gdLst/>
            <a:ahLst/>
            <a:cxnLst/>
            <a:rect r="r" b="b" t="t" l="l"/>
            <a:pathLst>
              <a:path h="548043" w="413523">
                <a:moveTo>
                  <a:pt x="0" y="0"/>
                </a:moveTo>
                <a:lnTo>
                  <a:pt x="413523" y="0"/>
                </a:lnTo>
                <a:lnTo>
                  <a:pt x="413523" y="548043"/>
                </a:lnTo>
                <a:lnTo>
                  <a:pt x="0" y="548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968422" y="7898422"/>
            <a:ext cx="3654578" cy="2719755"/>
            <a:chOff x="0" y="0"/>
            <a:chExt cx="1625641" cy="1209810"/>
          </a:xfrm>
        </p:grpSpPr>
        <p:sp>
          <p:nvSpPr>
            <p:cNvPr name="Freeform 3" id="3"/>
            <p:cNvSpPr/>
            <p:nvPr/>
          </p:nvSpPr>
          <p:spPr>
            <a:xfrm flipH="false" flipV="false" rot="0">
              <a:off x="0" y="0"/>
              <a:ext cx="1625641" cy="1209810"/>
            </a:xfrm>
            <a:custGeom>
              <a:avLst/>
              <a:gdLst/>
              <a:ahLst/>
              <a:cxnLst/>
              <a:rect r="r" b="b" t="t" l="l"/>
              <a:pathLst>
                <a:path h="1209810" w="1625641">
                  <a:moveTo>
                    <a:pt x="0" y="0"/>
                  </a:moveTo>
                  <a:lnTo>
                    <a:pt x="1625641" y="0"/>
                  </a:lnTo>
                  <a:lnTo>
                    <a:pt x="1625641" y="1209810"/>
                  </a:lnTo>
                  <a:lnTo>
                    <a:pt x="0" y="1209810"/>
                  </a:lnTo>
                  <a:close/>
                </a:path>
              </a:pathLst>
            </a:custGeom>
            <a:solidFill>
              <a:srgbClr val="000000">
                <a:alpha val="0"/>
              </a:srgbClr>
            </a:solidFill>
          </p:spPr>
        </p:sp>
      </p:grpSp>
      <p:grpSp>
        <p:nvGrpSpPr>
          <p:cNvPr name="Group 4" id="4"/>
          <p:cNvGrpSpPr>
            <a:grpSpLocks noChangeAspect="true"/>
          </p:cNvGrpSpPr>
          <p:nvPr/>
        </p:nvGrpSpPr>
        <p:grpSpPr>
          <a:xfrm rot="0">
            <a:off x="10515369" y="-1537359"/>
            <a:ext cx="3074718" cy="30747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alpha val="0"/>
              </a:srgbClr>
            </a:solidFill>
          </p:spPr>
        </p:sp>
      </p:grpSp>
      <p:sp>
        <p:nvSpPr>
          <p:cNvPr name="Freeform 6" id="6"/>
          <p:cNvSpPr/>
          <p:nvPr/>
        </p:nvSpPr>
        <p:spPr>
          <a:xfrm flipH="false" flipV="false" rot="0">
            <a:off x="-1184478" y="72009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35394" y="8851616"/>
            <a:ext cx="5135933" cy="1998345"/>
          </a:xfrm>
          <a:custGeom>
            <a:avLst/>
            <a:gdLst/>
            <a:ahLst/>
            <a:cxnLst/>
            <a:rect r="r" b="b" t="t" l="l"/>
            <a:pathLst>
              <a:path h="1998345" w="5135933">
                <a:moveTo>
                  <a:pt x="0" y="0"/>
                </a:moveTo>
                <a:lnTo>
                  <a:pt x="5135934" y="0"/>
                </a:lnTo>
                <a:lnTo>
                  <a:pt x="5135934" y="1998345"/>
                </a:lnTo>
                <a:lnTo>
                  <a:pt x="0" y="1998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8" id="8"/>
          <p:cNvGraphicFramePr>
            <a:graphicFrameLocks noGrp="true"/>
          </p:cNvGraphicFramePr>
          <p:nvPr/>
        </p:nvGraphicFramePr>
        <p:xfrm>
          <a:off x="2492540" y="3470462"/>
          <a:ext cx="12940383" cy="3448050"/>
        </p:xfrm>
        <a:graphic>
          <a:graphicData uri="http://schemas.openxmlformats.org/drawingml/2006/table">
            <a:tbl>
              <a:tblPr/>
              <a:tblGrid>
                <a:gridCol w="4566201"/>
                <a:gridCol w="8374183"/>
              </a:tblGrid>
              <a:tr h="1724025">
                <a:tc>
                  <a:txBody>
                    <a:bodyPr anchor="t" rtlCol="false"/>
                    <a:lstStyle/>
                    <a:p>
                      <a:pPr algn="ctr">
                        <a:lnSpc>
                          <a:spcPts val="5039"/>
                        </a:lnSpc>
                        <a:defRPr/>
                      </a:pPr>
                      <a:r>
                        <a:rPr lang="en-US" sz="3599">
                          <a:solidFill>
                            <a:srgbClr val="000000"/>
                          </a:solidFill>
                          <a:latin typeface="Glacial Indifference"/>
                          <a:ea typeface="Glacial Indifference"/>
                          <a:cs typeface="Glacial Indifference"/>
                          <a:sym typeface="Glacial Indifference"/>
                        </a:rPr>
                        <a:t>Hendrickson - Leland</a:t>
                      </a:r>
                      <a:endParaRPr lang="en-US" sz="1100"/>
                    </a:p>
                    <a:p>
                      <a:pPr algn="ctr">
                        <a:lnSpc>
                          <a:spcPts val="5039"/>
                        </a:lnSpc>
                      </a:pPr>
                      <a:r>
                        <a:rPr lang="en-US" sz="3599">
                          <a:solidFill>
                            <a:srgbClr val="000000"/>
                          </a:solidFill>
                          <a:latin typeface="Glacial Indifference"/>
                          <a:ea typeface="Glacial Indifference"/>
                          <a:cs typeface="Glacial Indifference"/>
                          <a:sym typeface="Glacial Indifference"/>
                        </a:rPr>
                        <a:t>algorithm</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518158" indent="-259079" lvl="1">
                        <a:lnSpc>
                          <a:spcPts val="3359"/>
                        </a:lnSpc>
                        <a:buFont typeface="Arial"/>
                        <a:buChar char="•"/>
                        <a:defRPr/>
                      </a:pPr>
                      <a:r>
                        <a:rPr lang="en-US" b="true" sz="2399">
                          <a:solidFill>
                            <a:srgbClr val="000000"/>
                          </a:solidFill>
                          <a:latin typeface="Glacial Indifference Bold"/>
                          <a:ea typeface="Glacial Indifference Bold"/>
                          <a:cs typeface="Glacial Indifference Bold"/>
                          <a:sym typeface="Glacial Indifference Bold"/>
                        </a:rPr>
                        <a:t>uses FM algorithm for k-way partitioning</a:t>
                      </a:r>
                      <a:endParaRPr lang="en-US" sz="1100"/>
                    </a:p>
                    <a:p>
                      <a:pPr algn="l" marL="518158" indent="-259079" lvl="1">
                        <a:lnSpc>
                          <a:spcPts val="3359"/>
                        </a:lnSpc>
                        <a:buFont typeface="Arial"/>
                        <a:buChar char="•"/>
                      </a:pPr>
                      <a:r>
                        <a:rPr lang="en-US" b="true" sz="2399">
                          <a:solidFill>
                            <a:srgbClr val="000000"/>
                          </a:solidFill>
                          <a:latin typeface="Glacial Indifference Bold"/>
                          <a:ea typeface="Glacial Indifference Bold"/>
                          <a:cs typeface="Glacial Indifference Bold"/>
                          <a:sym typeface="Glacial Indifference Bold"/>
                        </a:rPr>
                        <a:t>uses k(k-1) gain tables</a:t>
                      </a:r>
                    </a:p>
                    <a:p>
                      <a:pPr algn="l" marL="518158" indent="-259079" lvl="1">
                        <a:lnSpc>
                          <a:spcPts val="3359"/>
                        </a:lnSpc>
                        <a:buFont typeface="Arial"/>
                        <a:buChar char="•"/>
                      </a:pPr>
                      <a:r>
                        <a:rPr lang="en-US" b="true" sz="2399">
                          <a:solidFill>
                            <a:srgbClr val="000000"/>
                          </a:solidFill>
                          <a:latin typeface="Glacial Indifference Bold"/>
                          <a:ea typeface="Glacial Indifference Bold"/>
                          <a:cs typeface="Glacial Indifference Bold"/>
                          <a:sym typeface="Glacial Indifference Bold"/>
                        </a:rPr>
                        <a:t>used when k is low</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24025">
                <a:tc>
                  <a:txBody>
                    <a:bodyPr anchor="t" rtlCol="false"/>
                    <a:lstStyle/>
                    <a:p>
                      <a:pPr algn="ctr">
                        <a:lnSpc>
                          <a:spcPts val="5039"/>
                        </a:lnSpc>
                        <a:defRPr/>
                      </a:pPr>
                      <a:r>
                        <a:rPr lang="en-US" sz="3599">
                          <a:solidFill>
                            <a:srgbClr val="000000"/>
                          </a:solidFill>
                          <a:latin typeface="Glacial Indifference"/>
                          <a:ea typeface="Glacial Indifference"/>
                          <a:cs typeface="Glacial Indifference"/>
                          <a:sym typeface="Glacial Indifference"/>
                        </a:rPr>
                        <a:t>Walshaw-Cross refinement algorithm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518154" indent="-259077" lvl="1">
                        <a:lnSpc>
                          <a:spcPts val="3359"/>
                        </a:lnSpc>
                        <a:buFont typeface="Arial"/>
                        <a:buChar char="•"/>
                        <a:defRPr/>
                      </a:pPr>
                      <a:r>
                        <a:rPr lang="en-US" b="true" sz="2399">
                          <a:solidFill>
                            <a:srgbClr val="000000"/>
                          </a:solidFill>
                          <a:latin typeface="Glacial Indifference Bold"/>
                          <a:ea typeface="Glacial Indifference Bold"/>
                          <a:cs typeface="Glacial Indifference Bold"/>
                          <a:sym typeface="Glacial Indifference Bold"/>
                        </a:rPr>
                        <a:t>almost the same as GKLR</a:t>
                      </a:r>
                      <a:endParaRPr lang="en-US" sz="1100"/>
                    </a:p>
                    <a:p>
                      <a:pPr algn="l" marL="518154" indent="-259077" lvl="1">
                        <a:lnSpc>
                          <a:spcPts val="3359"/>
                        </a:lnSpc>
                        <a:buFont typeface="Arial"/>
                        <a:buChar char="•"/>
                      </a:pPr>
                      <a:r>
                        <a:rPr lang="en-US" b="true" sz="2399">
                          <a:solidFill>
                            <a:srgbClr val="000000"/>
                          </a:solidFill>
                          <a:latin typeface="Glacial Indifference Bold"/>
                          <a:ea typeface="Glacial Indifference Bold"/>
                          <a:cs typeface="Glacial Indifference Bold"/>
                          <a:sym typeface="Glacial Indifference Bold"/>
                        </a:rPr>
                        <a:t>Uses load distribution algorithms for better balancing</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HEURISTIC ALGORITHMS</a:t>
            </a:r>
          </a:p>
        </p:txBody>
      </p:sp>
      <p:sp>
        <p:nvSpPr>
          <p:cNvPr name="TextBox 10" id="10"/>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sp>
        <p:nvSpPr>
          <p:cNvPr name="Freeform 2" id="2"/>
          <p:cNvSpPr/>
          <p:nvPr/>
        </p:nvSpPr>
        <p:spPr>
          <a:xfrm flipH="false" flipV="false" rot="0">
            <a:off x="-457200" y="-723900"/>
            <a:ext cx="9601200" cy="11544300"/>
          </a:xfrm>
          <a:custGeom>
            <a:avLst/>
            <a:gdLst/>
            <a:ahLst/>
            <a:cxnLst/>
            <a:rect r="r" b="b" t="t" l="l"/>
            <a:pathLst>
              <a:path h="11544300" w="9601200">
                <a:moveTo>
                  <a:pt x="0" y="0"/>
                </a:moveTo>
                <a:lnTo>
                  <a:pt x="9601200" y="0"/>
                </a:lnTo>
                <a:lnTo>
                  <a:pt x="9601200" y="11544300"/>
                </a:lnTo>
                <a:lnTo>
                  <a:pt x="0" y="11544300"/>
                </a:lnTo>
                <a:lnTo>
                  <a:pt x="0" y="0"/>
                </a:lnTo>
                <a:close/>
              </a:path>
            </a:pathLst>
          </a:custGeom>
          <a:blipFill>
            <a:blip r:embed="rId2">
              <a:extLst>
                <a:ext uri="{96DAC541-7B7A-43D3-8B79-37D633B846F1}">
                  <asvg:svgBlip xmlns:asvg="http://schemas.microsoft.com/office/drawing/2016/SVG/main" r:embed="rId3"/>
                </a:ext>
              </a:extLst>
            </a:blip>
            <a:stretch>
              <a:fillRect l="-35381" t="-2505" r="0" b="-10089"/>
            </a:stretch>
          </a:blipFill>
        </p:spPr>
      </p:sp>
      <p:sp>
        <p:nvSpPr>
          <p:cNvPr name="Freeform 3" id="3"/>
          <p:cNvSpPr/>
          <p:nvPr/>
        </p:nvSpPr>
        <p:spPr>
          <a:xfrm flipH="false" flipV="false" rot="0">
            <a:off x="11091270" y="2492770"/>
            <a:ext cx="5934570" cy="5934570"/>
          </a:xfrm>
          <a:custGeom>
            <a:avLst/>
            <a:gdLst/>
            <a:ahLst/>
            <a:cxnLst/>
            <a:rect r="r" b="b" t="t" l="l"/>
            <a:pathLst>
              <a:path h="5934570" w="5934570">
                <a:moveTo>
                  <a:pt x="0" y="0"/>
                </a:moveTo>
                <a:lnTo>
                  <a:pt x="5934570" y="0"/>
                </a:lnTo>
                <a:lnTo>
                  <a:pt x="5934570" y="5934570"/>
                </a:lnTo>
                <a:lnTo>
                  <a:pt x="0" y="5934570"/>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775495" y="2395438"/>
            <a:ext cx="3165421" cy="6031902"/>
            <a:chOff x="0" y="0"/>
            <a:chExt cx="1623702" cy="3094062"/>
          </a:xfrm>
        </p:grpSpPr>
        <p:sp>
          <p:nvSpPr>
            <p:cNvPr name="Freeform 5" id="5"/>
            <p:cNvSpPr/>
            <p:nvPr/>
          </p:nvSpPr>
          <p:spPr>
            <a:xfrm flipH="false" flipV="false" rot="0">
              <a:off x="0" y="0"/>
              <a:ext cx="1623702" cy="3094062"/>
            </a:xfrm>
            <a:custGeom>
              <a:avLst/>
              <a:gdLst/>
              <a:ahLst/>
              <a:cxnLst/>
              <a:rect r="r" b="b" t="t" l="l"/>
              <a:pathLst>
                <a:path h="3094062" w="1623702">
                  <a:moveTo>
                    <a:pt x="0" y="0"/>
                  </a:moveTo>
                  <a:lnTo>
                    <a:pt x="1623702" y="0"/>
                  </a:lnTo>
                  <a:lnTo>
                    <a:pt x="1623702" y="3094062"/>
                  </a:lnTo>
                  <a:lnTo>
                    <a:pt x="0" y="3094062"/>
                  </a:lnTo>
                  <a:close/>
                </a:path>
              </a:pathLst>
            </a:custGeom>
            <a:solidFill>
              <a:srgbClr val="000000">
                <a:alpha val="0"/>
              </a:srgbClr>
            </a:solidFill>
          </p:spPr>
        </p:sp>
      </p:grpSp>
      <p:sp>
        <p:nvSpPr>
          <p:cNvPr name="Freeform 6" id="6"/>
          <p:cNvSpPr/>
          <p:nvPr/>
        </p:nvSpPr>
        <p:spPr>
          <a:xfrm flipH="false" flipV="false" rot="0">
            <a:off x="15336566" y="6705600"/>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28700" y="3573501"/>
            <a:ext cx="6518068" cy="3549307"/>
            <a:chOff x="0" y="0"/>
            <a:chExt cx="8690758" cy="4732410"/>
          </a:xfrm>
        </p:grpSpPr>
        <p:sp>
          <p:nvSpPr>
            <p:cNvPr name="TextBox 8" id="8"/>
            <p:cNvSpPr txBox="true"/>
            <p:nvPr/>
          </p:nvSpPr>
          <p:spPr>
            <a:xfrm rot="0">
              <a:off x="0" y="4260605"/>
              <a:ext cx="8690758" cy="471805"/>
            </a:xfrm>
            <a:prstGeom prst="rect">
              <a:avLst/>
            </a:prstGeom>
          </p:spPr>
          <p:txBody>
            <a:bodyPr anchor="t" rtlCol="false" tIns="0" lIns="0" bIns="0" rIns="0">
              <a:spAutoFit/>
            </a:bodyPr>
            <a:lstStyle/>
            <a:p>
              <a:pPr algn="l">
                <a:lnSpc>
                  <a:spcPts val="2940"/>
                </a:lnSpc>
              </a:pPr>
            </a:p>
          </p:txBody>
        </p:sp>
        <p:sp>
          <p:nvSpPr>
            <p:cNvPr name="TextBox 9" id="9"/>
            <p:cNvSpPr txBox="true"/>
            <p:nvPr/>
          </p:nvSpPr>
          <p:spPr>
            <a:xfrm rot="0">
              <a:off x="0" y="57150"/>
              <a:ext cx="8690758" cy="2413423"/>
            </a:xfrm>
            <a:prstGeom prst="rect">
              <a:avLst/>
            </a:prstGeom>
          </p:spPr>
          <p:txBody>
            <a:bodyPr anchor="t" rtlCol="false" tIns="0" lIns="0" bIns="0" rIns="0">
              <a:spAutoFit/>
            </a:bodyPr>
            <a:lstStyle/>
            <a:p>
              <a:pPr algn="l">
                <a:lnSpc>
                  <a:spcPts val="7039"/>
                </a:lnSpc>
              </a:pPr>
              <a:r>
                <a:rPr lang="en-US" sz="6399" b="true">
                  <a:solidFill>
                    <a:srgbClr val="F5F5EF"/>
                  </a:solidFill>
                  <a:latin typeface="League Spartan"/>
                  <a:ea typeface="League Spartan"/>
                  <a:cs typeface="League Spartan"/>
                  <a:sym typeface="League Spartan"/>
                </a:rPr>
                <a:t>REAL-LIFE APPLICATIONS</a:t>
              </a:r>
            </a:p>
          </p:txBody>
        </p:sp>
        <p:sp>
          <p:nvSpPr>
            <p:cNvPr name="TextBox 10" id="10"/>
            <p:cNvSpPr txBox="true"/>
            <p:nvPr/>
          </p:nvSpPr>
          <p:spPr>
            <a:xfrm rot="0">
              <a:off x="0" y="2775259"/>
              <a:ext cx="8690758" cy="947844"/>
            </a:xfrm>
            <a:prstGeom prst="rect">
              <a:avLst/>
            </a:prstGeom>
          </p:spPr>
          <p:txBody>
            <a:bodyPr anchor="t" rtlCol="false" tIns="0" lIns="0" bIns="0" rIns="0">
              <a:spAutoFit/>
            </a:bodyPr>
            <a:lstStyle/>
            <a:p>
              <a:pPr algn="l">
                <a:lnSpc>
                  <a:spcPts val="5719"/>
                </a:lnSpc>
              </a:pPr>
              <a:r>
                <a:rPr lang="en-US" sz="4399" b="true">
                  <a:solidFill>
                    <a:srgbClr val="FFDE59"/>
                  </a:solidFill>
                  <a:latin typeface="Glacial Indifference Bold"/>
                  <a:ea typeface="Glacial Indifference Bold"/>
                  <a:cs typeface="Glacial Indifference Bold"/>
                  <a:sym typeface="Glacial Indifference Bold"/>
                </a:rPr>
                <a:t>1905079</a:t>
              </a:r>
            </a:p>
          </p:txBody>
        </p:sp>
      </p:grpSp>
      <p:sp>
        <p:nvSpPr>
          <p:cNvPr name="TextBox 11" id="11"/>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F5F5EF"/>
                </a:solidFill>
                <a:latin typeface="Glacial Indifference Bold"/>
                <a:ea typeface="Glacial Indifference Bold"/>
                <a:cs typeface="Glacial Indifference Bold"/>
                <a:sym typeface="Glacial Indifference Bold"/>
              </a:rPr>
              <a:t>CSE 462</a:t>
            </a:r>
          </a:p>
        </p:txBody>
      </p:sp>
      <p:sp>
        <p:nvSpPr>
          <p:cNvPr name="TextBox 12" id="12"/>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
        <p:nvSpPr>
          <p:cNvPr name="TextBox 13" id="13"/>
          <p:cNvSpPr txBox="true"/>
          <p:nvPr/>
        </p:nvSpPr>
        <p:spPr>
          <a:xfrm rot="0">
            <a:off x="268696" y="1863575"/>
            <a:ext cx="2868210" cy="1458415"/>
          </a:xfrm>
          <a:prstGeom prst="rect">
            <a:avLst/>
          </a:prstGeom>
        </p:spPr>
        <p:txBody>
          <a:bodyPr anchor="t" rtlCol="false" tIns="0" lIns="0" bIns="0" rIns="0">
            <a:spAutoFit/>
          </a:bodyPr>
          <a:lstStyle/>
          <a:p>
            <a:pPr algn="ctr">
              <a:lnSpc>
                <a:spcPts val="10917"/>
              </a:lnSpc>
            </a:pPr>
            <a:r>
              <a:rPr lang="en-US" sz="10917">
                <a:solidFill>
                  <a:srgbClr val="F5F5EF"/>
                </a:solidFill>
                <a:latin typeface="Nickainley"/>
                <a:ea typeface="Nickainley"/>
                <a:cs typeface="Nickainley"/>
                <a:sym typeface="Nickainley"/>
              </a:rPr>
              <a:t>06</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1E6B8">
                <a:alpha val="100000"/>
              </a:srgbClr>
            </a:gs>
            <a:gs pos="100000">
              <a:srgbClr val="EAEBE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407143" y="3478882"/>
            <a:ext cx="8499479" cy="4293423"/>
          </a:xfrm>
          <a:custGeom>
            <a:avLst/>
            <a:gdLst/>
            <a:ahLst/>
            <a:cxnLst/>
            <a:rect r="r" b="b" t="t" l="l"/>
            <a:pathLst>
              <a:path h="4293423" w="8499479">
                <a:moveTo>
                  <a:pt x="0" y="0"/>
                </a:moveTo>
                <a:lnTo>
                  <a:pt x="8499480" y="0"/>
                </a:lnTo>
                <a:lnTo>
                  <a:pt x="8499480" y="4293423"/>
                </a:lnTo>
                <a:lnTo>
                  <a:pt x="0" y="4293423"/>
                </a:lnTo>
                <a:lnTo>
                  <a:pt x="0" y="0"/>
                </a:lnTo>
                <a:close/>
              </a:path>
            </a:pathLst>
          </a:custGeom>
          <a:blipFill>
            <a:blip r:embed="rId2"/>
            <a:stretch>
              <a:fillRect l="0" t="0" r="0" b="0"/>
            </a:stretch>
          </a:blipFill>
        </p:spPr>
      </p:sp>
      <p:grpSp>
        <p:nvGrpSpPr>
          <p:cNvPr name="Group 3" id="3"/>
          <p:cNvGrpSpPr/>
          <p:nvPr/>
        </p:nvGrpSpPr>
        <p:grpSpPr>
          <a:xfrm rot="0">
            <a:off x="587999" y="1576306"/>
            <a:ext cx="8819144" cy="8710694"/>
            <a:chOff x="0" y="0"/>
            <a:chExt cx="11758859" cy="11614258"/>
          </a:xfrm>
        </p:grpSpPr>
        <p:sp>
          <p:nvSpPr>
            <p:cNvPr name="TextBox 4" id="4"/>
            <p:cNvSpPr txBox="true"/>
            <p:nvPr/>
          </p:nvSpPr>
          <p:spPr>
            <a:xfrm rot="0">
              <a:off x="0" y="-28575"/>
              <a:ext cx="11758859" cy="11642833"/>
            </a:xfrm>
            <a:prstGeom prst="rect">
              <a:avLst/>
            </a:prstGeom>
          </p:spPr>
          <p:txBody>
            <a:bodyPr anchor="t" rtlCol="false" tIns="0" lIns="0" bIns="0" rIns="0">
              <a:spAutoFit/>
            </a:bodyPr>
            <a:lstStyle/>
            <a:p>
              <a:pPr algn="l">
                <a:lnSpc>
                  <a:spcPts val="3457"/>
                </a:lnSpc>
              </a:pPr>
              <a:r>
                <a:rPr lang="en-US" sz="2659" b="true">
                  <a:solidFill>
                    <a:srgbClr val="000000"/>
                  </a:solidFill>
                  <a:latin typeface="Glacial Indifference Bold"/>
                  <a:ea typeface="Glacial Indifference Bold"/>
                  <a:cs typeface="Glacial Indifference Bold"/>
                  <a:sym typeface="Glacial Indifference Bold"/>
                </a:rPr>
                <a:t>Circuit Partitioning</a:t>
              </a:r>
            </a:p>
            <a:p>
              <a:pPr algn="l" marL="574168" indent="-287084" lvl="1">
                <a:lnSpc>
                  <a:spcPts val="3457"/>
                </a:lnSpc>
                <a:buFont typeface="Arial"/>
                <a:buChar char="•"/>
              </a:pPr>
              <a:r>
                <a:rPr lang="en-US" sz="2659">
                  <a:solidFill>
                    <a:srgbClr val="000000"/>
                  </a:solidFill>
                  <a:latin typeface="Glacial Indifference"/>
                  <a:ea typeface="Glacial Indifference"/>
                  <a:cs typeface="Glacial Indifference"/>
                  <a:sym typeface="Glacial Indifference"/>
                </a:rPr>
                <a:t>The goal is to divide a large circuit into smaller, more manageable sub-circuits while minimizing the number of connections between partitions to reduce complexity and optimize performance.</a:t>
              </a:r>
            </a:p>
            <a:p>
              <a:pPr algn="l" marL="574168" indent="-287084" lvl="1">
                <a:lnSpc>
                  <a:spcPts val="3457"/>
                </a:lnSpc>
                <a:buFont typeface="Arial"/>
                <a:buChar char="•"/>
              </a:pPr>
              <a:r>
                <a:rPr lang="en-US" sz="2659">
                  <a:solidFill>
                    <a:srgbClr val="000000"/>
                  </a:solidFill>
                  <a:latin typeface="Glacial Indifference"/>
                  <a:ea typeface="Glacial Indifference"/>
                  <a:cs typeface="Glacial Indifference"/>
                  <a:sym typeface="Glacial Indifference"/>
                </a:rPr>
                <a:t>Circuit components (like gates, modules, flip-flops) are represented as vertices in the graph, while the wires connecting them are represented as edges.</a:t>
              </a:r>
            </a:p>
            <a:p>
              <a:pPr algn="l" marL="574168" indent="-287084" lvl="1">
                <a:lnSpc>
                  <a:spcPts val="3457"/>
                </a:lnSpc>
                <a:buFont typeface="Arial"/>
                <a:buChar char="•"/>
              </a:pPr>
              <a:r>
                <a:rPr lang="en-US" b="true" sz="2659">
                  <a:solidFill>
                    <a:srgbClr val="000000"/>
                  </a:solidFill>
                  <a:latin typeface="Glacial Indifference Bold"/>
                  <a:ea typeface="Glacial Indifference Bold"/>
                  <a:cs typeface="Glacial Indifference Bold"/>
                  <a:sym typeface="Glacial Indifference Bold"/>
                </a:rPr>
                <a:t>Balanced Partitioning</a:t>
              </a:r>
              <a:r>
                <a:rPr lang="en-US" sz="2659">
                  <a:solidFill>
                    <a:srgbClr val="000000"/>
                  </a:solidFill>
                  <a:latin typeface="Glacial Indifference"/>
                  <a:ea typeface="Glacial Indifference"/>
                  <a:cs typeface="Glacial Indifference"/>
                  <a:sym typeface="Glacial Indifference"/>
                </a:rPr>
                <a:t>: Each partition should contain approximately equal numbers of components to ensure even distribution of computational load and area utilization.</a:t>
              </a:r>
            </a:p>
            <a:p>
              <a:pPr algn="l" marL="574168" indent="-287084" lvl="1">
                <a:lnSpc>
                  <a:spcPts val="3457"/>
                </a:lnSpc>
                <a:buFont typeface="Arial"/>
                <a:buChar char="•"/>
              </a:pPr>
              <a:r>
                <a:rPr lang="en-US" b="true" sz="2659">
                  <a:solidFill>
                    <a:srgbClr val="000000"/>
                  </a:solidFill>
                  <a:latin typeface="Glacial Indifference Bold"/>
                  <a:ea typeface="Glacial Indifference Bold"/>
                  <a:cs typeface="Glacial Indifference Bold"/>
                  <a:sym typeface="Glacial Indifference Bold"/>
                </a:rPr>
                <a:t>Minimizing Cut Size</a:t>
              </a:r>
              <a:r>
                <a:rPr lang="en-US" sz="2659">
                  <a:solidFill>
                    <a:srgbClr val="000000"/>
                  </a:solidFill>
                  <a:latin typeface="Glacial Indifference"/>
                  <a:ea typeface="Glacial Indifference"/>
                  <a:cs typeface="Glacial Indifference"/>
                  <a:sym typeface="Glacial Indifference"/>
                </a:rPr>
                <a:t>: The objective is to minimize the number of edges (interconnections) that cross between different partitions, which directly impacts:</a:t>
              </a:r>
            </a:p>
            <a:p>
              <a:pPr algn="l">
                <a:lnSpc>
                  <a:spcPts val="3457"/>
                </a:lnSpc>
              </a:pPr>
            </a:p>
            <a:p>
              <a:pPr algn="l">
                <a:lnSpc>
                  <a:spcPts val="3457"/>
                </a:lnSpc>
              </a:pPr>
            </a:p>
            <a:p>
              <a:pPr algn="l">
                <a:lnSpc>
                  <a:spcPts val="3457"/>
                </a:lnSpc>
              </a:pPr>
            </a:p>
            <a:p>
              <a:pPr algn="l">
                <a:lnSpc>
                  <a:spcPts val="3457"/>
                </a:lnSpc>
              </a:pPr>
            </a:p>
            <a:p>
              <a:pPr algn="l">
                <a:lnSpc>
                  <a:spcPts val="3457"/>
                </a:lnSpc>
              </a:pPr>
            </a:p>
          </p:txBody>
        </p:sp>
        <p:sp>
          <p:nvSpPr>
            <p:cNvPr name="TextBox 5" id="5"/>
            <p:cNvSpPr txBox="true"/>
            <p:nvPr/>
          </p:nvSpPr>
          <p:spPr>
            <a:xfrm rot="0">
              <a:off x="2602400" y="8708161"/>
              <a:ext cx="4443030" cy="2448110"/>
            </a:xfrm>
            <a:prstGeom prst="rect">
              <a:avLst/>
            </a:prstGeom>
          </p:spPr>
          <p:txBody>
            <a:bodyPr anchor="t" rtlCol="false" tIns="0" lIns="0" bIns="0" rIns="0">
              <a:spAutoFit/>
            </a:bodyPr>
            <a:lstStyle/>
            <a:p>
              <a:pPr algn="ctr" marL="561815" indent="-280907" lvl="1">
                <a:lnSpc>
                  <a:spcPts val="3643"/>
                </a:lnSpc>
                <a:buFont typeface="Arial"/>
                <a:buChar char="•"/>
              </a:pPr>
              <a:r>
                <a:rPr lang="en-US" sz="2602">
                  <a:solidFill>
                    <a:srgbClr val="000000"/>
                  </a:solidFill>
                  <a:latin typeface="Glacial Indifference"/>
                  <a:ea typeface="Glacial Indifference"/>
                  <a:cs typeface="Glacial Indifference"/>
                  <a:sym typeface="Glacial Indifference"/>
                </a:rPr>
                <a:t>Power consumption</a:t>
              </a:r>
            </a:p>
            <a:p>
              <a:pPr algn="l" marL="561815" indent="-280907" lvl="1">
                <a:lnSpc>
                  <a:spcPts val="3643"/>
                </a:lnSpc>
                <a:buFont typeface="Arial"/>
                <a:buChar char="•"/>
              </a:pPr>
              <a:r>
                <a:rPr lang="en-US" sz="2602">
                  <a:solidFill>
                    <a:srgbClr val="000000"/>
                  </a:solidFill>
                  <a:latin typeface="Glacial Indifference"/>
                  <a:ea typeface="Glacial Indifference"/>
                  <a:cs typeface="Glacial Indifference"/>
                  <a:sym typeface="Glacial Indifference"/>
                </a:rPr>
                <a:t>Signal delay</a:t>
              </a:r>
            </a:p>
            <a:p>
              <a:pPr algn="ctr" marL="561815" indent="-280907" lvl="1">
                <a:lnSpc>
                  <a:spcPts val="3643"/>
                </a:lnSpc>
                <a:buFont typeface="Arial"/>
                <a:buChar char="•"/>
              </a:pPr>
              <a:r>
                <a:rPr lang="en-US" sz="2602">
                  <a:solidFill>
                    <a:srgbClr val="000000"/>
                  </a:solidFill>
                  <a:latin typeface="Glacial Indifference"/>
                  <a:ea typeface="Glacial Indifference"/>
                  <a:cs typeface="Glacial Indifference"/>
                  <a:sym typeface="Glacial Indifference"/>
                </a:rPr>
                <a:t>Routing complexity</a:t>
              </a:r>
            </a:p>
            <a:p>
              <a:pPr algn="ctr" marL="561815" indent="-280907" lvl="1">
                <a:lnSpc>
                  <a:spcPts val="3643"/>
                </a:lnSpc>
                <a:buFont typeface="Arial"/>
                <a:buChar char="•"/>
              </a:pPr>
              <a:r>
                <a:rPr lang="en-US" sz="2602">
                  <a:solidFill>
                    <a:srgbClr val="000000"/>
                  </a:solidFill>
                  <a:latin typeface="Glacial Indifference"/>
                  <a:ea typeface="Glacial Indifference"/>
                  <a:cs typeface="Glacial Indifference"/>
                  <a:sym typeface="Glacial Indifference"/>
                </a:rPr>
                <a:t>Manufacturing cost</a:t>
              </a:r>
            </a:p>
          </p:txBody>
        </p:sp>
      </p:grpSp>
      <p:sp>
        <p:nvSpPr>
          <p:cNvPr name="Freeform 6" id="6"/>
          <p:cNvSpPr/>
          <p:nvPr/>
        </p:nvSpPr>
        <p:spPr>
          <a:xfrm flipH="false" flipV="false" rot="0">
            <a:off x="14491522" y="8519713"/>
            <a:ext cx="3796478" cy="1477175"/>
          </a:xfrm>
          <a:custGeom>
            <a:avLst/>
            <a:gdLst/>
            <a:ahLst/>
            <a:cxnLst/>
            <a:rect r="r" b="b" t="t" l="l"/>
            <a:pathLst>
              <a:path h="1477175" w="3796478">
                <a:moveTo>
                  <a:pt x="0" y="0"/>
                </a:moveTo>
                <a:lnTo>
                  <a:pt x="3796478" y="0"/>
                </a:lnTo>
                <a:lnTo>
                  <a:pt x="3796478" y="1477174"/>
                </a:lnTo>
                <a:lnTo>
                  <a:pt x="0" y="14771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94315" y="235668"/>
            <a:ext cx="9206511" cy="1020736"/>
          </a:xfrm>
          <a:prstGeom prst="rect">
            <a:avLst/>
          </a:prstGeom>
        </p:spPr>
        <p:txBody>
          <a:bodyPr anchor="t" rtlCol="false" tIns="0" lIns="0" bIns="0" rIns="0">
            <a:spAutoFit/>
          </a:bodyPr>
          <a:lstStyle/>
          <a:p>
            <a:pPr algn="l">
              <a:lnSpc>
                <a:spcPts val="8313"/>
              </a:lnSpc>
            </a:pPr>
            <a:r>
              <a:rPr lang="en-US" sz="5938" b="true">
                <a:solidFill>
                  <a:srgbClr val="000000"/>
                </a:solidFill>
                <a:latin typeface="Glacial Indifference Bold"/>
                <a:ea typeface="Glacial Indifference Bold"/>
                <a:cs typeface="Glacial Indifference Bold"/>
                <a:sym typeface="Glacial Indifference Bold"/>
              </a:rPr>
              <a:t>VLSI DESIGN:</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1E6B8">
                <a:alpha val="100000"/>
              </a:srgbClr>
            </a:gs>
            <a:gs pos="100000">
              <a:srgbClr val="EAEBEA">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307286" y="2020121"/>
            <a:ext cx="7980714" cy="6246758"/>
            <a:chOff x="0" y="0"/>
            <a:chExt cx="10640952" cy="8329010"/>
          </a:xfrm>
        </p:grpSpPr>
        <p:sp>
          <p:nvSpPr>
            <p:cNvPr name="Freeform 3" id="3"/>
            <p:cNvSpPr/>
            <p:nvPr/>
          </p:nvSpPr>
          <p:spPr>
            <a:xfrm flipH="false" flipV="false" rot="0">
              <a:off x="239391" y="0"/>
              <a:ext cx="9811733" cy="6599856"/>
            </a:xfrm>
            <a:custGeom>
              <a:avLst/>
              <a:gdLst/>
              <a:ahLst/>
              <a:cxnLst/>
              <a:rect r="r" b="b" t="t" l="l"/>
              <a:pathLst>
                <a:path h="6599856" w="9811733">
                  <a:moveTo>
                    <a:pt x="0" y="0"/>
                  </a:moveTo>
                  <a:lnTo>
                    <a:pt x="9811733" y="0"/>
                  </a:lnTo>
                  <a:lnTo>
                    <a:pt x="9811733" y="6599856"/>
                  </a:lnTo>
                  <a:lnTo>
                    <a:pt x="0" y="6599856"/>
                  </a:lnTo>
                  <a:lnTo>
                    <a:pt x="0" y="0"/>
                  </a:lnTo>
                  <a:close/>
                </a:path>
              </a:pathLst>
            </a:custGeom>
            <a:blipFill>
              <a:blip r:embed="rId2"/>
              <a:stretch>
                <a:fillRect l="-8918" t="0" r="-8893" b="-489"/>
              </a:stretch>
            </a:blipFill>
          </p:spPr>
        </p:sp>
        <p:sp>
          <p:nvSpPr>
            <p:cNvPr name="Freeform 4" id="4"/>
            <p:cNvSpPr/>
            <p:nvPr/>
          </p:nvSpPr>
          <p:spPr>
            <a:xfrm flipH="false" flipV="false" rot="0">
              <a:off x="0" y="6599856"/>
              <a:ext cx="10640952" cy="1729155"/>
            </a:xfrm>
            <a:custGeom>
              <a:avLst/>
              <a:gdLst/>
              <a:ahLst/>
              <a:cxnLst/>
              <a:rect r="r" b="b" t="t" l="l"/>
              <a:pathLst>
                <a:path h="1729155" w="10640952">
                  <a:moveTo>
                    <a:pt x="0" y="0"/>
                  </a:moveTo>
                  <a:lnTo>
                    <a:pt x="10640952" y="0"/>
                  </a:lnTo>
                  <a:lnTo>
                    <a:pt x="10640952" y="1729154"/>
                  </a:lnTo>
                  <a:lnTo>
                    <a:pt x="0" y="1729154"/>
                  </a:lnTo>
                  <a:lnTo>
                    <a:pt x="0" y="0"/>
                  </a:lnTo>
                  <a:close/>
                </a:path>
              </a:pathLst>
            </a:custGeom>
            <a:blipFill>
              <a:blip r:embed="rId3"/>
              <a:stretch>
                <a:fillRect l="0" t="0" r="0" b="0"/>
              </a:stretch>
            </a:blipFill>
          </p:spPr>
        </p:sp>
      </p:grpSp>
      <p:sp>
        <p:nvSpPr>
          <p:cNvPr name="TextBox 5" id="5"/>
          <p:cNvSpPr txBox="true"/>
          <p:nvPr/>
        </p:nvSpPr>
        <p:spPr>
          <a:xfrm rot="0">
            <a:off x="442617" y="286265"/>
            <a:ext cx="9499337" cy="10270542"/>
          </a:xfrm>
          <a:prstGeom prst="rect">
            <a:avLst/>
          </a:prstGeom>
        </p:spPr>
        <p:txBody>
          <a:bodyPr anchor="t" rtlCol="false" tIns="0" lIns="0" bIns="0" rIns="0">
            <a:spAutoFit/>
          </a:bodyPr>
          <a:lstStyle/>
          <a:p>
            <a:pPr algn="l">
              <a:lnSpc>
                <a:spcPts val="3244"/>
              </a:lnSpc>
            </a:pPr>
          </a:p>
          <a:p>
            <a:pPr algn="l">
              <a:lnSpc>
                <a:spcPts val="3244"/>
              </a:lnSpc>
            </a:pPr>
          </a:p>
          <a:p>
            <a:pPr algn="l">
              <a:lnSpc>
                <a:spcPts val="3244"/>
              </a:lnSpc>
            </a:pPr>
          </a:p>
          <a:p>
            <a:pPr algn="l">
              <a:lnSpc>
                <a:spcPts val="3244"/>
              </a:lnSpc>
            </a:pPr>
            <a:r>
              <a:rPr lang="en-US" sz="2495" b="true">
                <a:solidFill>
                  <a:srgbClr val="000000"/>
                </a:solidFill>
                <a:latin typeface="Glacial Indifference Bold"/>
                <a:ea typeface="Glacial Indifference Bold"/>
                <a:cs typeface="Glacial Indifference Bold"/>
                <a:sym typeface="Glacial Indifference Bold"/>
              </a:rPr>
              <a:t>Multi-level Circuit Partitioning: </a:t>
            </a:r>
          </a:p>
          <a:p>
            <a:pPr algn="l">
              <a:lnSpc>
                <a:spcPts val="3244"/>
              </a:lnSpc>
            </a:pPr>
            <a:r>
              <a:rPr lang="en-US" sz="2495">
                <a:solidFill>
                  <a:srgbClr val="000000"/>
                </a:solidFill>
                <a:latin typeface="Glacial Indifference"/>
                <a:ea typeface="Glacial Indifference"/>
                <a:cs typeface="Glacial Indifference"/>
                <a:sym typeface="Glacial Indifference"/>
              </a:rPr>
              <a:t>Complex VLSI circuits are partitioned hierarchically:</a:t>
            </a:r>
          </a:p>
          <a:p>
            <a:pPr algn="l" marL="538860" indent="-269430" lvl="1">
              <a:lnSpc>
                <a:spcPts val="3244"/>
              </a:lnSpc>
              <a:buFont typeface="Arial"/>
              <a:buChar char="•"/>
            </a:pPr>
            <a:r>
              <a:rPr lang="en-US" sz="2495">
                <a:solidFill>
                  <a:srgbClr val="000000"/>
                </a:solidFill>
                <a:latin typeface="Glacial Indifference"/>
                <a:ea typeface="Glacial Indifference"/>
                <a:cs typeface="Glacial Indifference"/>
                <a:sym typeface="Glacial Indifference"/>
              </a:rPr>
              <a:t>System level: Dividing into major functional blocks</a:t>
            </a:r>
          </a:p>
          <a:p>
            <a:pPr algn="l" marL="538860" indent="-269430" lvl="1">
              <a:lnSpc>
                <a:spcPts val="3244"/>
              </a:lnSpc>
              <a:buFont typeface="Arial"/>
              <a:buChar char="•"/>
            </a:pPr>
            <a:r>
              <a:rPr lang="en-US" sz="2495">
                <a:solidFill>
                  <a:srgbClr val="000000"/>
                </a:solidFill>
                <a:latin typeface="Glacial Indifference"/>
                <a:ea typeface="Glacial Indifference"/>
                <a:cs typeface="Glacial Indifference"/>
                <a:sym typeface="Glacial Indifference"/>
              </a:rPr>
              <a:t>Block level: Breaking down functional blocks into smaller modules</a:t>
            </a:r>
          </a:p>
          <a:p>
            <a:pPr algn="l" marL="538860" indent="-269430" lvl="1">
              <a:lnSpc>
                <a:spcPts val="3244"/>
              </a:lnSpc>
              <a:buFont typeface="Arial"/>
              <a:buChar char="•"/>
            </a:pPr>
            <a:r>
              <a:rPr lang="en-US" sz="2495">
                <a:solidFill>
                  <a:srgbClr val="000000"/>
                </a:solidFill>
                <a:latin typeface="Glacial Indifference"/>
                <a:ea typeface="Glacial Indifference"/>
                <a:cs typeface="Glacial Indifference"/>
                <a:sym typeface="Glacial Indifference"/>
              </a:rPr>
              <a:t>Gate level: Organizing individual gates and components</a:t>
            </a:r>
          </a:p>
          <a:p>
            <a:pPr algn="l">
              <a:lnSpc>
                <a:spcPts val="3244"/>
              </a:lnSpc>
            </a:pPr>
          </a:p>
          <a:p>
            <a:pPr algn="l">
              <a:lnSpc>
                <a:spcPts val="3244"/>
              </a:lnSpc>
            </a:pPr>
            <a:r>
              <a:rPr lang="en-US" sz="2495" b="true">
                <a:solidFill>
                  <a:srgbClr val="000000"/>
                </a:solidFill>
                <a:latin typeface="Glacial Indifference Bold"/>
                <a:ea typeface="Glacial Indifference Bold"/>
                <a:cs typeface="Glacial Indifference Bold"/>
                <a:sym typeface="Glacial Indifference Bold"/>
              </a:rPr>
              <a:t>Chip Floorplanning</a:t>
            </a:r>
          </a:p>
          <a:p>
            <a:pPr algn="l" marL="538860" indent="-269430" lvl="1">
              <a:lnSpc>
                <a:spcPts val="3244"/>
              </a:lnSpc>
              <a:buFont typeface="Arial"/>
              <a:buChar char="•"/>
            </a:pPr>
            <a:r>
              <a:rPr lang="en-US" sz="2495">
                <a:solidFill>
                  <a:srgbClr val="000000"/>
                </a:solidFill>
                <a:latin typeface="Glacial Indifference"/>
                <a:ea typeface="Glacial Indifference"/>
                <a:cs typeface="Glacial Indifference"/>
                <a:sym typeface="Glacial Indifference"/>
              </a:rPr>
              <a:t>The objective is to arrange circuit modules on a chip while optimizing area utilization and minimizing wire length</a:t>
            </a:r>
          </a:p>
          <a:p>
            <a:pPr algn="l" marL="538860" indent="-269430" lvl="1">
              <a:lnSpc>
                <a:spcPts val="3244"/>
              </a:lnSpc>
              <a:buFont typeface="Arial"/>
              <a:buChar char="•"/>
            </a:pPr>
            <a:r>
              <a:rPr lang="en-US" sz="2495">
                <a:solidFill>
                  <a:srgbClr val="000000"/>
                </a:solidFill>
                <a:latin typeface="Glacial Indifference"/>
                <a:ea typeface="Glacial Indifference"/>
                <a:cs typeface="Glacial Indifference"/>
                <a:sym typeface="Glacial Indifference"/>
              </a:rPr>
              <a:t>Each partition must consider power distribution, thermal constraints, and signal timing requirements</a:t>
            </a:r>
          </a:p>
          <a:p>
            <a:pPr algn="l" marL="538860" indent="-269430" lvl="1">
              <a:lnSpc>
                <a:spcPts val="3244"/>
              </a:lnSpc>
              <a:buFont typeface="Arial"/>
              <a:buChar char="•"/>
            </a:pPr>
            <a:r>
              <a:rPr lang="en-US" sz="2495">
                <a:solidFill>
                  <a:srgbClr val="000000"/>
                </a:solidFill>
                <a:latin typeface="Glacial Indifference"/>
                <a:ea typeface="Glacial Indifference"/>
                <a:cs typeface="Glacial Indifference"/>
                <a:sym typeface="Glacial Indifference"/>
              </a:rPr>
              <a:t>The partitioning solution affects the overall chip performance and manufacturing yield</a:t>
            </a:r>
          </a:p>
          <a:p>
            <a:pPr algn="l">
              <a:lnSpc>
                <a:spcPts val="3244"/>
              </a:lnSpc>
            </a:pPr>
          </a:p>
          <a:p>
            <a:pPr algn="l">
              <a:lnSpc>
                <a:spcPts val="3244"/>
              </a:lnSpc>
            </a:pPr>
            <a:r>
              <a:rPr lang="en-US" sz="2495" b="true">
                <a:solidFill>
                  <a:srgbClr val="000000"/>
                </a:solidFill>
                <a:latin typeface="Glacial Indifference Bold"/>
                <a:ea typeface="Glacial Indifference Bold"/>
                <a:cs typeface="Glacial Indifference Bold"/>
                <a:sym typeface="Glacial Indifference Bold"/>
              </a:rPr>
              <a:t>Physical Design Optimization</a:t>
            </a:r>
          </a:p>
          <a:p>
            <a:pPr algn="l" marL="538860" indent="-269430" lvl="1">
              <a:lnSpc>
                <a:spcPts val="3244"/>
              </a:lnSpc>
              <a:buFont typeface="Arial"/>
              <a:buChar char="•"/>
            </a:pPr>
            <a:r>
              <a:rPr lang="en-US" sz="2495">
                <a:solidFill>
                  <a:srgbClr val="000000"/>
                </a:solidFill>
                <a:latin typeface="Glacial Indifference"/>
                <a:ea typeface="Glacial Indifference"/>
                <a:cs typeface="Glacial Indifference"/>
                <a:sym typeface="Glacial Indifference"/>
              </a:rPr>
              <a:t>Aims to minimize critical path delays and power consumption through optimal component placement</a:t>
            </a:r>
          </a:p>
          <a:p>
            <a:pPr algn="l" marL="538860" indent="-269430" lvl="1">
              <a:lnSpc>
                <a:spcPts val="3244"/>
              </a:lnSpc>
              <a:buFont typeface="Arial"/>
              <a:buChar char="•"/>
            </a:pPr>
            <a:r>
              <a:rPr lang="en-US" sz="2495">
                <a:solidFill>
                  <a:srgbClr val="000000"/>
                </a:solidFill>
                <a:latin typeface="Glacial Indifference"/>
                <a:ea typeface="Glacial Indifference"/>
                <a:cs typeface="Glacial Indifference"/>
                <a:sym typeface="Glacial Indifference"/>
              </a:rPr>
              <a:t>Partitions must balance computational load while maintaining signal integrity</a:t>
            </a:r>
          </a:p>
          <a:p>
            <a:pPr algn="l" marL="538860" indent="-269430" lvl="1">
              <a:lnSpc>
                <a:spcPts val="3244"/>
              </a:lnSpc>
              <a:buFont typeface="Arial"/>
              <a:buChar char="•"/>
            </a:pPr>
            <a:r>
              <a:rPr lang="en-US" sz="2495">
                <a:solidFill>
                  <a:srgbClr val="000000"/>
                </a:solidFill>
                <a:latin typeface="Glacial Indifference"/>
                <a:ea typeface="Glacial Indifference"/>
                <a:cs typeface="Glacial Indifference"/>
                <a:sym typeface="Glacial Indifference"/>
              </a:rPr>
              <a:t>Consider physical constraints like heat dissipation and power distribution networks</a:t>
            </a:r>
          </a:p>
          <a:p>
            <a:pPr algn="l">
              <a:lnSpc>
                <a:spcPts val="3244"/>
              </a:lnSpc>
            </a:pPr>
          </a:p>
        </p:txBody>
      </p:sp>
      <p:sp>
        <p:nvSpPr>
          <p:cNvPr name="Freeform 6" id="6"/>
          <p:cNvSpPr/>
          <p:nvPr/>
        </p:nvSpPr>
        <p:spPr>
          <a:xfrm flipH="false" flipV="false" rot="0">
            <a:off x="14491522" y="8676228"/>
            <a:ext cx="3796478" cy="1477175"/>
          </a:xfrm>
          <a:custGeom>
            <a:avLst/>
            <a:gdLst/>
            <a:ahLst/>
            <a:cxnLst/>
            <a:rect r="r" b="b" t="t" l="l"/>
            <a:pathLst>
              <a:path h="1477175" w="3796478">
                <a:moveTo>
                  <a:pt x="0" y="0"/>
                </a:moveTo>
                <a:lnTo>
                  <a:pt x="3796478" y="0"/>
                </a:lnTo>
                <a:lnTo>
                  <a:pt x="3796478" y="1477175"/>
                </a:lnTo>
                <a:lnTo>
                  <a:pt x="0" y="1477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42617" y="191015"/>
            <a:ext cx="9206511" cy="1020736"/>
          </a:xfrm>
          <a:prstGeom prst="rect">
            <a:avLst/>
          </a:prstGeom>
        </p:spPr>
        <p:txBody>
          <a:bodyPr anchor="t" rtlCol="false" tIns="0" lIns="0" bIns="0" rIns="0">
            <a:spAutoFit/>
          </a:bodyPr>
          <a:lstStyle/>
          <a:p>
            <a:pPr algn="l">
              <a:lnSpc>
                <a:spcPts val="8313"/>
              </a:lnSpc>
            </a:pPr>
            <a:r>
              <a:rPr lang="en-US" sz="5938" b="true">
                <a:solidFill>
                  <a:srgbClr val="000000"/>
                </a:solidFill>
                <a:latin typeface="Glacial Indifference Bold"/>
                <a:ea typeface="Glacial Indifference Bold"/>
                <a:cs typeface="Glacial Indifference Bold"/>
                <a:sym typeface="Glacial Indifference Bold"/>
              </a:rPr>
              <a:t>VLSI DESIGN:</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1E6B8">
                <a:alpha val="100000"/>
              </a:srgbClr>
            </a:gs>
            <a:gs pos="100000">
              <a:srgbClr val="EAEBE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491522" y="8676228"/>
            <a:ext cx="3796478" cy="1477175"/>
          </a:xfrm>
          <a:custGeom>
            <a:avLst/>
            <a:gdLst/>
            <a:ahLst/>
            <a:cxnLst/>
            <a:rect r="r" b="b" t="t" l="l"/>
            <a:pathLst>
              <a:path h="1477175" w="3796478">
                <a:moveTo>
                  <a:pt x="0" y="0"/>
                </a:moveTo>
                <a:lnTo>
                  <a:pt x="3796478" y="0"/>
                </a:lnTo>
                <a:lnTo>
                  <a:pt x="3796478" y="1477175"/>
                </a:lnTo>
                <a:lnTo>
                  <a:pt x="0" y="147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43630" y="3677364"/>
            <a:ext cx="8218913" cy="4869424"/>
          </a:xfrm>
          <a:custGeom>
            <a:avLst/>
            <a:gdLst/>
            <a:ahLst/>
            <a:cxnLst/>
            <a:rect r="r" b="b" t="t" l="l"/>
            <a:pathLst>
              <a:path h="4869424" w="8218913">
                <a:moveTo>
                  <a:pt x="0" y="0"/>
                </a:moveTo>
                <a:lnTo>
                  <a:pt x="8218913" y="0"/>
                </a:lnTo>
                <a:lnTo>
                  <a:pt x="8218913" y="4869424"/>
                </a:lnTo>
                <a:lnTo>
                  <a:pt x="0" y="4869424"/>
                </a:lnTo>
                <a:lnTo>
                  <a:pt x="0" y="0"/>
                </a:lnTo>
                <a:close/>
              </a:path>
            </a:pathLst>
          </a:custGeom>
          <a:blipFill>
            <a:blip r:embed="rId4"/>
            <a:stretch>
              <a:fillRect l="0" t="0" r="0" b="0"/>
            </a:stretch>
          </a:blipFill>
        </p:spPr>
      </p:sp>
      <p:sp>
        <p:nvSpPr>
          <p:cNvPr name="TextBox 4" id="4"/>
          <p:cNvSpPr txBox="true"/>
          <p:nvPr/>
        </p:nvSpPr>
        <p:spPr>
          <a:xfrm rot="0">
            <a:off x="902270" y="1399700"/>
            <a:ext cx="11327359" cy="1020736"/>
          </a:xfrm>
          <a:prstGeom prst="rect">
            <a:avLst/>
          </a:prstGeom>
        </p:spPr>
        <p:txBody>
          <a:bodyPr anchor="t" rtlCol="false" tIns="0" lIns="0" bIns="0" rIns="0">
            <a:spAutoFit/>
          </a:bodyPr>
          <a:lstStyle/>
          <a:p>
            <a:pPr algn="l">
              <a:lnSpc>
                <a:spcPts val="8313"/>
              </a:lnSpc>
            </a:pPr>
            <a:r>
              <a:rPr lang="en-US" sz="5938" b="true">
                <a:solidFill>
                  <a:srgbClr val="000000"/>
                </a:solidFill>
                <a:latin typeface="Glacial Indifference Bold"/>
                <a:ea typeface="Glacial Indifference Bold"/>
                <a:cs typeface="Glacial Indifference Bold"/>
                <a:sym typeface="Glacial Indifference Bold"/>
              </a:rPr>
              <a:t>PARALLEL COMPUTING:</a:t>
            </a:r>
          </a:p>
        </p:txBody>
      </p:sp>
      <p:sp>
        <p:nvSpPr>
          <p:cNvPr name="TextBox 5" id="5"/>
          <p:cNvSpPr txBox="true"/>
          <p:nvPr/>
        </p:nvSpPr>
        <p:spPr>
          <a:xfrm rot="0">
            <a:off x="1265374" y="3169131"/>
            <a:ext cx="8551817" cy="7217167"/>
          </a:xfrm>
          <a:prstGeom prst="rect">
            <a:avLst/>
          </a:prstGeom>
        </p:spPr>
        <p:txBody>
          <a:bodyPr anchor="t" rtlCol="false" tIns="0" lIns="0" bIns="0" rIns="0">
            <a:spAutoFit/>
          </a:bodyPr>
          <a:lstStyle/>
          <a:p>
            <a:pPr algn="l">
              <a:lnSpc>
                <a:spcPts val="4563"/>
              </a:lnSpc>
            </a:pPr>
            <a:r>
              <a:rPr lang="en-US" sz="3259">
                <a:solidFill>
                  <a:srgbClr val="000000"/>
                </a:solidFill>
                <a:latin typeface="Glacial Indifference"/>
                <a:ea typeface="Glacial Indifference"/>
                <a:cs typeface="Glacial Indifference"/>
                <a:sym typeface="Glacial Indifference"/>
              </a:rPr>
              <a:t>   1. </a:t>
            </a:r>
            <a:r>
              <a:rPr lang="en-US" sz="3259" b="true">
                <a:solidFill>
                  <a:srgbClr val="000000"/>
                </a:solidFill>
                <a:latin typeface="Glacial Indifference Bold"/>
                <a:ea typeface="Glacial Indifference Bold"/>
                <a:cs typeface="Glacial Indifference Bold"/>
                <a:sym typeface="Glacial Indifference Bold"/>
              </a:rPr>
              <a:t>Load Balancing in Distributed Systems</a:t>
            </a:r>
          </a:p>
          <a:p>
            <a:pPr algn="l">
              <a:lnSpc>
                <a:spcPts val="4563"/>
              </a:lnSpc>
            </a:pPr>
          </a:p>
          <a:p>
            <a:pPr algn="l" marL="574199" indent="-287100" lvl="1">
              <a:lnSpc>
                <a:spcPts val="3723"/>
              </a:lnSpc>
              <a:buFont typeface="Arial"/>
              <a:buChar char="•"/>
            </a:pPr>
            <a:r>
              <a:rPr lang="en-US" b="true" sz="2659">
                <a:solidFill>
                  <a:srgbClr val="000000"/>
                </a:solidFill>
                <a:latin typeface="Glacial Indifference Bold"/>
                <a:ea typeface="Glacial Indifference Bold"/>
                <a:cs typeface="Glacial Indifference Bold"/>
                <a:sym typeface="Glacial Indifference Bold"/>
              </a:rPr>
              <a:t>How Graph Partitioning is Used</a:t>
            </a:r>
            <a:r>
              <a:rPr lang="en-US" sz="2659">
                <a:solidFill>
                  <a:srgbClr val="000000"/>
                </a:solidFill>
                <a:latin typeface="Glacial Indifference"/>
                <a:ea typeface="Glacial Indifference"/>
                <a:cs typeface="Glacial Indifference"/>
                <a:sym typeface="Glacial Indifference"/>
              </a:rPr>
              <a:t>: Distributes workload evenly across multiple computing nodes while minimizing the communication overhead between nodes. The system's tasks and their dependencies are modeled as a graph, where balanced partitions ensure efficient resource utilization.</a:t>
            </a:r>
          </a:p>
          <a:p>
            <a:pPr algn="l" marL="574199" indent="-287100" lvl="1">
              <a:lnSpc>
                <a:spcPts val="3723"/>
              </a:lnSpc>
              <a:buFont typeface="Arial"/>
              <a:buChar char="•"/>
            </a:pPr>
            <a:r>
              <a:rPr lang="en-US" b="true" sz="2659">
                <a:solidFill>
                  <a:srgbClr val="000000"/>
                </a:solidFill>
                <a:latin typeface="Glacial Indifference Bold"/>
                <a:ea typeface="Glacial Indifference Bold"/>
                <a:cs typeface="Glacial Indifference Bold"/>
                <a:sym typeface="Glacial Indifference Bold"/>
              </a:rPr>
              <a:t>Example</a:t>
            </a:r>
            <a:r>
              <a:rPr lang="en-US" sz="2659">
                <a:solidFill>
                  <a:srgbClr val="000000"/>
                </a:solidFill>
                <a:latin typeface="Glacial Indifference"/>
                <a:ea typeface="Glacial Indifference"/>
                <a:cs typeface="Glacial Indifference"/>
                <a:sym typeface="Glacial Indifference"/>
              </a:rPr>
              <a:t>: Apache Hadoop uses graph partitioning techniques to distribute large-scale data processing tasks across a cluster, ensuring each node receives a balanced portion of the MapReduce operations while minimizing data transfer between nodes.</a:t>
            </a:r>
          </a:p>
          <a:p>
            <a:pPr algn="l">
              <a:lnSpc>
                <a:spcPts val="372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C9">
                <a:alpha val="100000"/>
              </a:srgbClr>
            </a:gs>
            <a:gs pos="100000">
              <a:srgbClr val="FDFF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25966" y="6158860"/>
            <a:ext cx="4262034" cy="4114800"/>
          </a:xfrm>
          <a:custGeom>
            <a:avLst/>
            <a:gdLst/>
            <a:ahLst/>
            <a:cxnLst/>
            <a:rect r="r" b="b" t="t" l="l"/>
            <a:pathLst>
              <a:path h="4114800" w="4262034">
                <a:moveTo>
                  <a:pt x="0" y="0"/>
                </a:moveTo>
                <a:lnTo>
                  <a:pt x="4262034" y="0"/>
                </a:lnTo>
                <a:lnTo>
                  <a:pt x="42620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NP - HARDNESS</a:t>
            </a:r>
          </a:p>
        </p:txBody>
      </p:sp>
      <p:sp>
        <p:nvSpPr>
          <p:cNvPr name="TextBox 4" id="4"/>
          <p:cNvSpPr txBox="true"/>
          <p:nvPr/>
        </p:nvSpPr>
        <p:spPr>
          <a:xfrm rot="0">
            <a:off x="4793113" y="1439396"/>
            <a:ext cx="7718038" cy="733099"/>
          </a:xfrm>
          <a:prstGeom prst="rect">
            <a:avLst/>
          </a:prstGeom>
        </p:spPr>
        <p:txBody>
          <a:bodyPr anchor="t" rtlCol="false" tIns="0" lIns="0" bIns="0" rIns="0">
            <a:spAutoFit/>
          </a:bodyPr>
          <a:lstStyle/>
          <a:p>
            <a:pPr algn="ctr">
              <a:lnSpc>
                <a:spcPts val="5746"/>
              </a:lnSpc>
            </a:pPr>
            <a:r>
              <a:rPr lang="en-US" b="true" sz="5224">
                <a:solidFill>
                  <a:srgbClr val="202020"/>
                </a:solidFill>
                <a:latin typeface="League Spartan"/>
                <a:ea typeface="League Spartan"/>
                <a:cs typeface="League Spartan"/>
                <a:sym typeface="League Spartan"/>
              </a:rPr>
              <a:t> GPP : NP - HARDNESS</a:t>
            </a:r>
          </a:p>
        </p:txBody>
      </p:sp>
      <p:sp>
        <p:nvSpPr>
          <p:cNvPr name="TextBox 5" id="5"/>
          <p:cNvSpPr txBox="true"/>
          <p:nvPr/>
        </p:nvSpPr>
        <p:spPr>
          <a:xfrm rot="0">
            <a:off x="2064870" y="2448721"/>
            <a:ext cx="13412869" cy="1846572"/>
          </a:xfrm>
          <a:prstGeom prst="rect">
            <a:avLst/>
          </a:prstGeom>
        </p:spPr>
        <p:txBody>
          <a:bodyPr anchor="t" rtlCol="false" tIns="0" lIns="0" bIns="0" rIns="0">
            <a:spAutoFit/>
          </a:bodyPr>
          <a:lstStyle/>
          <a:p>
            <a:pPr algn="ctr">
              <a:lnSpc>
                <a:spcPts val="5764"/>
              </a:lnSpc>
            </a:pPr>
            <a:r>
              <a:rPr lang="en-US" sz="3312" b="true">
                <a:solidFill>
                  <a:srgbClr val="202020"/>
                </a:solidFill>
                <a:latin typeface="Glacial Indifference Bold"/>
                <a:ea typeface="Glacial Indifference Bold"/>
                <a:cs typeface="Glacial Indifference Bold"/>
                <a:sym typeface="Glacial Indifference Bold"/>
              </a:rPr>
              <a:t>Decision Version of the problem :</a:t>
            </a:r>
          </a:p>
          <a:p>
            <a:pPr algn="ctr">
              <a:lnSpc>
                <a:spcPts val="4306"/>
              </a:lnSpc>
            </a:pPr>
            <a:r>
              <a:rPr lang="en-US" sz="3312">
                <a:solidFill>
                  <a:srgbClr val="202020"/>
                </a:solidFill>
                <a:latin typeface="Glacial Indifference"/>
                <a:ea typeface="Glacial Indifference"/>
                <a:cs typeface="Glacial Indifference"/>
                <a:sym typeface="Glacial Indifference"/>
              </a:rPr>
              <a:t>Given graph G=(V,E) and integer k, can we partition V into equal-sized sets with ≤ k edges between them?</a:t>
            </a:r>
          </a:p>
        </p:txBody>
      </p:sp>
      <p:sp>
        <p:nvSpPr>
          <p:cNvPr name="TextBox 6" id="6"/>
          <p:cNvSpPr txBox="true"/>
          <p:nvPr/>
        </p:nvSpPr>
        <p:spPr>
          <a:xfrm rot="0">
            <a:off x="2064870" y="5055945"/>
            <a:ext cx="13750150" cy="2167729"/>
          </a:xfrm>
          <a:prstGeom prst="rect">
            <a:avLst/>
          </a:prstGeom>
        </p:spPr>
        <p:txBody>
          <a:bodyPr anchor="t" rtlCol="false" tIns="0" lIns="0" bIns="0" rIns="0">
            <a:spAutoFit/>
          </a:bodyPr>
          <a:lstStyle/>
          <a:p>
            <a:pPr algn="ctr">
              <a:lnSpc>
                <a:spcPts val="4306"/>
              </a:lnSpc>
            </a:pPr>
            <a:r>
              <a:rPr lang="en-US" sz="3312">
                <a:solidFill>
                  <a:srgbClr val="202020"/>
                </a:solidFill>
                <a:latin typeface="Glacial Indifference"/>
                <a:ea typeface="Glacial Indifference"/>
                <a:cs typeface="Glacial Indifference"/>
                <a:sym typeface="Glacial Indifference"/>
              </a:rPr>
              <a:t>The </a:t>
            </a:r>
            <a:r>
              <a:rPr lang="en-US" sz="3312" b="true">
                <a:solidFill>
                  <a:srgbClr val="202020"/>
                </a:solidFill>
                <a:latin typeface="Glacial Indifference Bold"/>
                <a:ea typeface="Glacial Indifference Bold"/>
                <a:cs typeface="Glacial Indifference Bold"/>
                <a:sym typeface="Glacial Indifference Bold"/>
              </a:rPr>
              <a:t>Optimization</a:t>
            </a:r>
            <a:r>
              <a:rPr lang="en-US" sz="3312">
                <a:solidFill>
                  <a:srgbClr val="202020"/>
                </a:solidFill>
                <a:latin typeface="Glacial Indifference"/>
                <a:ea typeface="Glacial Indifference"/>
                <a:cs typeface="Glacial Indifference"/>
                <a:sym typeface="Glacial Indifference"/>
              </a:rPr>
              <a:t> version of the problem is </a:t>
            </a:r>
            <a:r>
              <a:rPr lang="en-US" sz="3312" b="true">
                <a:solidFill>
                  <a:srgbClr val="202020"/>
                </a:solidFill>
                <a:latin typeface="Glacial Indifference Bold"/>
                <a:ea typeface="Glacial Indifference Bold"/>
                <a:cs typeface="Glacial Indifference Bold"/>
                <a:sym typeface="Glacial Indifference Bold"/>
              </a:rPr>
              <a:t>NP-Hard</a:t>
            </a:r>
            <a:r>
              <a:rPr lang="en-US" sz="3312">
                <a:solidFill>
                  <a:srgbClr val="202020"/>
                </a:solidFill>
                <a:latin typeface="Glacial Indifference"/>
                <a:ea typeface="Glacial Indifference"/>
                <a:cs typeface="Glacial Indifference"/>
                <a:sym typeface="Glacial Indifference"/>
              </a:rPr>
              <a:t> and the </a:t>
            </a:r>
            <a:r>
              <a:rPr lang="en-US" sz="3312" b="true">
                <a:solidFill>
                  <a:srgbClr val="202020"/>
                </a:solidFill>
                <a:latin typeface="Glacial Indifference Bold"/>
                <a:ea typeface="Glacial Indifference Bold"/>
                <a:cs typeface="Glacial Indifference Bold"/>
                <a:sym typeface="Glacial Indifference Bold"/>
              </a:rPr>
              <a:t>Decision</a:t>
            </a:r>
            <a:r>
              <a:rPr lang="en-US" sz="3312">
                <a:solidFill>
                  <a:srgbClr val="202020"/>
                </a:solidFill>
                <a:latin typeface="Glacial Indifference"/>
                <a:ea typeface="Glacial Indifference"/>
                <a:cs typeface="Glacial Indifference"/>
                <a:sym typeface="Glacial Indifference"/>
              </a:rPr>
              <a:t> version of the problem is </a:t>
            </a:r>
            <a:r>
              <a:rPr lang="en-US" sz="3312" b="true">
                <a:solidFill>
                  <a:srgbClr val="202020"/>
                </a:solidFill>
                <a:latin typeface="Glacial Indifference Bold"/>
                <a:ea typeface="Glacial Indifference Bold"/>
                <a:cs typeface="Glacial Indifference Bold"/>
                <a:sym typeface="Glacial Indifference Bold"/>
              </a:rPr>
              <a:t>NP-Complete</a:t>
            </a:r>
            <a:r>
              <a:rPr lang="en-US" sz="3312">
                <a:solidFill>
                  <a:srgbClr val="202020"/>
                </a:solidFill>
                <a:latin typeface="Glacial Indifference"/>
                <a:ea typeface="Glacial Indifference"/>
                <a:cs typeface="Glacial Indifference"/>
                <a:sym typeface="Glacial Indifference"/>
              </a:rPr>
              <a:t>. </a:t>
            </a:r>
          </a:p>
          <a:p>
            <a:pPr algn="ctr">
              <a:lnSpc>
                <a:spcPts val="4306"/>
              </a:lnSpc>
            </a:pPr>
          </a:p>
          <a:p>
            <a:pPr algn="ctr">
              <a:lnSpc>
                <a:spcPts val="4306"/>
              </a:lnSpc>
            </a:pPr>
            <a:r>
              <a:rPr lang="en-US" sz="3312">
                <a:solidFill>
                  <a:srgbClr val="202020"/>
                </a:solidFill>
                <a:latin typeface="Glacial Indifference"/>
                <a:ea typeface="Glacial Indifference"/>
                <a:cs typeface="Glacial Indifference"/>
                <a:sym typeface="Glacial Indifference"/>
              </a:rPr>
              <a:t>We will prove the NP-Completeness of the Decision version of the problem </a:t>
            </a:r>
          </a:p>
        </p:txBody>
      </p:sp>
      <p:sp>
        <p:nvSpPr>
          <p:cNvPr name="TextBox 7" id="7"/>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1E6B8">
                <a:alpha val="100000"/>
              </a:srgbClr>
            </a:gs>
            <a:gs pos="100000">
              <a:srgbClr val="EAEBE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491522" y="8676228"/>
            <a:ext cx="3796478" cy="1477175"/>
          </a:xfrm>
          <a:custGeom>
            <a:avLst/>
            <a:gdLst/>
            <a:ahLst/>
            <a:cxnLst/>
            <a:rect r="r" b="b" t="t" l="l"/>
            <a:pathLst>
              <a:path h="1477175" w="3796478">
                <a:moveTo>
                  <a:pt x="0" y="0"/>
                </a:moveTo>
                <a:lnTo>
                  <a:pt x="3796478" y="0"/>
                </a:lnTo>
                <a:lnTo>
                  <a:pt x="3796478" y="1477175"/>
                </a:lnTo>
                <a:lnTo>
                  <a:pt x="0" y="147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91878" y="3779242"/>
            <a:ext cx="7993419" cy="5302301"/>
          </a:xfrm>
          <a:custGeom>
            <a:avLst/>
            <a:gdLst/>
            <a:ahLst/>
            <a:cxnLst/>
            <a:rect r="r" b="b" t="t" l="l"/>
            <a:pathLst>
              <a:path h="5302301" w="7993419">
                <a:moveTo>
                  <a:pt x="0" y="0"/>
                </a:moveTo>
                <a:lnTo>
                  <a:pt x="7993419" y="0"/>
                </a:lnTo>
                <a:lnTo>
                  <a:pt x="7993419" y="5302301"/>
                </a:lnTo>
                <a:lnTo>
                  <a:pt x="0" y="5302301"/>
                </a:lnTo>
                <a:lnTo>
                  <a:pt x="0" y="0"/>
                </a:lnTo>
                <a:close/>
              </a:path>
            </a:pathLst>
          </a:custGeom>
          <a:blipFill>
            <a:blip r:embed="rId4"/>
            <a:stretch>
              <a:fillRect l="0" t="0" r="0" b="0"/>
            </a:stretch>
          </a:blipFill>
        </p:spPr>
      </p:sp>
      <p:sp>
        <p:nvSpPr>
          <p:cNvPr name="TextBox 4" id="4"/>
          <p:cNvSpPr txBox="true"/>
          <p:nvPr/>
        </p:nvSpPr>
        <p:spPr>
          <a:xfrm rot="0">
            <a:off x="902270" y="1399700"/>
            <a:ext cx="11327359" cy="1020736"/>
          </a:xfrm>
          <a:prstGeom prst="rect">
            <a:avLst/>
          </a:prstGeom>
        </p:spPr>
        <p:txBody>
          <a:bodyPr anchor="t" rtlCol="false" tIns="0" lIns="0" bIns="0" rIns="0">
            <a:spAutoFit/>
          </a:bodyPr>
          <a:lstStyle/>
          <a:p>
            <a:pPr algn="l">
              <a:lnSpc>
                <a:spcPts val="8313"/>
              </a:lnSpc>
            </a:pPr>
            <a:r>
              <a:rPr lang="en-US" sz="5938" b="true">
                <a:solidFill>
                  <a:srgbClr val="000000"/>
                </a:solidFill>
                <a:latin typeface="Glacial Indifference Bold"/>
                <a:ea typeface="Glacial Indifference Bold"/>
                <a:cs typeface="Glacial Indifference Bold"/>
                <a:sym typeface="Glacial Indifference Bold"/>
              </a:rPr>
              <a:t>PARALLEL COMPUTING:</a:t>
            </a:r>
          </a:p>
        </p:txBody>
      </p:sp>
      <p:sp>
        <p:nvSpPr>
          <p:cNvPr name="TextBox 5" id="5"/>
          <p:cNvSpPr txBox="true"/>
          <p:nvPr/>
        </p:nvSpPr>
        <p:spPr>
          <a:xfrm rot="0">
            <a:off x="1289902" y="2801212"/>
            <a:ext cx="8551817" cy="7683892"/>
          </a:xfrm>
          <a:prstGeom prst="rect">
            <a:avLst/>
          </a:prstGeom>
        </p:spPr>
        <p:txBody>
          <a:bodyPr anchor="t" rtlCol="false" tIns="0" lIns="0" bIns="0" rIns="0">
            <a:spAutoFit/>
          </a:bodyPr>
          <a:lstStyle/>
          <a:p>
            <a:pPr algn="l">
              <a:lnSpc>
                <a:spcPts val="4563"/>
              </a:lnSpc>
            </a:pPr>
            <a:r>
              <a:rPr lang="en-US" sz="3259" b="true">
                <a:solidFill>
                  <a:srgbClr val="000000"/>
                </a:solidFill>
                <a:latin typeface="Glacial Indifference Bold"/>
                <a:ea typeface="Glacial Indifference Bold"/>
                <a:cs typeface="Glacial Indifference Bold"/>
                <a:sym typeface="Glacial Indifference Bold"/>
              </a:rPr>
              <a:t>     2. Simulation Distribution</a:t>
            </a:r>
          </a:p>
          <a:p>
            <a:pPr algn="l">
              <a:lnSpc>
                <a:spcPts val="4563"/>
              </a:lnSpc>
            </a:pPr>
          </a:p>
          <a:p>
            <a:pPr algn="l" marL="574199" indent="-287100" lvl="1">
              <a:lnSpc>
                <a:spcPts val="3723"/>
              </a:lnSpc>
              <a:buFont typeface="Arial"/>
              <a:buChar char="•"/>
            </a:pPr>
            <a:r>
              <a:rPr lang="en-US" b="true" sz="2659">
                <a:solidFill>
                  <a:srgbClr val="000000"/>
                </a:solidFill>
                <a:latin typeface="Glacial Indifference Bold"/>
                <a:ea typeface="Glacial Indifference Bold"/>
                <a:cs typeface="Glacial Indifference Bold"/>
                <a:sym typeface="Glacial Indifference Bold"/>
              </a:rPr>
              <a:t>How Graph Partitioning is Used</a:t>
            </a:r>
            <a:r>
              <a:rPr lang="en-US" sz="2659">
                <a:solidFill>
                  <a:srgbClr val="000000"/>
                </a:solidFill>
                <a:latin typeface="Glacial Indifference"/>
                <a:ea typeface="Glacial Indifference"/>
                <a:cs typeface="Glacial Indifference"/>
                <a:sym typeface="Glacial Indifference"/>
              </a:rPr>
              <a:t>: Divides large scientific computation tasks into balanced subtasks that can be processed simultaneously across multiple processors while minimizing inter-processor communication. The computation is represented as a graph where nodes are computational tasks and edges represent data dependencies.</a:t>
            </a:r>
          </a:p>
          <a:p>
            <a:pPr algn="l" marL="574199" indent="-287100" lvl="1">
              <a:lnSpc>
                <a:spcPts val="3723"/>
              </a:lnSpc>
              <a:buFont typeface="Arial"/>
              <a:buChar char="•"/>
            </a:pPr>
            <a:r>
              <a:rPr lang="en-US" b="true" sz="2659">
                <a:solidFill>
                  <a:srgbClr val="000000"/>
                </a:solidFill>
                <a:latin typeface="Glacial Indifference Bold"/>
                <a:ea typeface="Glacial Indifference Bold"/>
                <a:cs typeface="Glacial Indifference Bold"/>
                <a:sym typeface="Glacial Indifference Bold"/>
              </a:rPr>
              <a:t>Example</a:t>
            </a:r>
            <a:r>
              <a:rPr lang="en-US" sz="2659">
                <a:solidFill>
                  <a:srgbClr val="000000"/>
                </a:solidFill>
                <a:latin typeface="Glacial Indifference"/>
                <a:ea typeface="Glacial Indifference"/>
                <a:cs typeface="Glacial Indifference"/>
                <a:sym typeface="Glacial Indifference"/>
              </a:rPr>
              <a:t>: Climate modeling systems use graph partitioning to distribute atmospheric and oceanic calculations across supercomputer nodes, where each partition handles calculations for a specific geographic region while maintaining necessary data exchange at boundaries.</a:t>
            </a:r>
          </a:p>
          <a:p>
            <a:pPr algn="l">
              <a:lnSpc>
                <a:spcPts val="3723"/>
              </a:lnSpc>
              <a:spcBef>
                <a:spcPct val="0"/>
              </a:spcBef>
            </a:pP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1E6B8">
                <a:alpha val="100000"/>
              </a:srgbClr>
            </a:gs>
            <a:gs pos="100000">
              <a:srgbClr val="EAEBE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491522" y="8676228"/>
            <a:ext cx="3796478" cy="1477175"/>
          </a:xfrm>
          <a:custGeom>
            <a:avLst/>
            <a:gdLst/>
            <a:ahLst/>
            <a:cxnLst/>
            <a:rect r="r" b="b" t="t" l="l"/>
            <a:pathLst>
              <a:path h="1477175" w="3796478">
                <a:moveTo>
                  <a:pt x="0" y="0"/>
                </a:moveTo>
                <a:lnTo>
                  <a:pt x="3796478" y="0"/>
                </a:lnTo>
                <a:lnTo>
                  <a:pt x="3796478" y="1477175"/>
                </a:lnTo>
                <a:lnTo>
                  <a:pt x="0" y="147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95284" y="3351228"/>
            <a:ext cx="8264330" cy="4662745"/>
          </a:xfrm>
          <a:custGeom>
            <a:avLst/>
            <a:gdLst/>
            <a:ahLst/>
            <a:cxnLst/>
            <a:rect r="r" b="b" t="t" l="l"/>
            <a:pathLst>
              <a:path h="4662745" w="8264330">
                <a:moveTo>
                  <a:pt x="0" y="0"/>
                </a:moveTo>
                <a:lnTo>
                  <a:pt x="8264330" y="0"/>
                </a:lnTo>
                <a:lnTo>
                  <a:pt x="8264330" y="4662745"/>
                </a:lnTo>
                <a:lnTo>
                  <a:pt x="0" y="4662745"/>
                </a:lnTo>
                <a:lnTo>
                  <a:pt x="0" y="0"/>
                </a:lnTo>
                <a:close/>
              </a:path>
            </a:pathLst>
          </a:custGeom>
          <a:blipFill>
            <a:blip r:embed="rId4"/>
            <a:stretch>
              <a:fillRect l="-3323" t="0" r="0" b="0"/>
            </a:stretch>
          </a:blipFill>
        </p:spPr>
      </p:sp>
      <p:sp>
        <p:nvSpPr>
          <p:cNvPr name="TextBox 4" id="4"/>
          <p:cNvSpPr txBox="true"/>
          <p:nvPr/>
        </p:nvSpPr>
        <p:spPr>
          <a:xfrm rot="0">
            <a:off x="902270" y="1399700"/>
            <a:ext cx="9206511" cy="1020736"/>
          </a:xfrm>
          <a:prstGeom prst="rect">
            <a:avLst/>
          </a:prstGeom>
        </p:spPr>
        <p:txBody>
          <a:bodyPr anchor="t" rtlCol="false" tIns="0" lIns="0" bIns="0" rIns="0">
            <a:spAutoFit/>
          </a:bodyPr>
          <a:lstStyle/>
          <a:p>
            <a:pPr algn="l">
              <a:lnSpc>
                <a:spcPts val="8313"/>
              </a:lnSpc>
            </a:pPr>
            <a:r>
              <a:rPr lang="en-US" sz="5938" b="true">
                <a:solidFill>
                  <a:srgbClr val="000000"/>
                </a:solidFill>
                <a:latin typeface="Glacial Indifference Bold"/>
                <a:ea typeface="Glacial Indifference Bold"/>
                <a:cs typeface="Glacial Indifference Bold"/>
                <a:sym typeface="Glacial Indifference Bold"/>
              </a:rPr>
              <a:t>SOCIAL NETWORKS:</a:t>
            </a:r>
          </a:p>
        </p:txBody>
      </p:sp>
      <p:sp>
        <p:nvSpPr>
          <p:cNvPr name="TextBox 5" id="5"/>
          <p:cNvSpPr txBox="true"/>
          <p:nvPr/>
        </p:nvSpPr>
        <p:spPr>
          <a:xfrm rot="0">
            <a:off x="169918" y="3294078"/>
            <a:ext cx="8974082" cy="5018673"/>
          </a:xfrm>
          <a:prstGeom prst="rect">
            <a:avLst/>
          </a:prstGeom>
        </p:spPr>
        <p:txBody>
          <a:bodyPr anchor="t" rtlCol="false" tIns="0" lIns="0" bIns="0" rIns="0">
            <a:spAutoFit/>
          </a:bodyPr>
          <a:lstStyle/>
          <a:p>
            <a:pPr algn="l" marL="562048" indent="-281024" lvl="1">
              <a:lnSpc>
                <a:spcPts val="3644"/>
              </a:lnSpc>
              <a:spcBef>
                <a:spcPct val="0"/>
              </a:spcBef>
              <a:buFont typeface="Arial"/>
              <a:buChar char="•"/>
            </a:pPr>
            <a:r>
              <a:rPr lang="en-US" b="true" sz="2603">
                <a:solidFill>
                  <a:srgbClr val="000000"/>
                </a:solidFill>
                <a:latin typeface="Glacial Indifference Bold"/>
                <a:ea typeface="Glacial Indifference Bold"/>
                <a:cs typeface="Glacial Indifference Bold"/>
                <a:sym typeface="Glacial Indifference Bold"/>
              </a:rPr>
              <a:t>How Graph Partitioning is Used</a:t>
            </a:r>
            <a:r>
              <a:rPr lang="en-US" sz="2603">
                <a:solidFill>
                  <a:srgbClr val="000000"/>
                </a:solidFill>
                <a:latin typeface="Glacial Indifference"/>
                <a:ea typeface="Glacial Indifference"/>
                <a:cs typeface="Glacial Indifference"/>
                <a:sym typeface="Glacial Indifference"/>
              </a:rPr>
              <a:t>: Graph partitioning is employed t</a:t>
            </a:r>
            <a:r>
              <a:rPr lang="en-US" sz="2603">
                <a:solidFill>
                  <a:srgbClr val="000000"/>
                </a:solidFill>
                <a:latin typeface="Glacial Indifference"/>
                <a:ea typeface="Glacial Indifference"/>
                <a:cs typeface="Glacial Indifference"/>
                <a:sym typeface="Glacial Indifference"/>
              </a:rPr>
              <a:t>o divide the massive user base into smaller, manageable clusters for efficient data processing, such as analyzing user interactions, recommendations, or querying specific user groups.</a:t>
            </a:r>
          </a:p>
          <a:p>
            <a:pPr algn="l">
              <a:lnSpc>
                <a:spcPts val="3644"/>
              </a:lnSpc>
              <a:spcBef>
                <a:spcPct val="0"/>
              </a:spcBef>
            </a:pPr>
          </a:p>
          <a:p>
            <a:pPr algn="l" marL="562048" indent="-281024" lvl="1">
              <a:lnSpc>
                <a:spcPts val="3644"/>
              </a:lnSpc>
              <a:spcBef>
                <a:spcPct val="0"/>
              </a:spcBef>
              <a:buFont typeface="Arial"/>
              <a:buChar char="•"/>
            </a:pPr>
            <a:r>
              <a:rPr lang="en-US" b="true" sz="2603">
                <a:solidFill>
                  <a:srgbClr val="000000"/>
                </a:solidFill>
                <a:latin typeface="Glacial Indifference Bold"/>
                <a:ea typeface="Glacial Indifference Bold"/>
                <a:cs typeface="Glacial Indifference Bold"/>
                <a:sym typeface="Glacial Indifference Bold"/>
              </a:rPr>
              <a:t>Example</a:t>
            </a:r>
            <a:r>
              <a:rPr lang="en-US" sz="2603">
                <a:solidFill>
                  <a:srgbClr val="000000"/>
                </a:solidFill>
                <a:latin typeface="Glacial Indifference"/>
                <a:ea typeface="Glacial Indifference"/>
                <a:cs typeface="Glacial Indifference"/>
                <a:sym typeface="Glacial Indifference"/>
              </a:rPr>
              <a:t>: In Facebook, graph partitioning is used to cluster users into communities based on friendships, making news feed updates and friend recommendations faster and more efficient.</a:t>
            </a:r>
          </a:p>
          <a:p>
            <a:pPr algn="l">
              <a:lnSpc>
                <a:spcPts val="3644"/>
              </a:lnSpc>
              <a:spcBef>
                <a:spcPct val="0"/>
              </a:spcBef>
            </a:pP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1E6B8">
                <a:alpha val="100000"/>
              </a:srgbClr>
            </a:gs>
            <a:gs pos="100000">
              <a:srgbClr val="EAEBE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491522" y="8676228"/>
            <a:ext cx="3796478" cy="1477175"/>
          </a:xfrm>
          <a:custGeom>
            <a:avLst/>
            <a:gdLst/>
            <a:ahLst/>
            <a:cxnLst/>
            <a:rect r="r" b="b" t="t" l="l"/>
            <a:pathLst>
              <a:path h="1477175" w="3796478">
                <a:moveTo>
                  <a:pt x="0" y="0"/>
                </a:moveTo>
                <a:lnTo>
                  <a:pt x="3796478" y="0"/>
                </a:lnTo>
                <a:lnTo>
                  <a:pt x="3796478" y="1477175"/>
                </a:lnTo>
                <a:lnTo>
                  <a:pt x="0" y="147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21429" y="2658006"/>
            <a:ext cx="6155118" cy="5589027"/>
          </a:xfrm>
          <a:custGeom>
            <a:avLst/>
            <a:gdLst/>
            <a:ahLst/>
            <a:cxnLst/>
            <a:rect r="r" b="b" t="t" l="l"/>
            <a:pathLst>
              <a:path h="5589027" w="6155118">
                <a:moveTo>
                  <a:pt x="0" y="0"/>
                </a:moveTo>
                <a:lnTo>
                  <a:pt x="6155118" y="0"/>
                </a:lnTo>
                <a:lnTo>
                  <a:pt x="6155118" y="5589027"/>
                </a:lnTo>
                <a:lnTo>
                  <a:pt x="0" y="5589027"/>
                </a:lnTo>
                <a:lnTo>
                  <a:pt x="0" y="0"/>
                </a:lnTo>
                <a:close/>
              </a:path>
            </a:pathLst>
          </a:custGeom>
          <a:blipFill>
            <a:blip r:embed="rId4"/>
            <a:stretch>
              <a:fillRect l="0" t="0" r="0" b="0"/>
            </a:stretch>
          </a:blipFill>
        </p:spPr>
      </p:sp>
      <p:sp>
        <p:nvSpPr>
          <p:cNvPr name="TextBox 4" id="4"/>
          <p:cNvSpPr txBox="true"/>
          <p:nvPr/>
        </p:nvSpPr>
        <p:spPr>
          <a:xfrm rot="0">
            <a:off x="902270" y="1399700"/>
            <a:ext cx="9507104" cy="1024348"/>
          </a:xfrm>
          <a:prstGeom prst="rect">
            <a:avLst/>
          </a:prstGeom>
        </p:spPr>
        <p:txBody>
          <a:bodyPr anchor="t" rtlCol="false" tIns="0" lIns="0" bIns="0" rIns="0">
            <a:spAutoFit/>
          </a:bodyPr>
          <a:lstStyle/>
          <a:p>
            <a:pPr algn="ctr">
              <a:lnSpc>
                <a:spcPts val="8313"/>
              </a:lnSpc>
            </a:pPr>
            <a:r>
              <a:rPr lang="en-US" sz="5938" b="true">
                <a:solidFill>
                  <a:srgbClr val="000000"/>
                </a:solidFill>
                <a:latin typeface="Glacial Indifference Bold"/>
                <a:ea typeface="Glacial Indifference Bold"/>
                <a:cs typeface="Glacial Indifference Bold"/>
                <a:sym typeface="Glacial Indifference Bold"/>
              </a:rPr>
              <a:t>BIOLOGICAL NETWORKS:</a:t>
            </a:r>
          </a:p>
        </p:txBody>
      </p:sp>
      <p:sp>
        <p:nvSpPr>
          <p:cNvPr name="TextBox 5" id="5"/>
          <p:cNvSpPr txBox="true"/>
          <p:nvPr/>
        </p:nvSpPr>
        <p:spPr>
          <a:xfrm rot="0">
            <a:off x="1265374" y="3169131"/>
            <a:ext cx="7774634" cy="5466959"/>
          </a:xfrm>
          <a:prstGeom prst="rect">
            <a:avLst/>
          </a:prstGeom>
        </p:spPr>
        <p:txBody>
          <a:bodyPr anchor="t" rtlCol="false" tIns="0" lIns="0" bIns="0" rIns="0">
            <a:spAutoFit/>
          </a:bodyPr>
          <a:lstStyle/>
          <a:p>
            <a:pPr algn="l" marL="602447" indent="-301223" lvl="1">
              <a:lnSpc>
                <a:spcPts val="3906"/>
              </a:lnSpc>
              <a:buFont typeface="Arial"/>
              <a:buChar char="•"/>
            </a:pPr>
            <a:r>
              <a:rPr lang="en-US" b="true" sz="2790">
                <a:solidFill>
                  <a:srgbClr val="000000"/>
                </a:solidFill>
                <a:latin typeface="Glacial Indifference Bold"/>
                <a:ea typeface="Glacial Indifference Bold"/>
                <a:cs typeface="Glacial Indifference Bold"/>
                <a:sym typeface="Glacial Indifference Bold"/>
              </a:rPr>
              <a:t>How Graph Partitioning is Used:</a:t>
            </a:r>
            <a:r>
              <a:rPr lang="en-US" sz="2790">
                <a:solidFill>
                  <a:srgbClr val="000000"/>
                </a:solidFill>
                <a:latin typeface="Glacial Indifference"/>
                <a:ea typeface="Glacial Indifference"/>
                <a:cs typeface="Glacial Indifference"/>
                <a:sym typeface="Glacial Indifference"/>
              </a:rPr>
              <a:t> Used to identify clusters of proteins or genes that are functionally related. In bioinformatics, these partitions help in predicting protein functions and understanding biological pathways</a:t>
            </a:r>
          </a:p>
          <a:p>
            <a:pPr algn="l">
              <a:lnSpc>
                <a:spcPts val="3906"/>
              </a:lnSpc>
            </a:pPr>
          </a:p>
          <a:p>
            <a:pPr algn="l" marL="602447" indent="-301223" lvl="1">
              <a:lnSpc>
                <a:spcPts val="3906"/>
              </a:lnSpc>
              <a:buFont typeface="Arial"/>
              <a:buChar char="•"/>
            </a:pPr>
            <a:r>
              <a:rPr lang="en-US" b="true" sz="2790">
                <a:solidFill>
                  <a:srgbClr val="000000"/>
                </a:solidFill>
                <a:latin typeface="Glacial Indifference Bold"/>
                <a:ea typeface="Glacial Indifference Bold"/>
                <a:cs typeface="Glacial Indifference Bold"/>
                <a:sym typeface="Glacial Indifference Bold"/>
              </a:rPr>
              <a:t>Example</a:t>
            </a:r>
            <a:r>
              <a:rPr lang="en-US" sz="2790">
                <a:solidFill>
                  <a:srgbClr val="000000"/>
                </a:solidFill>
                <a:latin typeface="Glacial Indifference"/>
                <a:ea typeface="Glacial Indifference"/>
                <a:cs typeface="Glacial Indifference"/>
                <a:sym typeface="Glacial Indifference"/>
              </a:rPr>
              <a:t>: Protein-Protein Interaction </a:t>
            </a:r>
            <a:r>
              <a:rPr lang="en-US" b="true" sz="2790">
                <a:solidFill>
                  <a:srgbClr val="000000"/>
                </a:solidFill>
                <a:latin typeface="Glacial Indifference Bold"/>
                <a:ea typeface="Glacial Indifference Bold"/>
                <a:cs typeface="Glacial Indifference Bold"/>
                <a:sym typeface="Glacial Indifference Bold"/>
              </a:rPr>
              <a:t>(PPI)</a:t>
            </a:r>
            <a:r>
              <a:rPr lang="en-US" sz="2790">
                <a:solidFill>
                  <a:srgbClr val="000000"/>
                </a:solidFill>
                <a:latin typeface="Glacial Indifference"/>
                <a:ea typeface="Glacial Indifference"/>
                <a:cs typeface="Glacial Indifference"/>
                <a:sym typeface="Glacial Indifference"/>
              </a:rPr>
              <a:t> Networks use graph partitioning to identify protein complexes or functional modules involved in biological processes.</a:t>
            </a:r>
          </a:p>
          <a:p>
            <a:pPr algn="l">
              <a:lnSpc>
                <a:spcPts val="3906"/>
              </a:lnSpc>
              <a:spcBef>
                <a:spcPct val="0"/>
              </a:spcBef>
            </a:pP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1E6B8">
                <a:alpha val="100000"/>
              </a:srgbClr>
            </a:gs>
            <a:gs pos="100000">
              <a:srgbClr val="EAEBE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491522" y="8676228"/>
            <a:ext cx="3796478" cy="1477175"/>
          </a:xfrm>
          <a:custGeom>
            <a:avLst/>
            <a:gdLst/>
            <a:ahLst/>
            <a:cxnLst/>
            <a:rect r="r" b="b" t="t" l="l"/>
            <a:pathLst>
              <a:path h="1477175" w="3796478">
                <a:moveTo>
                  <a:pt x="0" y="0"/>
                </a:moveTo>
                <a:lnTo>
                  <a:pt x="3796478" y="0"/>
                </a:lnTo>
                <a:lnTo>
                  <a:pt x="3796478" y="1477175"/>
                </a:lnTo>
                <a:lnTo>
                  <a:pt x="0" y="147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60457" y="3235806"/>
            <a:ext cx="8827543" cy="4701127"/>
          </a:xfrm>
          <a:custGeom>
            <a:avLst/>
            <a:gdLst/>
            <a:ahLst/>
            <a:cxnLst/>
            <a:rect r="r" b="b" t="t" l="l"/>
            <a:pathLst>
              <a:path h="4701127" w="8827543">
                <a:moveTo>
                  <a:pt x="0" y="0"/>
                </a:moveTo>
                <a:lnTo>
                  <a:pt x="8827543" y="0"/>
                </a:lnTo>
                <a:lnTo>
                  <a:pt x="8827543" y="4701127"/>
                </a:lnTo>
                <a:lnTo>
                  <a:pt x="0" y="4701127"/>
                </a:lnTo>
                <a:lnTo>
                  <a:pt x="0" y="0"/>
                </a:lnTo>
                <a:close/>
              </a:path>
            </a:pathLst>
          </a:custGeom>
          <a:blipFill>
            <a:blip r:embed="rId4"/>
            <a:stretch>
              <a:fillRect l="0" t="-824" r="0" b="-824"/>
            </a:stretch>
          </a:blipFill>
        </p:spPr>
      </p:sp>
      <p:sp>
        <p:nvSpPr>
          <p:cNvPr name="TextBox 4" id="4"/>
          <p:cNvSpPr txBox="true"/>
          <p:nvPr/>
        </p:nvSpPr>
        <p:spPr>
          <a:xfrm rot="0">
            <a:off x="902270" y="1399700"/>
            <a:ext cx="11327359" cy="1024348"/>
          </a:xfrm>
          <a:prstGeom prst="rect">
            <a:avLst/>
          </a:prstGeom>
        </p:spPr>
        <p:txBody>
          <a:bodyPr anchor="t" rtlCol="false" tIns="0" lIns="0" bIns="0" rIns="0">
            <a:spAutoFit/>
          </a:bodyPr>
          <a:lstStyle/>
          <a:p>
            <a:pPr algn="ctr">
              <a:lnSpc>
                <a:spcPts val="8313"/>
              </a:lnSpc>
            </a:pPr>
            <a:r>
              <a:rPr lang="en-US" sz="5938" b="true">
                <a:solidFill>
                  <a:srgbClr val="000000"/>
                </a:solidFill>
                <a:latin typeface="Glacial Indifference Bold"/>
                <a:ea typeface="Glacial Indifference Bold"/>
                <a:cs typeface="Glacial Indifference Bold"/>
                <a:sym typeface="Glacial Indifference Bold"/>
              </a:rPr>
              <a:t>TRANSPORTATION NETWORKS:</a:t>
            </a:r>
          </a:p>
        </p:txBody>
      </p:sp>
      <p:sp>
        <p:nvSpPr>
          <p:cNvPr name="TextBox 5" id="5"/>
          <p:cNvSpPr txBox="true"/>
          <p:nvPr/>
        </p:nvSpPr>
        <p:spPr>
          <a:xfrm rot="0">
            <a:off x="1265374" y="3178656"/>
            <a:ext cx="7774634" cy="6569319"/>
          </a:xfrm>
          <a:prstGeom prst="rect">
            <a:avLst/>
          </a:prstGeom>
        </p:spPr>
        <p:txBody>
          <a:bodyPr anchor="t" rtlCol="false" tIns="0" lIns="0" bIns="0" rIns="0">
            <a:spAutoFit/>
          </a:bodyPr>
          <a:lstStyle/>
          <a:p>
            <a:pPr algn="l" marL="624036" indent="-312018" lvl="1">
              <a:lnSpc>
                <a:spcPts val="4046"/>
              </a:lnSpc>
              <a:buFont typeface="Arial"/>
              <a:buChar char="•"/>
            </a:pPr>
            <a:r>
              <a:rPr lang="en-US" b="true" sz="2890">
                <a:solidFill>
                  <a:srgbClr val="000000"/>
                </a:solidFill>
                <a:latin typeface="Glacial Indifference Bold"/>
                <a:ea typeface="Glacial Indifference Bold"/>
                <a:cs typeface="Glacial Indifference Bold"/>
                <a:sym typeface="Glacial Indifference Bold"/>
              </a:rPr>
              <a:t>How Graph Partitioning is Used</a:t>
            </a:r>
            <a:r>
              <a:rPr lang="en-US" sz="2890">
                <a:solidFill>
                  <a:srgbClr val="000000"/>
                </a:solidFill>
                <a:latin typeface="Glacial Indifference"/>
                <a:ea typeface="Glacial Indifference"/>
                <a:cs typeface="Glacial Indifference"/>
                <a:sym typeface="Glacial Indifference"/>
              </a:rPr>
              <a:t>: It divides a transportation network into smaller regions for efficient route planning and traffic management. This reduces computational complexity when calculating the shortest path.</a:t>
            </a:r>
          </a:p>
          <a:p>
            <a:pPr algn="l">
              <a:lnSpc>
                <a:spcPts val="4046"/>
              </a:lnSpc>
            </a:pPr>
          </a:p>
          <a:p>
            <a:pPr algn="l" marL="624036" indent="-312018" lvl="1">
              <a:lnSpc>
                <a:spcPts val="4046"/>
              </a:lnSpc>
              <a:buFont typeface="Arial"/>
              <a:buChar char="•"/>
            </a:pPr>
            <a:r>
              <a:rPr lang="en-US" b="true" sz="2890">
                <a:solidFill>
                  <a:srgbClr val="000000"/>
                </a:solidFill>
                <a:latin typeface="Glacial Indifference Bold"/>
                <a:ea typeface="Glacial Indifference Bold"/>
                <a:cs typeface="Glacial Indifference Bold"/>
                <a:sym typeface="Glacial Indifference Bold"/>
              </a:rPr>
              <a:t>Example</a:t>
            </a:r>
            <a:r>
              <a:rPr lang="en-US" sz="2890">
                <a:solidFill>
                  <a:srgbClr val="000000"/>
                </a:solidFill>
                <a:latin typeface="Glacial Indifference"/>
                <a:ea typeface="Glacial Indifference"/>
                <a:cs typeface="Glacial Indifference"/>
                <a:sym typeface="Glacial Indifference"/>
              </a:rPr>
              <a:t>: Google Maps uses graph partitioning techniques to efficiently compute optimal routes by dividing cities into regions and processing them separately for quicker responses.</a:t>
            </a:r>
          </a:p>
          <a:p>
            <a:pPr algn="l">
              <a:lnSpc>
                <a:spcPts val="4046"/>
              </a:lnSpc>
              <a:spcBef>
                <a:spcPct val="0"/>
              </a:spcBef>
            </a:pP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1E6B8">
                <a:alpha val="100000"/>
              </a:srgbClr>
            </a:gs>
            <a:gs pos="100000">
              <a:srgbClr val="EAEBE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491522" y="8676228"/>
            <a:ext cx="3796478" cy="1477175"/>
          </a:xfrm>
          <a:custGeom>
            <a:avLst/>
            <a:gdLst/>
            <a:ahLst/>
            <a:cxnLst/>
            <a:rect r="r" b="b" t="t" l="l"/>
            <a:pathLst>
              <a:path h="1477175" w="3796478">
                <a:moveTo>
                  <a:pt x="0" y="0"/>
                </a:moveTo>
                <a:lnTo>
                  <a:pt x="3796478" y="0"/>
                </a:lnTo>
                <a:lnTo>
                  <a:pt x="3796478" y="1477175"/>
                </a:lnTo>
                <a:lnTo>
                  <a:pt x="0" y="147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92023" y="3235806"/>
            <a:ext cx="9320153" cy="5236741"/>
          </a:xfrm>
          <a:custGeom>
            <a:avLst/>
            <a:gdLst/>
            <a:ahLst/>
            <a:cxnLst/>
            <a:rect r="r" b="b" t="t" l="l"/>
            <a:pathLst>
              <a:path h="5236741" w="9320153">
                <a:moveTo>
                  <a:pt x="0" y="0"/>
                </a:moveTo>
                <a:lnTo>
                  <a:pt x="9320153" y="0"/>
                </a:lnTo>
                <a:lnTo>
                  <a:pt x="9320153" y="5236741"/>
                </a:lnTo>
                <a:lnTo>
                  <a:pt x="0" y="5236741"/>
                </a:lnTo>
                <a:lnTo>
                  <a:pt x="0" y="0"/>
                </a:lnTo>
                <a:close/>
              </a:path>
            </a:pathLst>
          </a:custGeom>
          <a:blipFill>
            <a:blip r:embed="rId4"/>
            <a:stretch>
              <a:fillRect l="0" t="0" r="0" b="0"/>
            </a:stretch>
          </a:blipFill>
        </p:spPr>
      </p:sp>
      <p:sp>
        <p:nvSpPr>
          <p:cNvPr name="TextBox 4" id="4"/>
          <p:cNvSpPr txBox="true"/>
          <p:nvPr/>
        </p:nvSpPr>
        <p:spPr>
          <a:xfrm rot="0">
            <a:off x="902270" y="1399700"/>
            <a:ext cx="11327359" cy="1020736"/>
          </a:xfrm>
          <a:prstGeom prst="rect">
            <a:avLst/>
          </a:prstGeom>
        </p:spPr>
        <p:txBody>
          <a:bodyPr anchor="t" rtlCol="false" tIns="0" lIns="0" bIns="0" rIns="0">
            <a:spAutoFit/>
          </a:bodyPr>
          <a:lstStyle/>
          <a:p>
            <a:pPr algn="l">
              <a:lnSpc>
                <a:spcPts val="8313"/>
              </a:lnSpc>
            </a:pPr>
            <a:r>
              <a:rPr lang="en-US" sz="5938" b="true">
                <a:solidFill>
                  <a:srgbClr val="000000"/>
                </a:solidFill>
                <a:latin typeface="Glacial Indifference Bold"/>
                <a:ea typeface="Glacial Indifference Bold"/>
                <a:cs typeface="Glacial Indifference Bold"/>
                <a:sym typeface="Glacial Indifference Bold"/>
              </a:rPr>
              <a:t>IMAGE PROCCESSING:</a:t>
            </a:r>
          </a:p>
        </p:txBody>
      </p:sp>
      <p:sp>
        <p:nvSpPr>
          <p:cNvPr name="TextBox 5" id="5"/>
          <p:cNvSpPr txBox="true"/>
          <p:nvPr/>
        </p:nvSpPr>
        <p:spPr>
          <a:xfrm rot="0">
            <a:off x="1265374" y="3178656"/>
            <a:ext cx="7153727" cy="6974747"/>
          </a:xfrm>
          <a:prstGeom prst="rect">
            <a:avLst/>
          </a:prstGeom>
        </p:spPr>
        <p:txBody>
          <a:bodyPr anchor="t" rtlCol="false" tIns="0" lIns="0" bIns="0" rIns="0">
            <a:spAutoFit/>
          </a:bodyPr>
          <a:lstStyle/>
          <a:p>
            <a:pPr algn="l" marL="574199" indent="-287099" lvl="1">
              <a:lnSpc>
                <a:spcPts val="3723"/>
              </a:lnSpc>
              <a:buFont typeface="Arial"/>
              <a:buChar char="•"/>
            </a:pPr>
            <a:r>
              <a:rPr lang="en-US" b="true" sz="2659">
                <a:solidFill>
                  <a:srgbClr val="000000"/>
                </a:solidFill>
                <a:latin typeface="Glacial Indifference Bold"/>
                <a:ea typeface="Glacial Indifference Bold"/>
                <a:cs typeface="Glacial Indifference Bold"/>
                <a:sym typeface="Glacial Indifference Bold"/>
              </a:rPr>
              <a:t>How Graph Partitioning is Used: </a:t>
            </a:r>
            <a:r>
              <a:rPr lang="en-US" sz="2659">
                <a:solidFill>
                  <a:srgbClr val="000000"/>
                </a:solidFill>
                <a:latin typeface="Glacial Indifference"/>
                <a:ea typeface="Glacial Indifference"/>
                <a:cs typeface="Glacial Indifference"/>
                <a:sym typeface="Glacial Indifference"/>
              </a:rPr>
              <a:t>In image segmentation, graph partitioning divides an image into distinct regions or segments, where nodes represent pixels or superpixels, and edges represent the similarity between them. The goal is to group pixels that are similar in terms of color, texture, or intensity.</a:t>
            </a:r>
          </a:p>
          <a:p>
            <a:pPr algn="l" marL="574199" indent="-287099" lvl="1">
              <a:lnSpc>
                <a:spcPts val="3723"/>
              </a:lnSpc>
              <a:buFont typeface="Arial"/>
              <a:buChar char="•"/>
            </a:pPr>
            <a:r>
              <a:rPr lang="en-US" b="true" sz="2659">
                <a:solidFill>
                  <a:srgbClr val="000000"/>
                </a:solidFill>
                <a:latin typeface="Glacial Indifference Bold"/>
                <a:ea typeface="Glacial Indifference Bold"/>
                <a:cs typeface="Glacial Indifference Bold"/>
                <a:sym typeface="Glacial Indifference Bold"/>
              </a:rPr>
              <a:t>Example: </a:t>
            </a:r>
            <a:r>
              <a:rPr lang="en-US" sz="2659">
                <a:solidFill>
                  <a:srgbClr val="000000"/>
                </a:solidFill>
                <a:latin typeface="Glacial Indifference"/>
                <a:ea typeface="Glacial Indifference"/>
                <a:cs typeface="Glacial Indifference"/>
                <a:sym typeface="Glacial Indifference"/>
              </a:rPr>
              <a:t>Normalized Cuts Algorithm is used in image processing to partition an image into segments by minimizing the similarity between different segments while maximizing the similarity within the same segment.</a:t>
            </a:r>
          </a:p>
          <a:p>
            <a:pPr algn="l">
              <a:lnSpc>
                <a:spcPts val="3723"/>
              </a:lnSpc>
            </a:pPr>
          </a:p>
          <a:p>
            <a:pPr algn="l">
              <a:lnSpc>
                <a:spcPts val="3723"/>
              </a:lnSpc>
              <a:spcBef>
                <a:spcPct val="0"/>
              </a:spcBef>
            </a:pP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1E6B8">
                <a:alpha val="100000"/>
              </a:srgbClr>
            </a:gs>
            <a:gs pos="100000">
              <a:srgbClr val="EAEBE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491522" y="8676228"/>
            <a:ext cx="3796478" cy="1477175"/>
          </a:xfrm>
          <a:custGeom>
            <a:avLst/>
            <a:gdLst/>
            <a:ahLst/>
            <a:cxnLst/>
            <a:rect r="r" b="b" t="t" l="l"/>
            <a:pathLst>
              <a:path h="1477175" w="3796478">
                <a:moveTo>
                  <a:pt x="0" y="0"/>
                </a:moveTo>
                <a:lnTo>
                  <a:pt x="3796478" y="0"/>
                </a:lnTo>
                <a:lnTo>
                  <a:pt x="3796478" y="1477175"/>
                </a:lnTo>
                <a:lnTo>
                  <a:pt x="0" y="1477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64061" y="3101697"/>
            <a:ext cx="8395239" cy="5887162"/>
          </a:xfrm>
          <a:custGeom>
            <a:avLst/>
            <a:gdLst/>
            <a:ahLst/>
            <a:cxnLst/>
            <a:rect r="r" b="b" t="t" l="l"/>
            <a:pathLst>
              <a:path h="5887162" w="8395239">
                <a:moveTo>
                  <a:pt x="0" y="0"/>
                </a:moveTo>
                <a:lnTo>
                  <a:pt x="8395239" y="0"/>
                </a:lnTo>
                <a:lnTo>
                  <a:pt x="8395239" y="5887162"/>
                </a:lnTo>
                <a:lnTo>
                  <a:pt x="0" y="5887162"/>
                </a:lnTo>
                <a:lnTo>
                  <a:pt x="0" y="0"/>
                </a:lnTo>
                <a:close/>
              </a:path>
            </a:pathLst>
          </a:custGeom>
          <a:blipFill>
            <a:blip r:embed="rId4"/>
            <a:stretch>
              <a:fillRect l="0" t="0" r="0" b="0"/>
            </a:stretch>
          </a:blipFill>
        </p:spPr>
      </p:sp>
      <p:sp>
        <p:nvSpPr>
          <p:cNvPr name="TextBox 4" id="4"/>
          <p:cNvSpPr txBox="true"/>
          <p:nvPr/>
        </p:nvSpPr>
        <p:spPr>
          <a:xfrm rot="0">
            <a:off x="902270" y="1399700"/>
            <a:ext cx="11327359" cy="1020736"/>
          </a:xfrm>
          <a:prstGeom prst="rect">
            <a:avLst/>
          </a:prstGeom>
        </p:spPr>
        <p:txBody>
          <a:bodyPr anchor="t" rtlCol="false" tIns="0" lIns="0" bIns="0" rIns="0">
            <a:spAutoFit/>
          </a:bodyPr>
          <a:lstStyle/>
          <a:p>
            <a:pPr algn="l">
              <a:lnSpc>
                <a:spcPts val="8313"/>
              </a:lnSpc>
            </a:pPr>
            <a:r>
              <a:rPr lang="en-US" sz="5938" b="true">
                <a:solidFill>
                  <a:srgbClr val="000000"/>
                </a:solidFill>
                <a:latin typeface="Glacial Indifference Bold"/>
                <a:ea typeface="Glacial Indifference Bold"/>
                <a:cs typeface="Glacial Indifference Bold"/>
                <a:sym typeface="Glacial Indifference Bold"/>
              </a:rPr>
              <a:t>DATABASE MANAGEMENT:</a:t>
            </a:r>
          </a:p>
        </p:txBody>
      </p:sp>
      <p:sp>
        <p:nvSpPr>
          <p:cNvPr name="TextBox 5" id="5"/>
          <p:cNvSpPr txBox="true"/>
          <p:nvPr/>
        </p:nvSpPr>
        <p:spPr>
          <a:xfrm rot="0">
            <a:off x="1265374" y="3178656"/>
            <a:ext cx="7153727" cy="7009522"/>
          </a:xfrm>
          <a:prstGeom prst="rect">
            <a:avLst/>
          </a:prstGeom>
        </p:spPr>
        <p:txBody>
          <a:bodyPr anchor="t" rtlCol="false" tIns="0" lIns="0" bIns="0" rIns="0">
            <a:spAutoFit/>
          </a:bodyPr>
          <a:lstStyle/>
          <a:p>
            <a:pPr algn="l" marL="574199" indent="-287100" lvl="1">
              <a:lnSpc>
                <a:spcPts val="3723"/>
              </a:lnSpc>
              <a:buFont typeface="Arial"/>
              <a:buChar char="•"/>
            </a:pPr>
            <a:r>
              <a:rPr lang="en-US" b="true" sz="2659">
                <a:solidFill>
                  <a:srgbClr val="000000"/>
                </a:solidFill>
                <a:latin typeface="Glacial Indifference Bold"/>
                <a:ea typeface="Glacial Indifference Bold"/>
                <a:cs typeface="Glacial Indifference Bold"/>
                <a:sym typeface="Glacial Indifference Bold"/>
              </a:rPr>
              <a:t>How Graph Partitioning is Used: </a:t>
            </a:r>
            <a:r>
              <a:rPr lang="en-US" sz="2659">
                <a:solidFill>
                  <a:srgbClr val="000000"/>
                </a:solidFill>
                <a:latin typeface="Glacial Indifference"/>
                <a:ea typeface="Glacial Indifference"/>
                <a:cs typeface="Glacial Indifference"/>
                <a:sym typeface="Glacial Indifference"/>
              </a:rPr>
              <a:t>In distributed databases, graph partitioning divides data into smaller partitions that can be spread across multiple servers to improve query performance and reduce communication overhead between servers.</a:t>
            </a:r>
          </a:p>
          <a:p>
            <a:pPr algn="l" marL="574199" indent="-287100" lvl="1">
              <a:lnSpc>
                <a:spcPts val="3723"/>
              </a:lnSpc>
              <a:buFont typeface="Arial"/>
              <a:buChar char="•"/>
            </a:pPr>
            <a:r>
              <a:rPr lang="en-US" b="true" sz="2659">
                <a:solidFill>
                  <a:srgbClr val="000000"/>
                </a:solidFill>
                <a:latin typeface="Glacial Indifference Bold"/>
                <a:ea typeface="Glacial Indifference Bold"/>
                <a:cs typeface="Glacial Indifference Bold"/>
                <a:sym typeface="Glacial Indifference Bold"/>
              </a:rPr>
              <a:t>Example: </a:t>
            </a:r>
            <a:r>
              <a:rPr lang="en-US" sz="2659">
                <a:solidFill>
                  <a:srgbClr val="000000"/>
                </a:solidFill>
                <a:latin typeface="Glacial Indifference"/>
                <a:ea typeface="Glacial Indifference"/>
                <a:cs typeface="Glacial Indifference"/>
                <a:sym typeface="Glacial Indifference"/>
              </a:rPr>
              <a:t>Neo4j, a graph database, uses graph partitioning to distribute graph data across different servers, allowing for faster querying and load balancing in large-scale database systems. This helps in scenarios such as social network analysis or recommendation engines, where relationships between entities are important.</a:t>
            </a:r>
          </a:p>
          <a:p>
            <a:pPr algn="l">
              <a:lnSpc>
                <a:spcPts val="3723"/>
              </a:lnSpc>
              <a:spcBef>
                <a:spcPct val="0"/>
              </a:spcBef>
            </a:pP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03656" y="1585161"/>
            <a:ext cx="3327693" cy="814406"/>
          </a:xfrm>
          <a:prstGeom prst="rect">
            <a:avLst/>
          </a:prstGeom>
        </p:spPr>
        <p:txBody>
          <a:bodyPr anchor="t" rtlCol="false" tIns="0" lIns="0" bIns="0" rIns="0">
            <a:spAutoFit/>
          </a:bodyPr>
          <a:lstStyle/>
          <a:p>
            <a:pPr algn="ctr">
              <a:lnSpc>
                <a:spcPts val="6666"/>
              </a:lnSpc>
              <a:spcBef>
                <a:spcPct val="0"/>
              </a:spcBef>
            </a:pPr>
            <a:r>
              <a:rPr lang="en-US" b="true" sz="4761">
                <a:solidFill>
                  <a:srgbClr val="000000"/>
                </a:solidFill>
                <a:latin typeface="Glacial Indifference Bold"/>
                <a:ea typeface="Glacial Indifference Bold"/>
                <a:cs typeface="Glacial Indifference Bold"/>
                <a:sym typeface="Glacial Indifference Bold"/>
              </a:rPr>
              <a:t>References:</a:t>
            </a:r>
          </a:p>
        </p:txBody>
      </p:sp>
      <p:sp>
        <p:nvSpPr>
          <p:cNvPr name="TextBox 3" id="3"/>
          <p:cNvSpPr txBox="true"/>
          <p:nvPr/>
        </p:nvSpPr>
        <p:spPr>
          <a:xfrm rot="0">
            <a:off x="1603656" y="2596493"/>
            <a:ext cx="11990786" cy="7690507"/>
          </a:xfrm>
          <a:prstGeom prst="rect">
            <a:avLst/>
          </a:prstGeom>
        </p:spPr>
        <p:txBody>
          <a:bodyPr anchor="t" rtlCol="false" tIns="0" lIns="0" bIns="0" rIns="0">
            <a:spAutoFit/>
          </a:bodyPr>
          <a:lstStyle/>
          <a:p>
            <a:pPr algn="l" marL="715773" indent="-357886" lvl="1">
              <a:lnSpc>
                <a:spcPts val="4641"/>
              </a:lnSpc>
              <a:buAutoNum type="arabicPeriod" startAt="1"/>
            </a:pPr>
            <a:r>
              <a:rPr lang="en-US" b="true" sz="3315" u="sng">
                <a:solidFill>
                  <a:srgbClr val="000000"/>
                </a:solidFill>
                <a:latin typeface="Glacial Indifference Bold"/>
                <a:ea typeface="Glacial Indifference Bold"/>
                <a:cs typeface="Glacial Indifference Bold"/>
                <a:sym typeface="Glacial Indifference Bold"/>
              </a:rPr>
              <a:t>Book: Graph Partitioning- Bicot and Siarry</a:t>
            </a:r>
          </a:p>
          <a:p>
            <a:pPr algn="l" marL="715773" indent="-357886" lvl="1">
              <a:lnSpc>
                <a:spcPts val="4641"/>
              </a:lnSpc>
              <a:buAutoNum type="arabicPeriod" startAt="1"/>
            </a:pPr>
            <a:r>
              <a:rPr lang="en-US" b="true" sz="3315" u="sng">
                <a:solidFill>
                  <a:srgbClr val="000000"/>
                </a:solidFill>
                <a:latin typeface="Glacial Indifference Bold"/>
                <a:ea typeface="Glacial Indifference Bold"/>
                <a:cs typeface="Glacial Indifference Bold"/>
                <a:sym typeface="Glacial Indifference Bold"/>
              </a:rPr>
              <a:t>https://www.sciencedirect.com/topics/computer-science/graph-partition-problem</a:t>
            </a:r>
          </a:p>
          <a:p>
            <a:pPr algn="l" marL="715773" indent="-357886" lvl="1">
              <a:lnSpc>
                <a:spcPts val="4641"/>
              </a:lnSpc>
              <a:buAutoNum type="arabicPeriod" startAt="1"/>
            </a:pPr>
            <a:r>
              <a:rPr lang="en-US" b="true" sz="3315" u="sng">
                <a:solidFill>
                  <a:srgbClr val="000000"/>
                </a:solidFill>
                <a:latin typeface="Glacial Indifference Bold"/>
                <a:ea typeface="Glacial Indifference Bold"/>
                <a:cs typeface="Glacial Indifference Bold"/>
                <a:sym typeface="Glacial Indifference Bold"/>
                <a:hlinkClick r:id="rId2" tooltip="https://people.eecs.berkeley.edu/~jrs/papers/partnotes.pdf"/>
              </a:rPr>
              <a:t>Allow Me to Introduce Spectral and Isoperimetric Graph Partitioning</a:t>
            </a:r>
            <a:r>
              <a:rPr lang="en-US" sz="3315">
                <a:solidFill>
                  <a:srgbClr val="000000"/>
                </a:solidFill>
                <a:latin typeface="Glacial Indifference"/>
                <a:ea typeface="Glacial Indifference"/>
                <a:cs typeface="Glacial Indifference"/>
                <a:sym typeface="Glacial Indifference"/>
              </a:rPr>
              <a:t> -  </a:t>
            </a:r>
            <a:r>
              <a:rPr lang="en-US" b="true" sz="3315">
                <a:solidFill>
                  <a:srgbClr val="000000"/>
                </a:solidFill>
                <a:latin typeface="Glacial Indifference Bold"/>
                <a:ea typeface="Glacial Indifference Bold"/>
                <a:cs typeface="Glacial Indifference Bold"/>
                <a:sym typeface="Glacial Indifference Bold"/>
              </a:rPr>
              <a:t>Jonathan Richard Shewchuk</a:t>
            </a:r>
            <a:r>
              <a:rPr lang="en-US" sz="3315">
                <a:solidFill>
                  <a:srgbClr val="000000"/>
                </a:solidFill>
                <a:latin typeface="Glacial Indifference"/>
                <a:ea typeface="Glacial Indifference"/>
                <a:cs typeface="Glacial Indifference"/>
                <a:sym typeface="Glacial Indifference"/>
              </a:rPr>
              <a:t> </a:t>
            </a:r>
          </a:p>
          <a:p>
            <a:pPr algn="l" marL="715773" indent="-357886" lvl="1">
              <a:lnSpc>
                <a:spcPts val="4641"/>
              </a:lnSpc>
              <a:buAutoNum type="arabicPeriod" startAt="1"/>
            </a:pPr>
            <a:r>
              <a:rPr lang="en-US" b="true" sz="3315" u="sng">
                <a:solidFill>
                  <a:srgbClr val="000000"/>
                </a:solidFill>
                <a:latin typeface="Glacial Indifference Bold"/>
                <a:ea typeface="Glacial Indifference Bold"/>
                <a:cs typeface="Glacial Indifference Bold"/>
                <a:sym typeface="Glacial Indifference Bold"/>
                <a:hlinkClick r:id="rId3" tooltip="https://jshun.csail.mit.edu/6886-s18/lectures/lecture13-1.pdf"/>
              </a:rPr>
              <a:t>Multilevel Graph Partitioning</a:t>
            </a:r>
            <a:r>
              <a:rPr lang="en-US" b="true" sz="3315">
                <a:solidFill>
                  <a:srgbClr val="000000"/>
                </a:solidFill>
                <a:latin typeface="Glacial Indifference Bold"/>
                <a:ea typeface="Glacial Indifference Bold"/>
                <a:cs typeface="Glacial Indifference Bold"/>
                <a:sym typeface="Glacial Indifference Bold"/>
              </a:rPr>
              <a:t> - George Karypis and Vipin Kumar</a:t>
            </a:r>
          </a:p>
          <a:p>
            <a:pPr algn="l" marL="740454" indent="-370227" lvl="1">
              <a:lnSpc>
                <a:spcPts val="4801"/>
              </a:lnSpc>
              <a:buAutoNum type="arabicPeriod" startAt="1"/>
            </a:pPr>
            <a:r>
              <a:rPr lang="en-US" b="true" sz="3429">
                <a:solidFill>
                  <a:srgbClr val="000000"/>
                </a:solidFill>
                <a:latin typeface="Glacial Indifference Bold"/>
                <a:ea typeface="Glacial Indifference Bold"/>
                <a:cs typeface="Glacial Indifference Bold"/>
                <a:sym typeface="Glacial Indifference Bold"/>
              </a:rPr>
              <a:t>Paper: http://yoksis.bilkent.edu.tr/doi_getpdf/articles/10.1109-43.573831.pdf</a:t>
            </a:r>
          </a:p>
          <a:p>
            <a:pPr algn="l" marL="740454" indent="-370227" lvl="1">
              <a:lnSpc>
                <a:spcPts val="4801"/>
              </a:lnSpc>
              <a:buAutoNum type="arabicPeriod" startAt="1"/>
            </a:pPr>
            <a:r>
              <a:rPr lang="en-US" b="true" sz="3429">
                <a:solidFill>
                  <a:srgbClr val="000000"/>
                </a:solidFill>
                <a:latin typeface="Glacial Indifference Bold"/>
                <a:ea typeface="Glacial Indifference Bold"/>
                <a:cs typeface="Glacial Indifference Bold"/>
                <a:sym typeface="Glacial Indifference Bold"/>
              </a:rPr>
              <a:t>https://www.worldscientific.com/doi/abs/10.1142/S021812669200012X</a:t>
            </a:r>
          </a:p>
          <a:p>
            <a:pPr algn="l" marL="740454" indent="-370227" lvl="1">
              <a:lnSpc>
                <a:spcPts val="4801"/>
              </a:lnSpc>
              <a:buAutoNum type="arabicPeriod" startAt="1"/>
            </a:pPr>
            <a:r>
              <a:rPr lang="en-US" b="true" sz="3429">
                <a:solidFill>
                  <a:srgbClr val="000000"/>
                </a:solidFill>
                <a:latin typeface="Glacial Indifference Bold"/>
                <a:ea typeface="Glacial Indifference Bold"/>
                <a:cs typeface="Glacial Indifference Bold"/>
                <a:sym typeface="Glacial Indifference Bold"/>
              </a:rPr>
              <a:t>https://ieeexplore.ieee.org/abstract/document/508322</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D8DDE1">
                <a:alpha val="100000"/>
              </a:srgbClr>
            </a:gs>
            <a:gs pos="100000">
              <a:srgbClr val="9C9CA8">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2775921" y="3115683"/>
            <a:ext cx="12736158" cy="4055635"/>
            <a:chOff x="0" y="0"/>
            <a:chExt cx="16981544" cy="5407513"/>
          </a:xfrm>
        </p:grpSpPr>
        <p:sp>
          <p:nvSpPr>
            <p:cNvPr name="TextBox 3" id="3"/>
            <p:cNvSpPr txBox="true"/>
            <p:nvPr/>
          </p:nvSpPr>
          <p:spPr>
            <a:xfrm rot="0">
              <a:off x="0" y="108585"/>
              <a:ext cx="16981544" cy="3914987"/>
            </a:xfrm>
            <a:prstGeom prst="rect">
              <a:avLst/>
            </a:prstGeom>
          </p:spPr>
          <p:txBody>
            <a:bodyPr anchor="t" rtlCol="false" tIns="0" lIns="0" bIns="0" rIns="0">
              <a:spAutoFit/>
            </a:bodyPr>
            <a:lstStyle/>
            <a:p>
              <a:pPr algn="ctr">
                <a:lnSpc>
                  <a:spcPts val="11357"/>
                </a:lnSpc>
              </a:pPr>
              <a:r>
                <a:rPr lang="en-US" b="true" sz="10325">
                  <a:solidFill>
                    <a:srgbClr val="DC3C4D"/>
                  </a:solidFill>
                  <a:latin typeface="League Spartan"/>
                  <a:ea typeface="League Spartan"/>
                  <a:cs typeface="League Spartan"/>
                  <a:sym typeface="League Spartan"/>
                </a:rPr>
                <a:t>And we're done for the day!</a:t>
              </a:r>
            </a:p>
          </p:txBody>
        </p:sp>
        <p:sp>
          <p:nvSpPr>
            <p:cNvPr name="TextBox 4" id="4"/>
            <p:cNvSpPr txBox="true"/>
            <p:nvPr/>
          </p:nvSpPr>
          <p:spPr>
            <a:xfrm rot="0">
              <a:off x="31333" y="4527615"/>
              <a:ext cx="16918877" cy="879899"/>
            </a:xfrm>
            <a:prstGeom prst="rect">
              <a:avLst/>
            </a:prstGeom>
          </p:spPr>
          <p:txBody>
            <a:bodyPr anchor="t" rtlCol="false" tIns="0" lIns="0" bIns="0" rIns="0">
              <a:spAutoFit/>
            </a:bodyPr>
            <a:lstStyle/>
            <a:p>
              <a:pPr algn="ctr">
                <a:lnSpc>
                  <a:spcPts val="5329"/>
                </a:lnSpc>
              </a:pPr>
              <a:r>
                <a:rPr lang="en-US" sz="4099">
                  <a:solidFill>
                    <a:srgbClr val="DC3C4D"/>
                  </a:solidFill>
                  <a:latin typeface="Glacial Indifference"/>
                  <a:ea typeface="Glacial Indifference"/>
                  <a:cs typeface="Glacial Indifference"/>
                  <a:sym typeface="Glacial Indifference"/>
                </a:rPr>
                <a:t>ANY QUESTIONS?</a:t>
              </a:r>
            </a:p>
          </p:txBody>
        </p:sp>
      </p:grpSp>
      <p:sp>
        <p:nvSpPr>
          <p:cNvPr name="Freeform 5" id="5"/>
          <p:cNvSpPr/>
          <p:nvPr/>
        </p:nvSpPr>
        <p:spPr>
          <a:xfrm flipH="false" flipV="false" rot="0">
            <a:off x="-324379" y="6431353"/>
            <a:ext cx="6200601" cy="3855647"/>
          </a:xfrm>
          <a:custGeom>
            <a:avLst/>
            <a:gdLst/>
            <a:ahLst/>
            <a:cxnLst/>
            <a:rect r="r" b="b" t="t" l="l"/>
            <a:pathLst>
              <a:path h="3855647" w="6200601">
                <a:moveTo>
                  <a:pt x="0" y="0"/>
                </a:moveTo>
                <a:lnTo>
                  <a:pt x="6200601" y="0"/>
                </a:lnTo>
                <a:lnTo>
                  <a:pt x="6200601" y="3855647"/>
                </a:lnTo>
                <a:lnTo>
                  <a:pt x="0" y="3855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688245" y="827495"/>
            <a:ext cx="6571055" cy="238885"/>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DC3C4D"/>
                </a:solidFill>
                <a:latin typeface="Glacial Indifference"/>
                <a:ea typeface="Glacial Indifference"/>
                <a:cs typeface="Glacial Indifference"/>
                <a:sym typeface="Glacial Indifference"/>
              </a:rPr>
              <a:t>BANGLADESH UNIVERSITY OF ENGINEERING AND TECHNOLOGY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C9">
                <a:alpha val="100000"/>
              </a:srgbClr>
            </a:gs>
            <a:gs pos="100000">
              <a:srgbClr val="FDFF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25966" y="6937489"/>
            <a:ext cx="4262034" cy="4114800"/>
          </a:xfrm>
          <a:custGeom>
            <a:avLst/>
            <a:gdLst/>
            <a:ahLst/>
            <a:cxnLst/>
            <a:rect r="r" b="b" t="t" l="l"/>
            <a:pathLst>
              <a:path h="4114800" w="4262034">
                <a:moveTo>
                  <a:pt x="0" y="0"/>
                </a:moveTo>
                <a:lnTo>
                  <a:pt x="4262034" y="0"/>
                </a:lnTo>
                <a:lnTo>
                  <a:pt x="42620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PROOF OF NP</a:t>
            </a:r>
          </a:p>
        </p:txBody>
      </p:sp>
      <p:sp>
        <p:nvSpPr>
          <p:cNvPr name="TextBox 4" id="4"/>
          <p:cNvSpPr txBox="true"/>
          <p:nvPr/>
        </p:nvSpPr>
        <p:spPr>
          <a:xfrm rot="0">
            <a:off x="2713215" y="1542448"/>
            <a:ext cx="12861571" cy="649280"/>
          </a:xfrm>
          <a:prstGeom prst="rect">
            <a:avLst/>
          </a:prstGeom>
        </p:spPr>
        <p:txBody>
          <a:bodyPr anchor="t" rtlCol="false" tIns="0" lIns="0" bIns="0" rIns="0">
            <a:spAutoFit/>
          </a:bodyPr>
          <a:lstStyle/>
          <a:p>
            <a:pPr algn="ctr">
              <a:lnSpc>
                <a:spcPts val="5086"/>
              </a:lnSpc>
            </a:pPr>
            <a:r>
              <a:rPr lang="en-US" b="true" sz="4624">
                <a:solidFill>
                  <a:srgbClr val="202020"/>
                </a:solidFill>
                <a:latin typeface="League Spartan"/>
                <a:ea typeface="League Spartan"/>
                <a:cs typeface="League Spartan"/>
                <a:sym typeface="League Spartan"/>
              </a:rPr>
              <a:t> GPP (DECISION VERSION): NP-COMPLETE</a:t>
            </a:r>
          </a:p>
        </p:txBody>
      </p:sp>
      <p:sp>
        <p:nvSpPr>
          <p:cNvPr name="TextBox 5" id="5"/>
          <p:cNvSpPr txBox="true"/>
          <p:nvPr/>
        </p:nvSpPr>
        <p:spPr>
          <a:xfrm rot="0">
            <a:off x="2161916" y="4017032"/>
            <a:ext cx="8721319" cy="4673257"/>
          </a:xfrm>
          <a:prstGeom prst="rect">
            <a:avLst/>
          </a:prstGeom>
        </p:spPr>
        <p:txBody>
          <a:bodyPr anchor="t" rtlCol="false" tIns="0" lIns="0" bIns="0" rIns="0">
            <a:spAutoFit/>
          </a:bodyPr>
          <a:lstStyle/>
          <a:p>
            <a:pPr algn="l" marL="628852" indent="-314426" lvl="1">
              <a:lnSpc>
                <a:spcPts val="4077"/>
              </a:lnSpc>
              <a:buFont typeface="Arial"/>
              <a:buChar char="•"/>
            </a:pPr>
            <a:r>
              <a:rPr lang="en-US" sz="2912">
                <a:solidFill>
                  <a:srgbClr val="202020"/>
                </a:solidFill>
                <a:latin typeface="Glacial Indifference"/>
                <a:ea typeface="Glacial Indifference"/>
                <a:cs typeface="Glacial Indifference"/>
                <a:sym typeface="Glacial Indifference"/>
              </a:rPr>
              <a:t>Let’s assume a non-deterministic Turing Machine gives a “Yes” answer for GPP(G, k) instance, that is, for a graph G(V, E) and integer k, vertex set V has equal-sized partition sets with ≤ k edges between them.</a:t>
            </a:r>
          </a:p>
          <a:p>
            <a:pPr algn="l" marL="628852" indent="-314426" lvl="1">
              <a:lnSpc>
                <a:spcPts val="4077"/>
              </a:lnSpc>
              <a:buFont typeface="Arial"/>
              <a:buChar char="•"/>
            </a:pPr>
            <a:r>
              <a:rPr lang="en-US" sz="2912">
                <a:solidFill>
                  <a:srgbClr val="202020"/>
                </a:solidFill>
                <a:latin typeface="Glacial Indifference"/>
                <a:ea typeface="Glacial Indifference"/>
                <a:cs typeface="Glacial Indifference"/>
                <a:sym typeface="Glacial Indifference"/>
              </a:rPr>
              <a:t>It can be verified easily by counting the edges in the cuts (i.e., counting the edges that have two ends at two different partition set).</a:t>
            </a:r>
          </a:p>
          <a:p>
            <a:pPr algn="l">
              <a:lnSpc>
                <a:spcPts val="5068"/>
              </a:lnSpc>
            </a:pPr>
            <a:r>
              <a:rPr lang="en-US" sz="2912">
                <a:solidFill>
                  <a:srgbClr val="202020"/>
                </a:solidFill>
                <a:latin typeface="Glacial Indifference"/>
                <a:ea typeface="Glacial Indifference"/>
                <a:cs typeface="Glacial Indifference"/>
                <a:sym typeface="Glacial Indifference"/>
              </a:rPr>
              <a:t>So,  </a:t>
            </a:r>
            <a:r>
              <a:rPr lang="en-US" sz="2912" b="true">
                <a:solidFill>
                  <a:srgbClr val="202020"/>
                </a:solidFill>
                <a:latin typeface="Glacial Indifference Bold"/>
                <a:ea typeface="Glacial Indifference Bold"/>
                <a:cs typeface="Glacial Indifference Bold"/>
                <a:sym typeface="Glacial Indifference Bold"/>
              </a:rPr>
              <a:t>GPP_Decision  ∈  NP</a:t>
            </a:r>
          </a:p>
        </p:txBody>
      </p:sp>
      <p:sp>
        <p:nvSpPr>
          <p:cNvPr name="TextBox 6" id="6"/>
          <p:cNvSpPr txBox="true"/>
          <p:nvPr/>
        </p:nvSpPr>
        <p:spPr>
          <a:xfrm rot="0">
            <a:off x="2161916" y="2294258"/>
            <a:ext cx="8945510" cy="1351299"/>
          </a:xfrm>
          <a:prstGeom prst="rect">
            <a:avLst/>
          </a:prstGeom>
        </p:spPr>
        <p:txBody>
          <a:bodyPr anchor="t" rtlCol="false" tIns="0" lIns="0" bIns="0" rIns="0">
            <a:spAutoFit/>
          </a:bodyPr>
          <a:lstStyle/>
          <a:p>
            <a:pPr algn="l">
              <a:lnSpc>
                <a:spcPts val="5590"/>
              </a:lnSpc>
            </a:pPr>
            <a:r>
              <a:rPr lang="en-US" sz="3212">
                <a:solidFill>
                  <a:srgbClr val="202020"/>
                </a:solidFill>
                <a:latin typeface="Glacial Indifference"/>
                <a:ea typeface="Glacial Indifference"/>
                <a:cs typeface="Glacial Indifference"/>
                <a:sym typeface="Glacial Indifference"/>
              </a:rPr>
              <a:t>First, we need to prove that the decision version of </a:t>
            </a:r>
            <a:r>
              <a:rPr lang="en-US" sz="3212" b="true">
                <a:solidFill>
                  <a:srgbClr val="202020"/>
                </a:solidFill>
                <a:latin typeface="Glacial Indifference Bold"/>
                <a:ea typeface="Glacial Indifference Bold"/>
                <a:cs typeface="Glacial Indifference Bold"/>
                <a:sym typeface="Glacial Indifference Bold"/>
              </a:rPr>
              <a:t>GPP is in NP</a:t>
            </a:r>
            <a:r>
              <a:rPr lang="en-US" sz="3212">
                <a:solidFill>
                  <a:srgbClr val="202020"/>
                </a:solidFill>
                <a:latin typeface="Glacial Indifference"/>
                <a:ea typeface="Glacial Indifference"/>
                <a:cs typeface="Glacial Indifference"/>
                <a:sym typeface="Glacial Indifference"/>
              </a:rPr>
              <a:t>. It can be proved  easily because:</a:t>
            </a:r>
          </a:p>
        </p:txBody>
      </p:sp>
      <p:grpSp>
        <p:nvGrpSpPr>
          <p:cNvPr name="Group 7" id="7"/>
          <p:cNvGrpSpPr/>
          <p:nvPr/>
        </p:nvGrpSpPr>
        <p:grpSpPr>
          <a:xfrm rot="0">
            <a:off x="11550487" y="3432966"/>
            <a:ext cx="6066122" cy="4439351"/>
            <a:chOff x="0" y="0"/>
            <a:chExt cx="8088162" cy="5919134"/>
          </a:xfrm>
        </p:grpSpPr>
        <p:grpSp>
          <p:nvGrpSpPr>
            <p:cNvPr name="Group 8" id="8"/>
            <p:cNvGrpSpPr/>
            <p:nvPr/>
          </p:nvGrpSpPr>
          <p:grpSpPr>
            <a:xfrm rot="0">
              <a:off x="562968" y="2959118"/>
              <a:ext cx="517601" cy="5176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0" id="10"/>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11" id="11"/>
            <p:cNvGrpSpPr/>
            <p:nvPr/>
          </p:nvGrpSpPr>
          <p:grpSpPr>
            <a:xfrm rot="0">
              <a:off x="439307" y="1198088"/>
              <a:ext cx="517601" cy="51760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3" id="13"/>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14" id="14"/>
            <p:cNvGrpSpPr/>
            <p:nvPr/>
          </p:nvGrpSpPr>
          <p:grpSpPr>
            <a:xfrm rot="0">
              <a:off x="2312906" y="1007817"/>
              <a:ext cx="517601" cy="51760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6" id="16"/>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17" id="17"/>
            <p:cNvGrpSpPr/>
            <p:nvPr/>
          </p:nvGrpSpPr>
          <p:grpSpPr>
            <a:xfrm rot="0">
              <a:off x="2312906" y="2781832"/>
              <a:ext cx="517601" cy="51760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9" id="19"/>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sp>
          <p:nvSpPr>
            <p:cNvPr name="AutoShape 20" id="20"/>
            <p:cNvSpPr/>
            <p:nvPr/>
          </p:nvSpPr>
          <p:spPr>
            <a:xfrm flipV="true">
              <a:off x="1080568" y="3040632"/>
              <a:ext cx="1232337" cy="177286"/>
            </a:xfrm>
            <a:prstGeom prst="line">
              <a:avLst/>
            </a:prstGeom>
            <a:ln cap="flat" w="34664">
              <a:solidFill>
                <a:srgbClr val="000000"/>
              </a:solidFill>
              <a:prstDash val="solid"/>
              <a:headEnd type="none" len="sm" w="sm"/>
              <a:tailEnd type="none" len="sm" w="sm"/>
            </a:ln>
          </p:spPr>
        </p:sp>
        <p:sp>
          <p:nvSpPr>
            <p:cNvPr name="AutoShape 21" id="21"/>
            <p:cNvSpPr/>
            <p:nvPr/>
          </p:nvSpPr>
          <p:spPr>
            <a:xfrm flipH="true" flipV="true">
              <a:off x="698107" y="1715688"/>
              <a:ext cx="123661" cy="1243430"/>
            </a:xfrm>
            <a:prstGeom prst="line">
              <a:avLst/>
            </a:prstGeom>
            <a:ln cap="flat" w="34664">
              <a:solidFill>
                <a:srgbClr val="000000"/>
              </a:solidFill>
              <a:prstDash val="solid"/>
              <a:headEnd type="none" len="sm" w="sm"/>
              <a:tailEnd type="none" len="sm" w="sm"/>
            </a:ln>
          </p:spPr>
        </p:sp>
        <p:sp>
          <p:nvSpPr>
            <p:cNvPr name="AutoShape 22" id="22"/>
            <p:cNvSpPr/>
            <p:nvPr/>
          </p:nvSpPr>
          <p:spPr>
            <a:xfrm flipV="true">
              <a:off x="956907" y="1266617"/>
              <a:ext cx="1355998" cy="190271"/>
            </a:xfrm>
            <a:prstGeom prst="line">
              <a:avLst/>
            </a:prstGeom>
            <a:ln cap="flat" w="34664">
              <a:solidFill>
                <a:srgbClr val="000000"/>
              </a:solidFill>
              <a:prstDash val="solid"/>
              <a:headEnd type="none" len="sm" w="sm"/>
              <a:tailEnd type="none" len="sm" w="sm"/>
            </a:ln>
          </p:spPr>
        </p:sp>
        <p:sp>
          <p:nvSpPr>
            <p:cNvPr name="AutoShape 23" id="23"/>
            <p:cNvSpPr/>
            <p:nvPr/>
          </p:nvSpPr>
          <p:spPr>
            <a:xfrm flipV="true">
              <a:off x="821768" y="1525418"/>
              <a:ext cx="1749938" cy="1433701"/>
            </a:xfrm>
            <a:prstGeom prst="line">
              <a:avLst/>
            </a:prstGeom>
            <a:ln cap="flat" w="34664">
              <a:solidFill>
                <a:srgbClr val="000000"/>
              </a:solidFill>
              <a:prstDash val="solid"/>
              <a:headEnd type="none" len="sm" w="sm"/>
              <a:tailEnd type="none" len="sm" w="sm"/>
            </a:ln>
          </p:spPr>
        </p:sp>
        <p:sp>
          <p:nvSpPr>
            <p:cNvPr name="AutoShape 24" id="24"/>
            <p:cNvSpPr/>
            <p:nvPr/>
          </p:nvSpPr>
          <p:spPr>
            <a:xfrm>
              <a:off x="2571706" y="1525418"/>
              <a:ext cx="0" cy="1256414"/>
            </a:xfrm>
            <a:prstGeom prst="line">
              <a:avLst/>
            </a:prstGeom>
            <a:ln cap="flat" w="34664">
              <a:solidFill>
                <a:srgbClr val="000000"/>
              </a:solidFill>
              <a:prstDash val="solid"/>
              <a:headEnd type="none" len="sm" w="sm"/>
              <a:tailEnd type="none" len="sm" w="sm"/>
            </a:ln>
          </p:spPr>
        </p:sp>
        <p:grpSp>
          <p:nvGrpSpPr>
            <p:cNvPr name="Group 25" id="25"/>
            <p:cNvGrpSpPr/>
            <p:nvPr/>
          </p:nvGrpSpPr>
          <p:grpSpPr>
            <a:xfrm rot="-10800000">
              <a:off x="6497362" y="1100529"/>
              <a:ext cx="517601" cy="51760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27" id="27"/>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28" id="28"/>
            <p:cNvGrpSpPr/>
            <p:nvPr/>
          </p:nvGrpSpPr>
          <p:grpSpPr>
            <a:xfrm rot="-10800000">
              <a:off x="6401064" y="2158151"/>
              <a:ext cx="517601" cy="51760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0" id="30"/>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31" id="31"/>
            <p:cNvGrpSpPr/>
            <p:nvPr/>
          </p:nvGrpSpPr>
          <p:grpSpPr>
            <a:xfrm rot="-10800000">
              <a:off x="4331934" y="3996739"/>
              <a:ext cx="517601" cy="51760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33" id="33"/>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34" id="34"/>
            <p:cNvGrpSpPr/>
            <p:nvPr/>
          </p:nvGrpSpPr>
          <p:grpSpPr>
            <a:xfrm rot="-10800000">
              <a:off x="4795488" y="924773"/>
              <a:ext cx="517601" cy="51760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name="TextBox 36" id="36"/>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sp>
          <p:nvSpPr>
            <p:cNvPr name="AutoShape 37" id="37"/>
            <p:cNvSpPr/>
            <p:nvPr/>
          </p:nvSpPr>
          <p:spPr>
            <a:xfrm flipH="true" flipV="true">
              <a:off x="5313089" y="1183573"/>
              <a:ext cx="1184273" cy="175756"/>
            </a:xfrm>
            <a:prstGeom prst="line">
              <a:avLst/>
            </a:prstGeom>
            <a:ln cap="flat" w="34664">
              <a:solidFill>
                <a:srgbClr val="000000"/>
              </a:solidFill>
              <a:prstDash val="solid"/>
              <a:headEnd type="none" len="sm" w="sm"/>
              <a:tailEnd type="none" len="sm" w="sm"/>
            </a:ln>
          </p:spPr>
        </p:sp>
        <p:sp>
          <p:nvSpPr>
            <p:cNvPr name="AutoShape 38" id="38"/>
            <p:cNvSpPr/>
            <p:nvPr/>
          </p:nvSpPr>
          <p:spPr>
            <a:xfrm flipH="true">
              <a:off x="6659864" y="1618130"/>
              <a:ext cx="96298" cy="540021"/>
            </a:xfrm>
            <a:prstGeom prst="line">
              <a:avLst/>
            </a:prstGeom>
            <a:ln cap="flat" w="34664">
              <a:solidFill>
                <a:srgbClr val="000000"/>
              </a:solidFill>
              <a:prstDash val="solid"/>
              <a:headEnd type="none" len="sm" w="sm"/>
              <a:tailEnd type="none" len="sm" w="sm"/>
            </a:ln>
          </p:spPr>
        </p:sp>
        <p:sp>
          <p:nvSpPr>
            <p:cNvPr name="AutoShape 39" id="39"/>
            <p:cNvSpPr/>
            <p:nvPr/>
          </p:nvSpPr>
          <p:spPr>
            <a:xfrm flipV="true">
              <a:off x="4590734" y="1442374"/>
              <a:ext cx="463555" cy="2554366"/>
            </a:xfrm>
            <a:prstGeom prst="line">
              <a:avLst/>
            </a:prstGeom>
            <a:ln cap="flat" w="34664">
              <a:solidFill>
                <a:srgbClr val="5271FF"/>
              </a:solidFill>
              <a:prstDash val="solid"/>
              <a:headEnd type="none" len="sm" w="sm"/>
              <a:tailEnd type="none" len="sm" w="sm"/>
            </a:ln>
          </p:spPr>
        </p:sp>
        <p:sp>
          <p:nvSpPr>
            <p:cNvPr name="AutoShape 40" id="40"/>
            <p:cNvSpPr/>
            <p:nvPr/>
          </p:nvSpPr>
          <p:spPr>
            <a:xfrm>
              <a:off x="2830507" y="1266617"/>
              <a:ext cx="1501427" cy="2988922"/>
            </a:xfrm>
            <a:prstGeom prst="line">
              <a:avLst/>
            </a:prstGeom>
            <a:ln cap="flat" w="34664">
              <a:solidFill>
                <a:srgbClr val="5271FF"/>
              </a:solidFill>
              <a:prstDash val="solid"/>
              <a:headEnd type="none" len="sm" w="sm"/>
              <a:tailEnd type="none" len="sm" w="sm"/>
            </a:ln>
          </p:spPr>
        </p:sp>
        <p:sp>
          <p:nvSpPr>
            <p:cNvPr name="AutoShape 41" id="41"/>
            <p:cNvSpPr/>
            <p:nvPr/>
          </p:nvSpPr>
          <p:spPr>
            <a:xfrm flipV="true">
              <a:off x="1080568" y="1183573"/>
              <a:ext cx="3714920" cy="2034345"/>
            </a:xfrm>
            <a:prstGeom prst="line">
              <a:avLst/>
            </a:prstGeom>
            <a:ln cap="flat" w="34664">
              <a:solidFill>
                <a:srgbClr val="5271FF"/>
              </a:solidFill>
              <a:prstDash val="solid"/>
              <a:headEnd type="none" len="sm" w="sm"/>
              <a:tailEnd type="none" len="sm" w="sm"/>
            </a:ln>
          </p:spPr>
        </p:sp>
        <p:sp>
          <p:nvSpPr>
            <p:cNvPr name="AutoShape 42" id="42"/>
            <p:cNvSpPr/>
            <p:nvPr/>
          </p:nvSpPr>
          <p:spPr>
            <a:xfrm>
              <a:off x="5054289" y="1442374"/>
              <a:ext cx="1346775" cy="974578"/>
            </a:xfrm>
            <a:prstGeom prst="line">
              <a:avLst/>
            </a:prstGeom>
            <a:ln cap="flat" w="34664">
              <a:solidFill>
                <a:srgbClr val="000000"/>
              </a:solidFill>
              <a:prstDash val="solid"/>
              <a:headEnd type="none" len="sm" w="sm"/>
              <a:tailEnd type="none" len="sm" w="sm"/>
            </a:ln>
          </p:spPr>
        </p:sp>
        <p:grpSp>
          <p:nvGrpSpPr>
            <p:cNvPr name="Group 43" id="43"/>
            <p:cNvGrpSpPr/>
            <p:nvPr/>
          </p:nvGrpSpPr>
          <p:grpSpPr>
            <a:xfrm rot="0">
              <a:off x="2946143" y="4014623"/>
              <a:ext cx="517601" cy="517601"/>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45" id="45"/>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grpSp>
          <p:nvGrpSpPr>
            <p:cNvPr name="Group 46" id="46"/>
            <p:cNvGrpSpPr/>
            <p:nvPr/>
          </p:nvGrpSpPr>
          <p:grpSpPr>
            <a:xfrm rot="0">
              <a:off x="3753506" y="4850843"/>
              <a:ext cx="517601" cy="517601"/>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48" id="48"/>
              <p:cNvSpPr txBox="true"/>
              <p:nvPr/>
            </p:nvSpPr>
            <p:spPr>
              <a:xfrm>
                <a:off x="76200" y="47625"/>
                <a:ext cx="660400" cy="688975"/>
              </a:xfrm>
              <a:prstGeom prst="rect">
                <a:avLst/>
              </a:prstGeom>
            </p:spPr>
            <p:txBody>
              <a:bodyPr anchor="ctr" rtlCol="false" tIns="36611" lIns="36611" bIns="36611" rIns="36611"/>
              <a:lstStyle/>
              <a:p>
                <a:pPr algn="ctr">
                  <a:lnSpc>
                    <a:spcPts val="1959"/>
                  </a:lnSpc>
                </a:pPr>
              </a:p>
            </p:txBody>
          </p:sp>
        </p:grpSp>
        <p:sp>
          <p:nvSpPr>
            <p:cNvPr name="AutoShape 49" id="49"/>
            <p:cNvSpPr/>
            <p:nvPr/>
          </p:nvSpPr>
          <p:spPr>
            <a:xfrm>
              <a:off x="956907" y="1456888"/>
              <a:ext cx="1614799" cy="1324944"/>
            </a:xfrm>
            <a:prstGeom prst="line">
              <a:avLst/>
            </a:prstGeom>
            <a:ln cap="flat" w="34664">
              <a:solidFill>
                <a:srgbClr val="000000"/>
              </a:solidFill>
              <a:prstDash val="solid"/>
              <a:headEnd type="none" len="sm" w="sm"/>
              <a:tailEnd type="none" len="sm" w="sm"/>
            </a:ln>
          </p:spPr>
        </p:sp>
        <p:sp>
          <p:nvSpPr>
            <p:cNvPr name="AutoShape 50" id="50"/>
            <p:cNvSpPr/>
            <p:nvPr/>
          </p:nvSpPr>
          <p:spPr>
            <a:xfrm flipV="true">
              <a:off x="3463743" y="4255540"/>
              <a:ext cx="868190" cy="17884"/>
            </a:xfrm>
            <a:prstGeom prst="line">
              <a:avLst/>
            </a:prstGeom>
            <a:ln cap="flat" w="34664">
              <a:solidFill>
                <a:srgbClr val="000000"/>
              </a:solidFill>
              <a:prstDash val="solid"/>
              <a:headEnd type="none" len="sm" w="sm"/>
              <a:tailEnd type="none" len="sm" w="sm"/>
            </a:ln>
          </p:spPr>
        </p:sp>
        <p:sp>
          <p:nvSpPr>
            <p:cNvPr name="AutoShape 51" id="51"/>
            <p:cNvSpPr/>
            <p:nvPr/>
          </p:nvSpPr>
          <p:spPr>
            <a:xfrm flipV="true">
              <a:off x="4012306" y="4514340"/>
              <a:ext cx="578428" cy="336503"/>
            </a:xfrm>
            <a:prstGeom prst="line">
              <a:avLst/>
            </a:prstGeom>
            <a:ln cap="flat" w="34664">
              <a:solidFill>
                <a:srgbClr val="000000"/>
              </a:solidFill>
              <a:prstDash val="solid"/>
              <a:headEnd type="none" len="sm" w="sm"/>
              <a:tailEnd type="none" len="sm" w="sm"/>
            </a:ln>
          </p:spPr>
        </p:sp>
        <p:sp>
          <p:nvSpPr>
            <p:cNvPr name="AutoShape 52" id="52"/>
            <p:cNvSpPr/>
            <p:nvPr/>
          </p:nvSpPr>
          <p:spPr>
            <a:xfrm>
              <a:off x="3204943" y="4532224"/>
              <a:ext cx="548563" cy="577419"/>
            </a:xfrm>
            <a:prstGeom prst="line">
              <a:avLst/>
            </a:prstGeom>
            <a:ln cap="flat" w="34664">
              <a:solidFill>
                <a:srgbClr val="000000"/>
              </a:solidFill>
              <a:prstDash val="solid"/>
              <a:headEnd type="none" len="sm" w="sm"/>
              <a:tailEnd type="none" len="sm" w="sm"/>
            </a:ln>
          </p:spPr>
        </p:sp>
        <p:sp>
          <p:nvSpPr>
            <p:cNvPr name="Freeform 53" id="53"/>
            <p:cNvSpPr/>
            <p:nvPr/>
          </p:nvSpPr>
          <p:spPr>
            <a:xfrm flipH="false" flipV="false" rot="0">
              <a:off x="0" y="591416"/>
              <a:ext cx="3348260" cy="3348260"/>
            </a:xfrm>
            <a:custGeom>
              <a:avLst/>
              <a:gdLst/>
              <a:ahLst/>
              <a:cxnLst/>
              <a:rect r="r" b="b" t="t" l="l"/>
              <a:pathLst>
                <a:path h="3348260" w="3348260">
                  <a:moveTo>
                    <a:pt x="0" y="0"/>
                  </a:moveTo>
                  <a:lnTo>
                    <a:pt x="3348260" y="0"/>
                  </a:lnTo>
                  <a:lnTo>
                    <a:pt x="3348260" y="3348260"/>
                  </a:lnTo>
                  <a:lnTo>
                    <a:pt x="0" y="3348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4" id="54"/>
            <p:cNvSpPr txBox="true"/>
            <p:nvPr/>
          </p:nvSpPr>
          <p:spPr>
            <a:xfrm rot="0">
              <a:off x="606316" y="1241153"/>
              <a:ext cx="247322"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A</a:t>
              </a:r>
            </a:p>
          </p:txBody>
        </p:sp>
        <p:sp>
          <p:nvSpPr>
            <p:cNvPr name="TextBox 55" id="55"/>
            <p:cNvSpPr txBox="true"/>
            <p:nvPr/>
          </p:nvSpPr>
          <p:spPr>
            <a:xfrm rot="0">
              <a:off x="750367" y="3002532"/>
              <a:ext cx="206540"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B</a:t>
              </a:r>
            </a:p>
          </p:txBody>
        </p:sp>
        <p:sp>
          <p:nvSpPr>
            <p:cNvPr name="TextBox 56" id="56"/>
            <p:cNvSpPr txBox="true"/>
            <p:nvPr/>
          </p:nvSpPr>
          <p:spPr>
            <a:xfrm rot="0">
              <a:off x="2440152" y="1067275"/>
              <a:ext cx="263108"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C</a:t>
              </a:r>
            </a:p>
          </p:txBody>
        </p:sp>
        <p:sp>
          <p:nvSpPr>
            <p:cNvPr name="TextBox 57" id="57"/>
            <p:cNvSpPr txBox="true"/>
            <p:nvPr/>
          </p:nvSpPr>
          <p:spPr>
            <a:xfrm rot="0">
              <a:off x="2456070" y="2828306"/>
              <a:ext cx="231272"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D</a:t>
              </a:r>
            </a:p>
          </p:txBody>
        </p:sp>
        <p:sp>
          <p:nvSpPr>
            <p:cNvPr name="TextBox 58" id="58"/>
            <p:cNvSpPr txBox="true"/>
            <p:nvPr/>
          </p:nvSpPr>
          <p:spPr>
            <a:xfrm rot="0">
              <a:off x="4960020" y="969717"/>
              <a:ext cx="195753"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E</a:t>
              </a:r>
            </a:p>
          </p:txBody>
        </p:sp>
        <p:sp>
          <p:nvSpPr>
            <p:cNvPr name="TextBox 59" id="59"/>
            <p:cNvSpPr txBox="true"/>
            <p:nvPr/>
          </p:nvSpPr>
          <p:spPr>
            <a:xfrm rot="0">
              <a:off x="6659864" y="1158580"/>
              <a:ext cx="192595"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F</a:t>
              </a:r>
            </a:p>
          </p:txBody>
        </p:sp>
        <p:sp>
          <p:nvSpPr>
            <p:cNvPr name="TextBox 60" id="60"/>
            <p:cNvSpPr txBox="true"/>
            <p:nvPr/>
          </p:nvSpPr>
          <p:spPr>
            <a:xfrm rot="0">
              <a:off x="6522259" y="2203095"/>
              <a:ext cx="275211"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G</a:t>
              </a:r>
            </a:p>
          </p:txBody>
        </p:sp>
        <p:sp>
          <p:nvSpPr>
            <p:cNvPr name="TextBox 61" id="61"/>
            <p:cNvSpPr txBox="true"/>
            <p:nvPr/>
          </p:nvSpPr>
          <p:spPr>
            <a:xfrm rot="0">
              <a:off x="3067337" y="4059567"/>
              <a:ext cx="275211"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H</a:t>
              </a:r>
            </a:p>
          </p:txBody>
        </p:sp>
        <p:sp>
          <p:nvSpPr>
            <p:cNvPr name="TextBox 62" id="62"/>
            <p:cNvSpPr txBox="true"/>
            <p:nvPr/>
          </p:nvSpPr>
          <p:spPr>
            <a:xfrm rot="0">
              <a:off x="3818609" y="4895787"/>
              <a:ext cx="275211"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J</a:t>
              </a:r>
            </a:p>
          </p:txBody>
        </p:sp>
        <p:sp>
          <p:nvSpPr>
            <p:cNvPr name="TextBox 63" id="63"/>
            <p:cNvSpPr txBox="true"/>
            <p:nvPr/>
          </p:nvSpPr>
          <p:spPr>
            <a:xfrm rot="0">
              <a:off x="4460345" y="4026673"/>
              <a:ext cx="275211"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I</a:t>
              </a:r>
            </a:p>
          </p:txBody>
        </p:sp>
        <p:sp>
          <p:nvSpPr>
            <p:cNvPr name="Freeform 64" id="64"/>
            <p:cNvSpPr/>
            <p:nvPr/>
          </p:nvSpPr>
          <p:spPr>
            <a:xfrm flipH="false" flipV="false" rot="0">
              <a:off x="2748811" y="3392145"/>
              <a:ext cx="2526990" cy="2526990"/>
            </a:xfrm>
            <a:custGeom>
              <a:avLst/>
              <a:gdLst/>
              <a:ahLst/>
              <a:cxnLst/>
              <a:rect r="r" b="b" t="t" l="l"/>
              <a:pathLst>
                <a:path h="2526990" w="2526990">
                  <a:moveTo>
                    <a:pt x="0" y="0"/>
                  </a:moveTo>
                  <a:lnTo>
                    <a:pt x="2526990" y="0"/>
                  </a:lnTo>
                  <a:lnTo>
                    <a:pt x="2526990" y="2526989"/>
                  </a:lnTo>
                  <a:lnTo>
                    <a:pt x="0" y="25269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5" id="65"/>
            <p:cNvSpPr/>
            <p:nvPr/>
          </p:nvSpPr>
          <p:spPr>
            <a:xfrm flipH="false" flipV="false" rot="0">
              <a:off x="4597951" y="391607"/>
              <a:ext cx="2762593" cy="2762593"/>
            </a:xfrm>
            <a:custGeom>
              <a:avLst/>
              <a:gdLst/>
              <a:ahLst/>
              <a:cxnLst/>
              <a:rect r="r" b="b" t="t" l="l"/>
              <a:pathLst>
                <a:path h="2762593" w="2762593">
                  <a:moveTo>
                    <a:pt x="0" y="0"/>
                  </a:moveTo>
                  <a:lnTo>
                    <a:pt x="2762593" y="0"/>
                  </a:lnTo>
                  <a:lnTo>
                    <a:pt x="2762593" y="2762593"/>
                  </a:lnTo>
                  <a:lnTo>
                    <a:pt x="0" y="27625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6" id="66"/>
            <p:cNvSpPr txBox="true"/>
            <p:nvPr/>
          </p:nvSpPr>
          <p:spPr>
            <a:xfrm rot="0">
              <a:off x="105905" y="553316"/>
              <a:ext cx="500410"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P1</a:t>
              </a:r>
            </a:p>
          </p:txBody>
        </p:sp>
        <p:sp>
          <p:nvSpPr>
            <p:cNvPr name="TextBox 67" id="67"/>
            <p:cNvSpPr txBox="true"/>
            <p:nvPr/>
          </p:nvSpPr>
          <p:spPr>
            <a:xfrm rot="0">
              <a:off x="7613896" y="808475"/>
              <a:ext cx="474267"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P2</a:t>
              </a:r>
            </a:p>
          </p:txBody>
        </p:sp>
        <p:sp>
          <p:nvSpPr>
            <p:cNvPr name="TextBox 68" id="68"/>
            <p:cNvSpPr txBox="true"/>
            <p:nvPr/>
          </p:nvSpPr>
          <p:spPr>
            <a:xfrm rot="0">
              <a:off x="5189428" y="5247299"/>
              <a:ext cx="478278" cy="389613"/>
            </a:xfrm>
            <a:prstGeom prst="rect">
              <a:avLst/>
            </a:prstGeom>
          </p:spPr>
          <p:txBody>
            <a:bodyPr anchor="t" rtlCol="false" tIns="0" lIns="0" bIns="0" rIns="0">
              <a:spAutoFit/>
            </a:bodyPr>
            <a:lstStyle/>
            <a:p>
              <a:pPr algn="ctr">
                <a:lnSpc>
                  <a:spcPts val="2436"/>
                </a:lnSpc>
                <a:spcBef>
                  <a:spcPct val="0"/>
                </a:spcBef>
              </a:pPr>
              <a:r>
                <a:rPr lang="en-US" b="true" sz="1740" spc="261">
                  <a:solidFill>
                    <a:srgbClr val="202020"/>
                  </a:solidFill>
                  <a:latin typeface="Glacial Indifference Bold"/>
                  <a:ea typeface="Glacial Indifference Bold"/>
                  <a:cs typeface="Glacial Indifference Bold"/>
                  <a:sym typeface="Glacial Indifference Bold"/>
                </a:rPr>
                <a:t>P3</a:t>
              </a:r>
            </a:p>
          </p:txBody>
        </p:sp>
        <p:sp>
          <p:nvSpPr>
            <p:cNvPr name="TextBox 69" id="69"/>
            <p:cNvSpPr txBox="true"/>
            <p:nvPr/>
          </p:nvSpPr>
          <p:spPr>
            <a:xfrm rot="0">
              <a:off x="56977" y="4503649"/>
              <a:ext cx="2383175" cy="486719"/>
            </a:xfrm>
            <a:prstGeom prst="rect">
              <a:avLst/>
            </a:prstGeom>
          </p:spPr>
          <p:txBody>
            <a:bodyPr anchor="t" rtlCol="false" tIns="0" lIns="0" bIns="0" rIns="0">
              <a:spAutoFit/>
            </a:bodyPr>
            <a:lstStyle/>
            <a:p>
              <a:pPr algn="ctr">
                <a:lnSpc>
                  <a:spcPts val="2971"/>
                </a:lnSpc>
              </a:pPr>
              <a:r>
                <a:rPr lang="en-US" b="true" sz="2286">
                  <a:solidFill>
                    <a:srgbClr val="EF391F"/>
                  </a:solidFill>
                  <a:latin typeface="Glacial Indifference Bold"/>
                  <a:ea typeface="Glacial Indifference Bold"/>
                  <a:cs typeface="Glacial Indifference Bold"/>
                  <a:sym typeface="Glacial Indifference Bold"/>
                </a:rPr>
                <a:t>CUT SIZE = 3</a:t>
              </a:r>
            </a:p>
          </p:txBody>
        </p:sp>
        <p:sp>
          <p:nvSpPr>
            <p:cNvPr name="AutoShape 70" id="70"/>
            <p:cNvSpPr/>
            <p:nvPr/>
          </p:nvSpPr>
          <p:spPr>
            <a:xfrm flipH="true" flipV="true">
              <a:off x="4564328" y="45311"/>
              <a:ext cx="1222668" cy="3614129"/>
            </a:xfrm>
            <a:prstGeom prst="line">
              <a:avLst/>
            </a:prstGeom>
            <a:ln cap="flat" w="103993">
              <a:solidFill>
                <a:srgbClr val="EF391F"/>
              </a:solidFill>
              <a:prstDash val="sysDot"/>
              <a:headEnd type="none" len="sm" w="sm"/>
              <a:tailEnd type="none" len="sm" w="sm"/>
            </a:ln>
          </p:spPr>
        </p:sp>
        <p:sp>
          <p:nvSpPr>
            <p:cNvPr name="Freeform 71" id="71"/>
            <p:cNvSpPr/>
            <p:nvPr/>
          </p:nvSpPr>
          <p:spPr>
            <a:xfrm flipH="false" flipV="false" rot="9678552">
              <a:off x="4336598" y="2305798"/>
              <a:ext cx="381798" cy="509682"/>
            </a:xfrm>
            <a:custGeom>
              <a:avLst/>
              <a:gdLst/>
              <a:ahLst/>
              <a:cxnLst/>
              <a:rect r="r" b="b" t="t" l="l"/>
              <a:pathLst>
                <a:path h="509682" w="381798">
                  <a:moveTo>
                    <a:pt x="0" y="0"/>
                  </a:moveTo>
                  <a:lnTo>
                    <a:pt x="381798" y="0"/>
                  </a:lnTo>
                  <a:lnTo>
                    <a:pt x="381798" y="509681"/>
                  </a:lnTo>
                  <a:lnTo>
                    <a:pt x="0" y="5096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2" id="72"/>
            <p:cNvSpPr/>
            <p:nvPr/>
          </p:nvSpPr>
          <p:spPr>
            <a:xfrm flipH="true">
              <a:off x="3047987" y="1924515"/>
              <a:ext cx="747418" cy="1412752"/>
            </a:xfrm>
            <a:prstGeom prst="line">
              <a:avLst/>
            </a:prstGeom>
            <a:ln cap="flat" w="92438">
              <a:solidFill>
                <a:srgbClr val="EF391F"/>
              </a:solidFill>
              <a:prstDash val="sysDot"/>
              <a:headEnd type="none" len="sm" w="sm"/>
              <a:tailEnd type="none" len="sm" w="sm"/>
            </a:ln>
          </p:spPr>
        </p:sp>
        <p:sp>
          <p:nvSpPr>
            <p:cNvPr name="Freeform 73" id="73"/>
            <p:cNvSpPr/>
            <p:nvPr/>
          </p:nvSpPr>
          <p:spPr>
            <a:xfrm flipH="false" flipV="false" rot="360477">
              <a:off x="3634504" y="2284607"/>
              <a:ext cx="368210" cy="491542"/>
            </a:xfrm>
            <a:custGeom>
              <a:avLst/>
              <a:gdLst/>
              <a:ahLst/>
              <a:cxnLst/>
              <a:rect r="r" b="b" t="t" l="l"/>
              <a:pathLst>
                <a:path h="491542" w="368210">
                  <a:moveTo>
                    <a:pt x="0" y="0"/>
                  </a:moveTo>
                  <a:lnTo>
                    <a:pt x="368209" y="0"/>
                  </a:lnTo>
                  <a:lnTo>
                    <a:pt x="368209" y="491542"/>
                  </a:lnTo>
                  <a:lnTo>
                    <a:pt x="0" y="4915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74" id="74"/>
          <p:cNvSpPr txBox="true"/>
          <p:nvPr/>
        </p:nvSpPr>
        <p:spPr>
          <a:xfrm rot="0">
            <a:off x="13400197" y="704560"/>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C9">
                <a:alpha val="100000"/>
              </a:srgbClr>
            </a:gs>
            <a:gs pos="100000">
              <a:srgbClr val="FDFFF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25966" y="6937489"/>
            <a:ext cx="4262034" cy="4114800"/>
          </a:xfrm>
          <a:custGeom>
            <a:avLst/>
            <a:gdLst/>
            <a:ahLst/>
            <a:cxnLst/>
            <a:rect r="r" b="b" t="t" l="l"/>
            <a:pathLst>
              <a:path h="4114800" w="4262034">
                <a:moveTo>
                  <a:pt x="0" y="0"/>
                </a:moveTo>
                <a:lnTo>
                  <a:pt x="4262034" y="0"/>
                </a:lnTo>
                <a:lnTo>
                  <a:pt x="42620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27495"/>
            <a:ext cx="4216412" cy="238885"/>
          </a:xfrm>
          <a:prstGeom prst="rect">
            <a:avLst/>
          </a:prstGeom>
        </p:spPr>
        <p:txBody>
          <a:bodyPr anchor="t" rtlCol="false" tIns="0" lIns="0" bIns="0" rIns="0">
            <a:spAutoFit/>
          </a:bodyPr>
          <a:lstStyle/>
          <a:p>
            <a:pPr algn="l">
              <a:lnSpc>
                <a:spcPts val="1960"/>
              </a:lnSpc>
            </a:pPr>
            <a:r>
              <a:rPr lang="en-US" b="true" sz="1400" spc="210">
                <a:solidFill>
                  <a:srgbClr val="202020"/>
                </a:solidFill>
                <a:latin typeface="Glacial Indifference Bold"/>
                <a:ea typeface="Glacial Indifference Bold"/>
                <a:cs typeface="Glacial Indifference Bold"/>
                <a:sym typeface="Glacial Indifference Bold"/>
              </a:rPr>
              <a:t>REDUCTION FROM NP - HARD</a:t>
            </a:r>
          </a:p>
        </p:txBody>
      </p:sp>
      <p:sp>
        <p:nvSpPr>
          <p:cNvPr name="TextBox 4" id="4"/>
          <p:cNvSpPr txBox="true"/>
          <p:nvPr/>
        </p:nvSpPr>
        <p:spPr>
          <a:xfrm rot="0">
            <a:off x="2149190" y="1651213"/>
            <a:ext cx="12979093" cy="857559"/>
          </a:xfrm>
          <a:prstGeom prst="rect">
            <a:avLst/>
          </a:prstGeom>
        </p:spPr>
        <p:txBody>
          <a:bodyPr anchor="t" rtlCol="false" tIns="0" lIns="0" bIns="0" rIns="0">
            <a:spAutoFit/>
          </a:bodyPr>
          <a:lstStyle/>
          <a:p>
            <a:pPr algn="l">
              <a:lnSpc>
                <a:spcPts val="6626"/>
              </a:lnSpc>
            </a:pPr>
            <a:r>
              <a:rPr lang="en-US" sz="6024" b="true">
                <a:solidFill>
                  <a:srgbClr val="202020"/>
                </a:solidFill>
                <a:latin typeface="League Spartan"/>
                <a:ea typeface="League Spartan"/>
                <a:cs typeface="League Spartan"/>
                <a:sym typeface="League Spartan"/>
              </a:rPr>
              <a:t>Reduction from Simple Max Cut</a:t>
            </a:r>
          </a:p>
        </p:txBody>
      </p:sp>
      <p:sp>
        <p:nvSpPr>
          <p:cNvPr name="TextBox 5" id="5"/>
          <p:cNvSpPr txBox="true"/>
          <p:nvPr/>
        </p:nvSpPr>
        <p:spPr>
          <a:xfrm rot="0">
            <a:off x="2149190" y="2862373"/>
            <a:ext cx="13412869" cy="1559399"/>
          </a:xfrm>
          <a:prstGeom prst="rect">
            <a:avLst/>
          </a:prstGeom>
        </p:spPr>
        <p:txBody>
          <a:bodyPr anchor="t" rtlCol="false" tIns="0" lIns="0" bIns="0" rIns="0">
            <a:spAutoFit/>
          </a:bodyPr>
          <a:lstStyle/>
          <a:p>
            <a:pPr algn="l">
              <a:lnSpc>
                <a:spcPts val="4176"/>
              </a:lnSpc>
            </a:pPr>
            <a:r>
              <a:rPr lang="en-US" sz="3212">
                <a:solidFill>
                  <a:srgbClr val="202020"/>
                </a:solidFill>
                <a:latin typeface="Glacial Indifference"/>
                <a:ea typeface="Glacial Indifference"/>
                <a:cs typeface="Glacial Indifference"/>
                <a:sym typeface="Glacial Indifference"/>
              </a:rPr>
              <a:t>We show the reduction of the decision version of the Simple Max Cut Problem(which is a known NP-Hard problem) to the decision version of Graph Partition Problem.</a:t>
            </a:r>
          </a:p>
        </p:txBody>
      </p:sp>
      <p:sp>
        <p:nvSpPr>
          <p:cNvPr name="TextBox 6" id="6"/>
          <p:cNvSpPr txBox="true"/>
          <p:nvPr/>
        </p:nvSpPr>
        <p:spPr>
          <a:xfrm rot="0">
            <a:off x="1028700" y="4870162"/>
            <a:ext cx="6908390" cy="3801905"/>
          </a:xfrm>
          <a:prstGeom prst="rect">
            <a:avLst/>
          </a:prstGeom>
        </p:spPr>
        <p:txBody>
          <a:bodyPr anchor="t" rtlCol="false" tIns="0" lIns="0" bIns="0" rIns="0">
            <a:spAutoFit/>
          </a:bodyPr>
          <a:lstStyle/>
          <a:p>
            <a:pPr algn="l">
              <a:lnSpc>
                <a:spcPts val="3753"/>
              </a:lnSpc>
            </a:pPr>
            <a:r>
              <a:rPr lang="en-US" sz="2887" spc="23">
                <a:solidFill>
                  <a:srgbClr val="202020"/>
                </a:solidFill>
                <a:latin typeface="Glacial Indifference"/>
                <a:ea typeface="Glacial Indifference"/>
                <a:cs typeface="Glacial Indifference"/>
                <a:sym typeface="Glacial Indifference"/>
              </a:rPr>
              <a:t>Initial Problem (</a:t>
            </a:r>
            <a:r>
              <a:rPr lang="en-US" b="true" sz="2887" spc="23">
                <a:solidFill>
                  <a:srgbClr val="202020"/>
                </a:solidFill>
                <a:latin typeface="Glacial Indifference Bold"/>
                <a:ea typeface="Glacial Indifference Bold"/>
                <a:cs typeface="Glacial Indifference Bold"/>
                <a:sym typeface="Glacial Indifference Bold"/>
              </a:rPr>
              <a:t>Simple Max Cut</a:t>
            </a:r>
            <a:r>
              <a:rPr lang="en-US" sz="2887" spc="23">
                <a:solidFill>
                  <a:srgbClr val="202020"/>
                </a:solidFill>
                <a:latin typeface="Glacial Indifference"/>
                <a:ea typeface="Glacial Indifference"/>
                <a:cs typeface="Glacial Indifference"/>
                <a:sym typeface="Glacial Indifference"/>
              </a:rPr>
              <a:t>):  </a:t>
            </a:r>
          </a:p>
          <a:p>
            <a:pPr algn="just">
              <a:lnSpc>
                <a:spcPts val="3753"/>
              </a:lnSpc>
            </a:pPr>
            <a:r>
              <a:rPr lang="en-US" b="true" sz="2887" spc="23">
                <a:solidFill>
                  <a:srgbClr val="202020"/>
                </a:solidFill>
                <a:latin typeface="Glacial Indifference Bold"/>
                <a:ea typeface="Glacial Indifference Bold"/>
                <a:cs typeface="Glacial Indifference Bold"/>
                <a:sym typeface="Glacial Indifference Bold"/>
              </a:rPr>
              <a:t>Input</a:t>
            </a:r>
            <a:r>
              <a:rPr lang="en-US" sz="2887" spc="23">
                <a:solidFill>
                  <a:srgbClr val="202020"/>
                </a:solidFill>
                <a:latin typeface="Glacial Indifference"/>
                <a:ea typeface="Glacial Indifference"/>
                <a:cs typeface="Glacial Indifference"/>
                <a:sym typeface="Glacial Indifference"/>
              </a:rPr>
              <a:t>: G</a:t>
            </a:r>
            <a:r>
              <a:rPr lang="en-US" sz="2887" spc="23">
                <a:solidFill>
                  <a:srgbClr val="202020"/>
                </a:solidFill>
                <a:latin typeface="Glacial Indifference"/>
                <a:ea typeface="Glacial Indifference"/>
                <a:cs typeface="Glacial Indifference"/>
                <a:sym typeface="Glacial Indifference"/>
              </a:rPr>
              <a:t>raph G=(V,E) and integer k</a:t>
            </a:r>
          </a:p>
          <a:p>
            <a:pPr algn="just">
              <a:lnSpc>
                <a:spcPts val="3753"/>
              </a:lnSpc>
            </a:pPr>
            <a:r>
              <a:rPr lang="en-US" b="true" sz="2887" spc="23">
                <a:solidFill>
                  <a:srgbClr val="202020"/>
                </a:solidFill>
                <a:latin typeface="Glacial Indifference Bold"/>
                <a:ea typeface="Glacial Indifference Bold"/>
                <a:cs typeface="Glacial Indifference Bold"/>
                <a:sym typeface="Glacial Indifference Bold"/>
              </a:rPr>
              <a:t>Question</a:t>
            </a:r>
            <a:r>
              <a:rPr lang="en-US" sz="2887" spc="23">
                <a:solidFill>
                  <a:srgbClr val="202020"/>
                </a:solidFill>
                <a:latin typeface="Glacial Indifference"/>
                <a:ea typeface="Glacial Indifference"/>
                <a:cs typeface="Glacial Indifference"/>
                <a:sym typeface="Glacial Indifference"/>
              </a:rPr>
              <a:t>: Is there a set N such that </a:t>
            </a:r>
          </a:p>
          <a:p>
            <a:pPr algn="just">
              <a:lnSpc>
                <a:spcPts val="3753"/>
              </a:lnSpc>
            </a:pPr>
            <a:r>
              <a:rPr lang="en-US" sz="2887" spc="23">
                <a:solidFill>
                  <a:srgbClr val="202020"/>
                </a:solidFill>
                <a:latin typeface="Glacial Indifference"/>
                <a:ea typeface="Glacial Indifference"/>
                <a:cs typeface="Glacial Indifference"/>
                <a:sym typeface="Glacial Indifference"/>
              </a:rPr>
              <a:t>   </a:t>
            </a:r>
            <a:r>
              <a:rPr lang="en-US" sz="2887" spc="23">
                <a:solidFill>
                  <a:srgbClr val="202020"/>
                </a:solidFill>
                <a:latin typeface="Glacial Indifference"/>
                <a:ea typeface="Glacial Indifference"/>
                <a:cs typeface="Glacial Indifference"/>
                <a:sym typeface="Glacial Indifference"/>
              </a:rPr>
              <a:t>|{(v′,v′′)∈E|v′∈N∧v′′∈V∖N}| ≥ k</a:t>
            </a:r>
          </a:p>
          <a:p>
            <a:pPr algn="just">
              <a:lnSpc>
                <a:spcPts val="3753"/>
              </a:lnSpc>
            </a:pPr>
            <a:r>
              <a:rPr lang="en-US" sz="2887" spc="23">
                <a:solidFill>
                  <a:srgbClr val="202020"/>
                </a:solidFill>
                <a:latin typeface="Glacial Indifference"/>
                <a:ea typeface="Glacial Indifference"/>
                <a:cs typeface="Glacial Indifference"/>
                <a:sym typeface="Glacial Indifference"/>
              </a:rPr>
              <a:t>In other words, can we partition vertices into two sets where the number of edges between them is ≥ k?</a:t>
            </a:r>
          </a:p>
          <a:p>
            <a:pPr algn="l">
              <a:lnSpc>
                <a:spcPts val="3753"/>
              </a:lnSpc>
            </a:pPr>
          </a:p>
        </p:txBody>
      </p:sp>
      <p:sp>
        <p:nvSpPr>
          <p:cNvPr name="TextBox 7" id="7"/>
          <p:cNvSpPr txBox="true"/>
          <p:nvPr/>
        </p:nvSpPr>
        <p:spPr>
          <a:xfrm rot="0">
            <a:off x="9144000" y="4888497"/>
            <a:ext cx="8010813" cy="2507934"/>
          </a:xfrm>
          <a:prstGeom prst="rect">
            <a:avLst/>
          </a:prstGeom>
        </p:spPr>
        <p:txBody>
          <a:bodyPr anchor="t" rtlCol="false" tIns="0" lIns="0" bIns="0" rIns="0">
            <a:spAutoFit/>
          </a:bodyPr>
          <a:lstStyle/>
          <a:p>
            <a:pPr algn="just">
              <a:lnSpc>
                <a:spcPts val="4042"/>
              </a:lnSpc>
            </a:pPr>
            <a:r>
              <a:rPr lang="en-US" sz="2887" spc="57">
                <a:solidFill>
                  <a:srgbClr val="202020"/>
                </a:solidFill>
                <a:latin typeface="Glacial Indifference"/>
                <a:ea typeface="Glacial Indifference"/>
                <a:cs typeface="Glacial Indifference"/>
                <a:sym typeface="Glacial Indifference"/>
              </a:rPr>
              <a:t>Target Problem  (</a:t>
            </a:r>
            <a:r>
              <a:rPr lang="en-US" b="true" sz="2887" spc="57">
                <a:solidFill>
                  <a:srgbClr val="202020"/>
                </a:solidFill>
                <a:latin typeface="Glacial Indifference Bold"/>
                <a:ea typeface="Glacial Indifference Bold"/>
                <a:cs typeface="Glacial Indifference Bold"/>
                <a:sym typeface="Glacial Indifference Bold"/>
              </a:rPr>
              <a:t>G</a:t>
            </a:r>
            <a:r>
              <a:rPr lang="en-US" b="true" sz="2887" spc="57">
                <a:solidFill>
                  <a:srgbClr val="202020"/>
                </a:solidFill>
                <a:latin typeface="Glacial Indifference Bold"/>
                <a:ea typeface="Glacial Indifference Bold"/>
                <a:cs typeface="Glacial Indifference Bold"/>
                <a:sym typeface="Glacial Indifference Bold"/>
              </a:rPr>
              <a:t>raph Par</a:t>
            </a:r>
            <a:r>
              <a:rPr lang="en-US" b="true" sz="2887" spc="57">
                <a:solidFill>
                  <a:srgbClr val="202020"/>
                </a:solidFill>
                <a:latin typeface="Glacial Indifference Bold"/>
                <a:ea typeface="Glacial Indifference Bold"/>
                <a:cs typeface="Glacial Indifference Bold"/>
                <a:sym typeface="Glacial Indifference Bold"/>
              </a:rPr>
              <a:t>titioning Problem</a:t>
            </a:r>
            <a:r>
              <a:rPr lang="en-US" sz="2887" spc="57">
                <a:solidFill>
                  <a:srgbClr val="202020"/>
                </a:solidFill>
                <a:latin typeface="Glacial Indifference"/>
                <a:ea typeface="Glacial Indifference"/>
                <a:cs typeface="Glacial Indifference"/>
                <a:sym typeface="Glacial Indifference"/>
              </a:rPr>
              <a:t>):</a:t>
            </a:r>
          </a:p>
          <a:p>
            <a:pPr algn="l">
              <a:lnSpc>
                <a:spcPts val="4042"/>
              </a:lnSpc>
            </a:pPr>
            <a:r>
              <a:rPr lang="en-US" b="true" sz="2887" spc="57">
                <a:solidFill>
                  <a:srgbClr val="202020"/>
                </a:solidFill>
                <a:latin typeface="Glacial Indifference Bold"/>
                <a:ea typeface="Glacial Indifference Bold"/>
                <a:cs typeface="Glacial Indifference Bold"/>
                <a:sym typeface="Glacial Indifference Bold"/>
              </a:rPr>
              <a:t>Input</a:t>
            </a:r>
            <a:r>
              <a:rPr lang="en-US" sz="2887" spc="57">
                <a:solidFill>
                  <a:srgbClr val="202020"/>
                </a:solidFill>
                <a:latin typeface="Glacial Indifference"/>
                <a:ea typeface="Glacial Indifference"/>
                <a:cs typeface="Glacial Indifference"/>
                <a:sym typeface="Glacial Indifference"/>
              </a:rPr>
              <a:t>: Graph G*=(V*,E*) and integer k*</a:t>
            </a:r>
          </a:p>
          <a:p>
            <a:pPr algn="l">
              <a:lnSpc>
                <a:spcPts val="4042"/>
              </a:lnSpc>
            </a:pPr>
            <a:r>
              <a:rPr lang="en-US" b="true" sz="2887" spc="57">
                <a:solidFill>
                  <a:srgbClr val="202020"/>
                </a:solidFill>
                <a:latin typeface="Glacial Indifference Bold"/>
                <a:ea typeface="Glacial Indifference Bold"/>
                <a:cs typeface="Glacial Indifference Bold"/>
                <a:sym typeface="Glacial Indifference Bold"/>
              </a:rPr>
              <a:t>Question:</a:t>
            </a:r>
            <a:r>
              <a:rPr lang="en-US" sz="2887" spc="57">
                <a:solidFill>
                  <a:srgbClr val="202020"/>
                </a:solidFill>
                <a:latin typeface="Glacial Indifference"/>
                <a:ea typeface="Glacial Indifference"/>
                <a:cs typeface="Glacial Indifference"/>
                <a:sym typeface="Glacial Indifference"/>
              </a:rPr>
              <a:t> Can we partition V into equal-sized sets with ≤ k edges between them?</a:t>
            </a:r>
          </a:p>
          <a:p>
            <a:pPr algn="l">
              <a:lnSpc>
                <a:spcPts val="4042"/>
              </a:lnSpc>
            </a:pPr>
          </a:p>
        </p:txBody>
      </p:sp>
      <p:sp>
        <p:nvSpPr>
          <p:cNvPr name="AutoShape 8" id="8"/>
          <p:cNvSpPr/>
          <p:nvPr/>
        </p:nvSpPr>
        <p:spPr>
          <a:xfrm>
            <a:off x="8306295" y="4802772"/>
            <a:ext cx="0" cy="3130200"/>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13042888" y="827495"/>
            <a:ext cx="4216412" cy="484754"/>
          </a:xfrm>
          <a:prstGeom prst="rect">
            <a:avLst/>
          </a:prstGeom>
        </p:spPr>
        <p:txBody>
          <a:bodyPr anchor="t" rtlCol="false" tIns="0" lIns="0" bIns="0" rIns="0">
            <a:spAutoFit/>
          </a:bodyPr>
          <a:lstStyle/>
          <a:p>
            <a:pPr algn="r" marL="0" indent="0" lvl="1">
              <a:lnSpc>
                <a:spcPts val="1960"/>
              </a:lnSpc>
              <a:spcBef>
                <a:spcPct val="0"/>
              </a:spcBef>
            </a:pPr>
            <a:r>
              <a:rPr lang="en-US" sz="1400" spc="210">
                <a:solidFill>
                  <a:srgbClr val="202020"/>
                </a:solidFill>
                <a:latin typeface="Glacial Indifference"/>
                <a:ea typeface="Glacial Indifference"/>
                <a:cs typeface="Glacial Indifference"/>
                <a:sym typeface="Glacial Indifference"/>
              </a:rPr>
              <a:t>BANGLADESH UNIVERSITY OF ENGINEERING AND TECHNOLOGY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DAGT6O_atO0</dc:identifier>
  <dcterms:modified xsi:type="dcterms:W3CDTF">2011-08-01T06:04:30Z</dcterms:modified>
  <cp:revision>1</cp:revision>
  <dc:title>Omega_GroupID_11_Project_checkpoint</dc:title>
</cp:coreProperties>
</file>